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2.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3.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theme/themeOverride1.xml" ContentType="application/vnd.openxmlformats-officedocument.themeOverride+xml"/>
  <Override PartName="/ppt/charts/chart11.xml" ContentType="application/vnd.openxmlformats-officedocument.drawingml.chart+xml"/>
  <Override PartName="/ppt/theme/themeOverride2.xml" ContentType="application/vnd.openxmlformats-officedocument.themeOverride+xml"/>
  <Override PartName="/ppt/charts/chart12.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3.xml" ContentType="application/vnd.openxmlformats-officedocument.drawingml.chart+xml"/>
  <Override PartName="/ppt/theme/themeOverride3.xml" ContentType="application/vnd.openxmlformats-officedocument.themeOverride+xml"/>
  <Override PartName="/ppt/charts/chart14.xml" ContentType="application/vnd.openxmlformats-officedocument.drawingml.chart+xml"/>
  <Override PartName="/ppt/theme/themeOverride4.xml" ContentType="application/vnd.openxmlformats-officedocument.themeOverride+xml"/>
  <Override PartName="/ppt/charts/chart15.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6.xml" ContentType="application/vnd.openxmlformats-officedocument.drawingml.chart+xml"/>
  <Override PartName="/ppt/theme/themeOverride5.xml" ContentType="application/vnd.openxmlformats-officedocument.themeOverride+xml"/>
  <Override PartName="/ppt/charts/chart17.xml" ContentType="application/vnd.openxmlformats-officedocument.drawingml.chart+xml"/>
  <Override PartName="/ppt/theme/themeOverride6.xml" ContentType="application/vnd.openxmlformats-officedocument.themeOverride+xml"/>
  <Override PartName="/ppt/notesSlides/notesSlide4.xml" ContentType="application/vnd.openxmlformats-officedocument.presentationml.notesSlide+xml"/>
  <Override PartName="/ppt/charts/chart18.xml" ContentType="application/vnd.openxmlformats-officedocument.drawingml.chart+xml"/>
  <Override PartName="/ppt/charts/style12.xml" ContentType="application/vnd.ms-office.chartstyle+xml"/>
  <Override PartName="/ppt/charts/colors12.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 id="2147483674" r:id="rId6"/>
  </p:sldMasterIdLst>
  <p:notesMasterIdLst>
    <p:notesMasterId r:id="rId28"/>
  </p:notesMasterIdLst>
  <p:sldIdLst>
    <p:sldId id="4110" r:id="rId7"/>
    <p:sldId id="4093" r:id="rId8"/>
    <p:sldId id="4126" r:id="rId9"/>
    <p:sldId id="325" r:id="rId10"/>
    <p:sldId id="4133" r:id="rId11"/>
    <p:sldId id="268" r:id="rId12"/>
    <p:sldId id="335" r:id="rId13"/>
    <p:sldId id="4127" r:id="rId14"/>
    <p:sldId id="256" r:id="rId15"/>
    <p:sldId id="4111" r:id="rId16"/>
    <p:sldId id="4112" r:id="rId17"/>
    <p:sldId id="284" r:id="rId18"/>
    <p:sldId id="4131" r:id="rId19"/>
    <p:sldId id="395" r:id="rId20"/>
    <p:sldId id="394" r:id="rId21"/>
    <p:sldId id="331" r:id="rId22"/>
    <p:sldId id="332" r:id="rId23"/>
    <p:sldId id="267" r:id="rId24"/>
    <p:sldId id="4129" r:id="rId25"/>
    <p:sldId id="337" r:id="rId26"/>
    <p:sldId id="4130"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660"/>
  </p:normalViewPr>
  <p:slideViewPr>
    <p:cSldViewPr snapToGrid="0">
      <p:cViewPr varScale="1">
        <p:scale>
          <a:sx n="52" d="100"/>
          <a:sy n="52" d="100"/>
        </p:scale>
        <p:origin x="1160"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notesMaster" Target="notesMasters/notesMaster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2" Type="http://schemas.openxmlformats.org/officeDocument/2006/relationships/package" Target="../embeddings/Microsoft_Excel_Worksheet9.xlsx"/><Relationship Id="rId1" Type="http://schemas.openxmlformats.org/officeDocument/2006/relationships/themeOverride" Target="../theme/themeOverride1.xml"/></Relationships>
</file>

<file path=ppt/charts/_rels/chart11.xml.rels><?xml version="1.0" encoding="UTF-8" standalone="yes"?>
<Relationships xmlns="http://schemas.openxmlformats.org/package/2006/relationships"><Relationship Id="rId2" Type="http://schemas.openxmlformats.org/officeDocument/2006/relationships/package" Target="../embeddings/Microsoft_Excel_Worksheet10.xlsx"/><Relationship Id="rId1" Type="http://schemas.openxmlformats.org/officeDocument/2006/relationships/themeOverride" Target="../theme/themeOverride2.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0.xml"/><Relationship Id="rId1" Type="http://schemas.microsoft.com/office/2011/relationships/chartStyle" Target="style10.xml"/></Relationships>
</file>

<file path=ppt/charts/_rels/chart13.xml.rels><?xml version="1.0" encoding="UTF-8" standalone="yes"?>
<Relationships xmlns="http://schemas.openxmlformats.org/package/2006/relationships"><Relationship Id="rId2" Type="http://schemas.openxmlformats.org/officeDocument/2006/relationships/package" Target="../embeddings/Microsoft_Excel_Worksheet12.xlsx"/><Relationship Id="rId1" Type="http://schemas.openxmlformats.org/officeDocument/2006/relationships/themeOverride" Target="../theme/themeOverride3.xml"/></Relationships>
</file>

<file path=ppt/charts/_rels/chart14.xml.rels><?xml version="1.0" encoding="UTF-8" standalone="yes"?>
<Relationships xmlns="http://schemas.openxmlformats.org/package/2006/relationships"><Relationship Id="rId2" Type="http://schemas.openxmlformats.org/officeDocument/2006/relationships/package" Target="../embeddings/Microsoft_Excel_Worksheet13.xlsx"/><Relationship Id="rId1" Type="http://schemas.openxmlformats.org/officeDocument/2006/relationships/themeOverride" Target="../theme/themeOverride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1.xml"/><Relationship Id="rId1" Type="http://schemas.microsoft.com/office/2011/relationships/chartStyle" Target="style11.xml"/></Relationships>
</file>

<file path=ppt/charts/_rels/chart16.xml.rels><?xml version="1.0" encoding="UTF-8" standalone="yes"?>
<Relationships xmlns="http://schemas.openxmlformats.org/package/2006/relationships"><Relationship Id="rId2" Type="http://schemas.openxmlformats.org/officeDocument/2006/relationships/package" Target="../embeddings/Microsoft_Excel_Worksheet15.xlsx"/><Relationship Id="rId1" Type="http://schemas.openxmlformats.org/officeDocument/2006/relationships/themeOverride" Target="../theme/themeOverride5.xml"/></Relationships>
</file>

<file path=ppt/charts/_rels/chart17.xml.rels><?xml version="1.0" encoding="UTF-8" standalone="yes"?>
<Relationships xmlns="http://schemas.openxmlformats.org/package/2006/relationships"><Relationship Id="rId2" Type="http://schemas.openxmlformats.org/officeDocument/2006/relationships/package" Target="../embeddings/Microsoft_Excel_Worksheet16.xlsx"/><Relationship Id="rId1" Type="http://schemas.openxmlformats.org/officeDocument/2006/relationships/themeOverride" Target="../theme/themeOverride6.xml"/></Relationships>
</file>

<file path=ppt/charts/_rels/chart18.xml.rels><?xml version="1.0" encoding="UTF-8" standalone="yes"?>
<Relationships xmlns="http://schemas.openxmlformats.org/package/2006/relationships"><Relationship Id="rId3" Type="http://schemas.openxmlformats.org/officeDocument/2006/relationships/oleObject" Target="file:///C:\Users\LENOVO%20X1%20CARBON\Other%20Folders\Desktop\Data\Media%20landscape%20H1%202024\Forecast%20Sheet.xlsx" TargetMode="External"/><Relationship Id="rId2" Type="http://schemas.microsoft.com/office/2011/relationships/chartColorStyle" Target="colors12.xml"/><Relationship Id="rId1" Type="http://schemas.microsoft.com/office/2011/relationships/chartStyle" Target="style12.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Congo, Dem. Rep.</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numRef>
              <c:f>Sheet1!$A$2:$A$9</c:f>
              <c:numCache>
                <c:formatCode>General</c:formatCode>
                <c:ptCount val="8"/>
                <c:pt idx="0">
                  <c:v>2016</c:v>
                </c:pt>
                <c:pt idx="1">
                  <c:v>2017</c:v>
                </c:pt>
                <c:pt idx="2">
                  <c:v>2018</c:v>
                </c:pt>
                <c:pt idx="3">
                  <c:v>2019</c:v>
                </c:pt>
                <c:pt idx="4">
                  <c:v>2020</c:v>
                </c:pt>
                <c:pt idx="5">
                  <c:v>2021</c:v>
                </c:pt>
                <c:pt idx="6">
                  <c:v>2022</c:v>
                </c:pt>
                <c:pt idx="7">
                  <c:v>2023</c:v>
                </c:pt>
              </c:numCache>
            </c:numRef>
          </c:cat>
          <c:val>
            <c:numRef>
              <c:f>Sheet1!$B$2:$B$9</c:f>
              <c:numCache>
                <c:formatCode>0.00</c:formatCode>
                <c:ptCount val="8"/>
                <c:pt idx="0">
                  <c:v>2.3993989113345151</c:v>
                </c:pt>
                <c:pt idx="1">
                  <c:v>3.7269476588300989</c:v>
                </c:pt>
                <c:pt idx="2">
                  <c:v>5.8211210996902452</c:v>
                </c:pt>
                <c:pt idx="3">
                  <c:v>4.3845288742983399</c:v>
                </c:pt>
                <c:pt idx="4">
                  <c:v>1.7354227668149349</c:v>
                </c:pt>
                <c:pt idx="5">
                  <c:v>6.2001540107594622</c:v>
                </c:pt>
                <c:pt idx="6">
                  <c:v>8.924447625631089</c:v>
                </c:pt>
                <c:pt idx="7">
                  <c:v>8.5608625090871868</c:v>
                </c:pt>
              </c:numCache>
            </c:numRef>
          </c:val>
          <c:smooth val="1"/>
          <c:extLst>
            <c:ext xmlns:c16="http://schemas.microsoft.com/office/drawing/2014/chart" uri="{C3380CC4-5D6E-409C-BE32-E72D297353CC}">
              <c16:uniqueId val="{00000000-7C0C-43A5-803D-F0D6B008AF7A}"/>
            </c:ext>
          </c:extLst>
        </c:ser>
        <c:ser>
          <c:idx val="1"/>
          <c:order val="1"/>
          <c:tx>
            <c:strRef>
              <c:f>Sheet1!$C$1</c:f>
              <c:strCache>
                <c:ptCount val="1"/>
                <c:pt idx="0">
                  <c:v>Kenya</c:v>
                </c:pt>
              </c:strCache>
            </c:strRef>
          </c:tx>
          <c:spPr>
            <a:ln w="28575" cap="rnd">
              <a:solidFill>
                <a:srgbClr val="FF0000"/>
              </a:solidFill>
              <a:round/>
            </a:ln>
            <a:effectLst/>
          </c:spPr>
          <c:marker>
            <c:symbol val="circle"/>
            <c:size val="5"/>
            <c:spPr>
              <a:solidFill>
                <a:srgbClr val="FF0000"/>
              </a:solidFill>
              <a:ln w="9525">
                <a:solidFill>
                  <a:srgbClr val="FF0000"/>
                </a:solidFill>
              </a:ln>
              <a:effectLst/>
            </c:spPr>
          </c:marker>
          <c:cat>
            <c:numRef>
              <c:f>Sheet1!$A$2:$A$9</c:f>
              <c:numCache>
                <c:formatCode>General</c:formatCode>
                <c:ptCount val="8"/>
                <c:pt idx="0">
                  <c:v>2016</c:v>
                </c:pt>
                <c:pt idx="1">
                  <c:v>2017</c:v>
                </c:pt>
                <c:pt idx="2">
                  <c:v>2018</c:v>
                </c:pt>
                <c:pt idx="3">
                  <c:v>2019</c:v>
                </c:pt>
                <c:pt idx="4">
                  <c:v>2020</c:v>
                </c:pt>
                <c:pt idx="5">
                  <c:v>2021</c:v>
                </c:pt>
                <c:pt idx="6">
                  <c:v>2022</c:v>
                </c:pt>
                <c:pt idx="7">
                  <c:v>2023</c:v>
                </c:pt>
              </c:numCache>
            </c:numRef>
          </c:cat>
          <c:val>
            <c:numRef>
              <c:f>Sheet1!$C$2:$C$9</c:f>
              <c:numCache>
                <c:formatCode>0.00</c:formatCode>
                <c:ptCount val="8"/>
                <c:pt idx="0">
                  <c:v>4.2135170681474392</c:v>
                </c:pt>
                <c:pt idx="1">
                  <c:v>3.837958173647209</c:v>
                </c:pt>
                <c:pt idx="2">
                  <c:v>5.6479464070921921</c:v>
                </c:pt>
                <c:pt idx="3">
                  <c:v>5.1141588576780066</c:v>
                </c:pt>
                <c:pt idx="4">
                  <c:v>-0.27276632743881635</c:v>
                </c:pt>
                <c:pt idx="5">
                  <c:v>7.5904894733346708</c:v>
                </c:pt>
                <c:pt idx="6">
                  <c:v>4.8466348557707022</c:v>
                </c:pt>
                <c:pt idx="7">
                  <c:v>5.4258161513030387</c:v>
                </c:pt>
              </c:numCache>
            </c:numRef>
          </c:val>
          <c:smooth val="1"/>
          <c:extLst>
            <c:ext xmlns:c16="http://schemas.microsoft.com/office/drawing/2014/chart" uri="{C3380CC4-5D6E-409C-BE32-E72D297353CC}">
              <c16:uniqueId val="{00000001-7C0C-43A5-803D-F0D6B008AF7A}"/>
            </c:ext>
          </c:extLst>
        </c:ser>
        <c:ser>
          <c:idx val="2"/>
          <c:order val="2"/>
          <c:tx>
            <c:strRef>
              <c:f>Sheet1!$D$1</c:f>
              <c:strCache>
                <c:ptCount val="1"/>
                <c:pt idx="0">
                  <c:v>Rwanda</c:v>
                </c:pt>
              </c:strCache>
            </c:strRef>
          </c:tx>
          <c:spPr>
            <a:ln w="28575" cap="rnd">
              <a:solidFill>
                <a:srgbClr val="00B050"/>
              </a:solidFill>
              <a:round/>
            </a:ln>
            <a:effectLst/>
          </c:spPr>
          <c:marker>
            <c:symbol val="circle"/>
            <c:size val="5"/>
            <c:spPr>
              <a:solidFill>
                <a:srgbClr val="00B050"/>
              </a:solidFill>
              <a:ln w="9525">
                <a:solidFill>
                  <a:srgbClr val="00B050"/>
                </a:solidFill>
              </a:ln>
              <a:effectLst/>
            </c:spPr>
          </c:marker>
          <c:cat>
            <c:numRef>
              <c:f>Sheet1!$A$2:$A$9</c:f>
              <c:numCache>
                <c:formatCode>General</c:formatCode>
                <c:ptCount val="8"/>
                <c:pt idx="0">
                  <c:v>2016</c:v>
                </c:pt>
                <c:pt idx="1">
                  <c:v>2017</c:v>
                </c:pt>
                <c:pt idx="2">
                  <c:v>2018</c:v>
                </c:pt>
                <c:pt idx="3">
                  <c:v>2019</c:v>
                </c:pt>
                <c:pt idx="4">
                  <c:v>2020</c:v>
                </c:pt>
                <c:pt idx="5">
                  <c:v>2021</c:v>
                </c:pt>
                <c:pt idx="6">
                  <c:v>2022</c:v>
                </c:pt>
                <c:pt idx="7">
                  <c:v>2023</c:v>
                </c:pt>
              </c:numCache>
            </c:numRef>
          </c:cat>
          <c:val>
            <c:numRef>
              <c:f>Sheet1!$D$2:$D$9</c:f>
              <c:numCache>
                <c:formatCode>0.00</c:formatCode>
                <c:ptCount val="8"/>
                <c:pt idx="0">
                  <c:v>5.9707411884003818</c:v>
                </c:pt>
                <c:pt idx="1">
                  <c:v>3.9181656502967002</c:v>
                </c:pt>
                <c:pt idx="2">
                  <c:v>8.5164683060068143</c:v>
                </c:pt>
                <c:pt idx="3">
                  <c:v>9.4473915897589791</c:v>
                </c:pt>
                <c:pt idx="4">
                  <c:v>-3.3736937700378604</c:v>
                </c:pt>
                <c:pt idx="5">
                  <c:v>10.857967187627921</c:v>
                </c:pt>
                <c:pt idx="6">
                  <c:v>8.1577344029656729</c:v>
                </c:pt>
                <c:pt idx="7">
                  <c:v>8.2412869650668341</c:v>
                </c:pt>
              </c:numCache>
            </c:numRef>
          </c:val>
          <c:smooth val="1"/>
          <c:extLst>
            <c:ext xmlns:c16="http://schemas.microsoft.com/office/drawing/2014/chart" uri="{C3380CC4-5D6E-409C-BE32-E72D297353CC}">
              <c16:uniqueId val="{00000002-7C0C-43A5-803D-F0D6B008AF7A}"/>
            </c:ext>
          </c:extLst>
        </c:ser>
        <c:ser>
          <c:idx val="3"/>
          <c:order val="3"/>
          <c:tx>
            <c:strRef>
              <c:f>Sheet1!$E$1</c:f>
              <c:strCache>
                <c:ptCount val="1"/>
                <c:pt idx="0">
                  <c:v>Tanzania</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cat>
            <c:numRef>
              <c:f>Sheet1!$A$2:$A$9</c:f>
              <c:numCache>
                <c:formatCode>General</c:formatCode>
                <c:ptCount val="8"/>
                <c:pt idx="0">
                  <c:v>2016</c:v>
                </c:pt>
                <c:pt idx="1">
                  <c:v>2017</c:v>
                </c:pt>
                <c:pt idx="2">
                  <c:v>2018</c:v>
                </c:pt>
                <c:pt idx="3">
                  <c:v>2019</c:v>
                </c:pt>
                <c:pt idx="4">
                  <c:v>2020</c:v>
                </c:pt>
                <c:pt idx="5">
                  <c:v>2021</c:v>
                </c:pt>
                <c:pt idx="6">
                  <c:v>2022</c:v>
                </c:pt>
                <c:pt idx="7">
                  <c:v>2023</c:v>
                </c:pt>
              </c:numCache>
            </c:numRef>
          </c:cat>
          <c:val>
            <c:numRef>
              <c:f>Sheet1!$E$2:$E$9</c:f>
              <c:numCache>
                <c:formatCode>0.00</c:formatCode>
                <c:ptCount val="8"/>
                <c:pt idx="0">
                  <c:v>6.8671161964455081</c:v>
                </c:pt>
                <c:pt idx="1">
                  <c:v>6.762277168341484</c:v>
                </c:pt>
                <c:pt idx="2">
                  <c:v>5.4680818152800867</c:v>
                </c:pt>
                <c:pt idx="3">
                  <c:v>5.7999999999672269</c:v>
                </c:pt>
                <c:pt idx="4">
                  <c:v>1.9919646064785468</c:v>
                </c:pt>
                <c:pt idx="5">
                  <c:v>4.3213842948048153</c:v>
                </c:pt>
                <c:pt idx="6">
                  <c:v>4.5660057643095513</c:v>
                </c:pt>
                <c:pt idx="7">
                  <c:v>5.1880563915484288</c:v>
                </c:pt>
              </c:numCache>
            </c:numRef>
          </c:val>
          <c:smooth val="1"/>
          <c:extLst>
            <c:ext xmlns:c16="http://schemas.microsoft.com/office/drawing/2014/chart" uri="{C3380CC4-5D6E-409C-BE32-E72D297353CC}">
              <c16:uniqueId val="{00000003-7C0C-43A5-803D-F0D6B008AF7A}"/>
            </c:ext>
          </c:extLst>
        </c:ser>
        <c:ser>
          <c:idx val="4"/>
          <c:order val="4"/>
          <c:tx>
            <c:strRef>
              <c:f>Sheet1!$F$1</c:f>
              <c:strCache>
                <c:ptCount val="1"/>
                <c:pt idx="0">
                  <c:v>Uganda</c:v>
                </c:pt>
              </c:strCache>
            </c:strRef>
          </c:tx>
          <c:spPr>
            <a:ln w="28575" cap="rnd">
              <a:solidFill>
                <a:srgbClr val="0070C0"/>
              </a:solidFill>
              <a:round/>
            </a:ln>
            <a:effectLst/>
          </c:spPr>
          <c:marker>
            <c:symbol val="circle"/>
            <c:size val="5"/>
            <c:spPr>
              <a:solidFill>
                <a:srgbClr val="0070C0"/>
              </a:solidFill>
              <a:ln w="9525">
                <a:solidFill>
                  <a:srgbClr val="0070C0"/>
                </a:solidFill>
              </a:ln>
              <a:effectLst/>
            </c:spPr>
          </c:marker>
          <c:cat>
            <c:numRef>
              <c:f>Sheet1!$A$2:$A$9</c:f>
              <c:numCache>
                <c:formatCode>General</c:formatCode>
                <c:ptCount val="8"/>
                <c:pt idx="0">
                  <c:v>2016</c:v>
                </c:pt>
                <c:pt idx="1">
                  <c:v>2017</c:v>
                </c:pt>
                <c:pt idx="2">
                  <c:v>2018</c:v>
                </c:pt>
                <c:pt idx="3">
                  <c:v>2019</c:v>
                </c:pt>
                <c:pt idx="4">
                  <c:v>2020</c:v>
                </c:pt>
                <c:pt idx="5">
                  <c:v>2021</c:v>
                </c:pt>
                <c:pt idx="6">
                  <c:v>2022</c:v>
                </c:pt>
                <c:pt idx="7">
                  <c:v>2023</c:v>
                </c:pt>
              </c:numCache>
            </c:numRef>
          </c:cat>
          <c:val>
            <c:numRef>
              <c:f>Sheet1!$F$2:$F$9</c:f>
              <c:numCache>
                <c:formatCode>0.00</c:formatCode>
                <c:ptCount val="8"/>
                <c:pt idx="0">
                  <c:v>4.7810002925448174</c:v>
                </c:pt>
                <c:pt idx="1">
                  <c:v>3.1314055172359616</c:v>
                </c:pt>
                <c:pt idx="2">
                  <c:v>6.3039237826299654</c:v>
                </c:pt>
                <c:pt idx="3">
                  <c:v>6.4387450327643876</c:v>
                </c:pt>
                <c:pt idx="4">
                  <c:v>2.9513064221809771</c:v>
                </c:pt>
                <c:pt idx="5">
                  <c:v>3.53658034070898</c:v>
                </c:pt>
                <c:pt idx="6">
                  <c:v>4.5880219218177274</c:v>
                </c:pt>
                <c:pt idx="7">
                  <c:v>5.2318741056204487</c:v>
                </c:pt>
              </c:numCache>
            </c:numRef>
          </c:val>
          <c:smooth val="1"/>
          <c:extLst>
            <c:ext xmlns:c16="http://schemas.microsoft.com/office/drawing/2014/chart" uri="{C3380CC4-5D6E-409C-BE32-E72D297353CC}">
              <c16:uniqueId val="{00000004-7C0C-43A5-803D-F0D6B008AF7A}"/>
            </c:ext>
          </c:extLst>
        </c:ser>
        <c:dLbls>
          <c:showLegendKey val="0"/>
          <c:showVal val="0"/>
          <c:showCatName val="0"/>
          <c:showSerName val="0"/>
          <c:showPercent val="0"/>
          <c:showBubbleSize val="0"/>
        </c:dLbls>
        <c:marker val="1"/>
        <c:smooth val="0"/>
        <c:axId val="1575649551"/>
        <c:axId val="1575641871"/>
      </c:lineChart>
      <c:catAx>
        <c:axId val="157564955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accent1">
                    <a:lumMod val="50000"/>
                  </a:schemeClr>
                </a:solidFill>
                <a:latin typeface="+mn-lt"/>
                <a:ea typeface="+mn-ea"/>
                <a:cs typeface="+mn-cs"/>
              </a:defRPr>
            </a:pPr>
            <a:endParaRPr lang="en-KE"/>
          </a:p>
        </c:txPr>
        <c:crossAx val="1575641871"/>
        <c:crosses val="autoZero"/>
        <c:auto val="1"/>
        <c:lblAlgn val="ctr"/>
        <c:lblOffset val="100"/>
        <c:noMultiLvlLbl val="0"/>
      </c:catAx>
      <c:valAx>
        <c:axId val="1575641871"/>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accent1">
                    <a:lumMod val="50000"/>
                  </a:schemeClr>
                </a:solidFill>
                <a:latin typeface="+mn-lt"/>
                <a:ea typeface="+mn-ea"/>
                <a:cs typeface="+mn-cs"/>
              </a:defRPr>
            </a:pPr>
            <a:endParaRPr lang="en-KE"/>
          </a:p>
        </c:txPr>
        <c:crossAx val="1575649551"/>
        <c:crosses val="autoZero"/>
        <c:crossBetween val="between"/>
        <c:majorUnit val="4"/>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400" b="0" i="0" u="none" strike="noStrike" kern="1200" baseline="0">
                <a:solidFill>
                  <a:schemeClr val="accent1">
                    <a:lumMod val="50000"/>
                  </a:schemeClr>
                </a:solidFill>
                <a:latin typeface="+mn-lt"/>
                <a:ea typeface="+mn-ea"/>
                <a:cs typeface="+mn-cs"/>
              </a:defRPr>
            </a:pPr>
            <a:endParaRPr lang="en-KE"/>
          </a:p>
        </c:txPr>
      </c:dTable>
      <c:spPr>
        <a:noFill/>
        <a:ln>
          <a:noFill/>
        </a:ln>
        <a:effectLst/>
      </c:spPr>
    </c:plotArea>
    <c:legend>
      <c:legendPos val="t"/>
      <c:overlay val="0"/>
      <c:spPr>
        <a:noFill/>
        <a:ln>
          <a:noFill/>
        </a:ln>
        <a:effectLst/>
      </c:spPr>
      <c:txPr>
        <a:bodyPr rot="0" spcFirstLastPara="1" vertOverflow="ellipsis" vert="horz" wrap="square" anchor="ctr" anchorCtr="1"/>
        <a:lstStyle/>
        <a:p>
          <a:pPr>
            <a:defRPr sz="1400" b="0" i="0" u="none" strike="noStrike" kern="1200" baseline="0">
              <a:solidFill>
                <a:schemeClr val="accent1">
                  <a:lumMod val="50000"/>
                </a:schemeClr>
              </a:solidFill>
              <a:latin typeface="+mn-lt"/>
              <a:ea typeface="+mn-ea"/>
              <a:cs typeface="+mn-cs"/>
            </a:defRPr>
          </a:pPr>
          <a:endParaRPr lang="en-K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a:outerShdw blurRad="50800" dist="38100" dir="5400000" algn="t" rotWithShape="0">
        <a:prstClr val="black">
          <a:alpha val="40000"/>
        </a:prstClr>
      </a:outerShdw>
    </a:effectLst>
  </c:spPr>
  <c:txPr>
    <a:bodyPr/>
    <a:lstStyle/>
    <a:p>
      <a:pPr>
        <a:defRPr sz="1400">
          <a:solidFill>
            <a:schemeClr val="accent1">
              <a:lumMod val="50000"/>
            </a:schemeClr>
          </a:solidFill>
        </a:defRPr>
      </a:pPr>
      <a:endParaRPr lang="en-KE"/>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percentStacked"/>
        <c:varyColors val="0"/>
        <c:ser>
          <c:idx val="0"/>
          <c:order val="0"/>
          <c:tx>
            <c:strRef>
              <c:f>Sheet1!$B$1</c:f>
              <c:strCache>
                <c:ptCount val="1"/>
                <c:pt idx="0">
                  <c:v>Audience Share</c:v>
                </c:pt>
              </c:strCache>
            </c:strRef>
          </c:tx>
          <c:spPr>
            <a:solidFill>
              <a:srgbClr val="00B0F0"/>
            </a:solidFill>
          </c:spPr>
          <c:invertIfNegative val="0"/>
          <c:dPt>
            <c:idx val="1"/>
            <c:invertIfNegative val="0"/>
            <c:bubble3D val="0"/>
            <c:extLst>
              <c:ext xmlns:c16="http://schemas.microsoft.com/office/drawing/2014/chart" uri="{C3380CC4-5D6E-409C-BE32-E72D297353CC}">
                <c16:uniqueId val="{00000001-749D-445B-A2D4-6A667D93E36E}"/>
              </c:ext>
            </c:extLst>
          </c:dPt>
          <c:dPt>
            <c:idx val="2"/>
            <c:invertIfNegative val="0"/>
            <c:bubble3D val="0"/>
            <c:extLst>
              <c:ext xmlns:c16="http://schemas.microsoft.com/office/drawing/2014/chart" uri="{C3380CC4-5D6E-409C-BE32-E72D297353CC}">
                <c16:uniqueId val="{00000003-749D-445B-A2D4-6A667D93E36E}"/>
              </c:ext>
            </c:extLst>
          </c:dPt>
          <c:dPt>
            <c:idx val="3"/>
            <c:invertIfNegative val="0"/>
            <c:bubble3D val="0"/>
            <c:extLst>
              <c:ext xmlns:c16="http://schemas.microsoft.com/office/drawing/2014/chart" uri="{C3380CC4-5D6E-409C-BE32-E72D297353CC}">
                <c16:uniqueId val="{00000005-749D-445B-A2D4-6A667D93E36E}"/>
              </c:ext>
            </c:extLst>
          </c:dPt>
          <c:dPt>
            <c:idx val="4"/>
            <c:invertIfNegative val="0"/>
            <c:bubble3D val="0"/>
            <c:extLst>
              <c:ext xmlns:c16="http://schemas.microsoft.com/office/drawing/2014/chart" uri="{C3380CC4-5D6E-409C-BE32-E72D297353CC}">
                <c16:uniqueId val="{00000007-749D-445B-A2D4-6A667D93E36E}"/>
              </c:ext>
            </c:extLst>
          </c:dPt>
          <c:dLbls>
            <c:numFmt formatCode="0%" sourceLinked="0"/>
            <c:spPr>
              <a:noFill/>
              <a:ln>
                <a:noFill/>
              </a:ln>
              <a:effectLst/>
            </c:spPr>
            <c:txPr>
              <a:bodyPr wrap="square" lIns="38100" tIns="19050" rIns="38100" bIns="19050" anchor="ctr">
                <a:spAutoFit/>
              </a:bodyPr>
              <a:lstStyle/>
              <a:p>
                <a:pPr>
                  <a:defRPr sz="1200">
                    <a:solidFill>
                      <a:schemeClr val="bg2">
                        <a:lumMod val="25000"/>
                      </a:schemeClr>
                    </a:solidFill>
                    <a:latin typeface="Source Sans Pro" panose="020B0503030403020204" pitchFamily="34" charset="0"/>
                    <a:ea typeface="Source Sans Pro" panose="020B0503030403020204" pitchFamily="34" charset="0"/>
                  </a:defRPr>
                </a:pPr>
                <a:endParaRPr lang="en-K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Sheet1!$A$2:$A$11</c:f>
              <c:strCache>
                <c:ptCount val="10"/>
                <c:pt idx="0">
                  <c:v>Radio Taifa</c:v>
                </c:pt>
                <c:pt idx="1">
                  <c:v>Kameme FM</c:v>
                </c:pt>
                <c:pt idx="2">
                  <c:v>Ramogi FM</c:v>
                </c:pt>
                <c:pt idx="3">
                  <c:v>Classic 105</c:v>
                </c:pt>
                <c:pt idx="4">
                  <c:v>Inooro FM</c:v>
                </c:pt>
                <c:pt idx="5">
                  <c:v>Radio 47</c:v>
                </c:pt>
                <c:pt idx="6">
                  <c:v>Milele FM</c:v>
                </c:pt>
                <c:pt idx="7">
                  <c:v>Radio Maisha</c:v>
                </c:pt>
                <c:pt idx="8">
                  <c:v>Radio Jambo</c:v>
                </c:pt>
                <c:pt idx="9">
                  <c:v>Citizen Radio</c:v>
                </c:pt>
              </c:strCache>
            </c:strRef>
          </c:cat>
          <c:val>
            <c:numRef>
              <c:f>Sheet1!$B$2:$B$11</c:f>
              <c:numCache>
                <c:formatCode>0.00%</c:formatCode>
                <c:ptCount val="10"/>
                <c:pt idx="0">
                  <c:v>3.0499999999999999E-2</c:v>
                </c:pt>
                <c:pt idx="1">
                  <c:v>3.4099999999999998E-2</c:v>
                </c:pt>
                <c:pt idx="2">
                  <c:v>3.5799999999999998E-2</c:v>
                </c:pt>
                <c:pt idx="3">
                  <c:v>4.6199999999999998E-2</c:v>
                </c:pt>
                <c:pt idx="4">
                  <c:v>4.8099999999999997E-2</c:v>
                </c:pt>
                <c:pt idx="5">
                  <c:v>5.4800000000000001E-2</c:v>
                </c:pt>
                <c:pt idx="6">
                  <c:v>5.9700000000000003E-2</c:v>
                </c:pt>
                <c:pt idx="7">
                  <c:v>0.1053</c:v>
                </c:pt>
                <c:pt idx="8">
                  <c:v>0.1351</c:v>
                </c:pt>
                <c:pt idx="9">
                  <c:v>0.2152</c:v>
                </c:pt>
              </c:numCache>
            </c:numRef>
          </c:val>
          <c:extLst>
            <c:ext xmlns:c16="http://schemas.microsoft.com/office/drawing/2014/chart" uri="{C3380CC4-5D6E-409C-BE32-E72D297353CC}">
              <c16:uniqueId val="{00000008-749D-445B-A2D4-6A667D93E36E}"/>
            </c:ext>
          </c:extLst>
        </c:ser>
        <c:ser>
          <c:idx val="1"/>
          <c:order val="1"/>
          <c:tx>
            <c:strRef>
              <c:f>Sheet1!$C$1</c:f>
              <c:strCache>
                <c:ptCount val="1"/>
                <c:pt idx="0">
                  <c:v>Column1</c:v>
                </c:pt>
              </c:strCache>
            </c:strRef>
          </c:tx>
          <c:spPr>
            <a:solidFill>
              <a:schemeClr val="bg2">
                <a:lumMod val="95000"/>
              </a:schemeClr>
            </a:solidFill>
          </c:spPr>
          <c:invertIfNegative val="0"/>
          <c:dLbls>
            <c:delete val="1"/>
          </c:dLbls>
          <c:cat>
            <c:strRef>
              <c:f>Sheet1!$A$2:$A$11</c:f>
              <c:strCache>
                <c:ptCount val="10"/>
                <c:pt idx="0">
                  <c:v>Radio Taifa</c:v>
                </c:pt>
                <c:pt idx="1">
                  <c:v>Kameme FM</c:v>
                </c:pt>
                <c:pt idx="2">
                  <c:v>Ramogi FM</c:v>
                </c:pt>
                <c:pt idx="3">
                  <c:v>Classic 105</c:v>
                </c:pt>
                <c:pt idx="4">
                  <c:v>Inooro FM</c:v>
                </c:pt>
                <c:pt idx="5">
                  <c:v>Radio 47</c:v>
                </c:pt>
                <c:pt idx="6">
                  <c:v>Milele FM</c:v>
                </c:pt>
                <c:pt idx="7">
                  <c:v>Radio Maisha</c:v>
                </c:pt>
                <c:pt idx="8">
                  <c:v>Radio Jambo</c:v>
                </c:pt>
                <c:pt idx="9">
                  <c:v>Citizen Radio</c:v>
                </c:pt>
              </c:strCache>
            </c:strRef>
          </c:cat>
          <c:val>
            <c:numRef>
              <c:f>Sheet1!$C$2:$C$11</c:f>
              <c:numCache>
                <c:formatCode>0%</c:formatCode>
                <c:ptCount val="10"/>
                <c:pt idx="0">
                  <c:v>0.96950000000000003</c:v>
                </c:pt>
                <c:pt idx="1">
                  <c:v>0.96589999999999998</c:v>
                </c:pt>
                <c:pt idx="2">
                  <c:v>0.96419999999999995</c:v>
                </c:pt>
                <c:pt idx="3">
                  <c:v>0.95379999999999998</c:v>
                </c:pt>
                <c:pt idx="4">
                  <c:v>0.95189999999999997</c:v>
                </c:pt>
                <c:pt idx="5">
                  <c:v>0.94520000000000004</c:v>
                </c:pt>
                <c:pt idx="6">
                  <c:v>0.94030000000000002</c:v>
                </c:pt>
                <c:pt idx="7">
                  <c:v>0.89470000000000005</c:v>
                </c:pt>
                <c:pt idx="8">
                  <c:v>0.8649</c:v>
                </c:pt>
                <c:pt idx="9">
                  <c:v>0.78479999999999994</c:v>
                </c:pt>
              </c:numCache>
            </c:numRef>
          </c:val>
          <c:extLst>
            <c:ext xmlns:c16="http://schemas.microsoft.com/office/drawing/2014/chart" uri="{C3380CC4-5D6E-409C-BE32-E72D297353CC}">
              <c16:uniqueId val="{00000009-749D-445B-A2D4-6A667D93E36E}"/>
            </c:ext>
          </c:extLst>
        </c:ser>
        <c:dLbls>
          <c:dLblPos val="ctr"/>
          <c:showLegendKey val="0"/>
          <c:showVal val="1"/>
          <c:showCatName val="0"/>
          <c:showSerName val="0"/>
          <c:showPercent val="0"/>
          <c:showBubbleSize val="0"/>
        </c:dLbls>
        <c:gapWidth val="75"/>
        <c:overlap val="100"/>
        <c:axId val="-130412768"/>
        <c:axId val="-130422016"/>
      </c:barChart>
      <c:catAx>
        <c:axId val="-130412768"/>
        <c:scaling>
          <c:orientation val="minMax"/>
        </c:scaling>
        <c:delete val="0"/>
        <c:axPos val="l"/>
        <c:numFmt formatCode="General" sourceLinked="0"/>
        <c:majorTickMark val="out"/>
        <c:minorTickMark val="none"/>
        <c:tickLblPos val="nextTo"/>
        <c:spPr>
          <a:ln>
            <a:noFill/>
          </a:ln>
        </c:spPr>
        <c:txPr>
          <a:bodyPr/>
          <a:lstStyle/>
          <a:p>
            <a:pPr>
              <a:defRPr sz="1200" b="0">
                <a:solidFill>
                  <a:srgbClr val="002060"/>
                </a:solidFill>
                <a:latin typeface="Source Sans Pro" panose="020B0503030403020204" pitchFamily="34" charset="0"/>
                <a:ea typeface="Source Sans Pro" panose="020B0503030403020204" pitchFamily="34" charset="0"/>
              </a:defRPr>
            </a:pPr>
            <a:endParaRPr lang="en-KE"/>
          </a:p>
        </c:txPr>
        <c:crossAx val="-130422016"/>
        <c:crosses val="autoZero"/>
        <c:auto val="1"/>
        <c:lblAlgn val="ctr"/>
        <c:lblOffset val="100"/>
        <c:noMultiLvlLbl val="0"/>
      </c:catAx>
      <c:valAx>
        <c:axId val="-130422016"/>
        <c:scaling>
          <c:orientation val="minMax"/>
          <c:max val="0.2"/>
        </c:scaling>
        <c:delete val="1"/>
        <c:axPos val="b"/>
        <c:numFmt formatCode="0%" sourceLinked="1"/>
        <c:majorTickMark val="out"/>
        <c:minorTickMark val="none"/>
        <c:tickLblPos val="nextTo"/>
        <c:crossAx val="-130412768"/>
        <c:crosses val="autoZero"/>
        <c:crossBetween val="between"/>
      </c:valAx>
    </c:plotArea>
    <c:plotVisOnly val="1"/>
    <c:dispBlanksAs val="gap"/>
    <c:showDLblsOverMax val="0"/>
  </c:chart>
  <c:spPr>
    <a:ln>
      <a:noFill/>
    </a:ln>
  </c:spPr>
  <c:txPr>
    <a:bodyPr/>
    <a:lstStyle/>
    <a:p>
      <a:pPr>
        <a:defRPr sz="3200" b="1" i="0">
          <a:solidFill>
            <a:schemeClr val="bg1"/>
          </a:solidFill>
          <a:latin typeface="Poppins" pitchFamily="2" charset="77"/>
          <a:cs typeface="Poppins" pitchFamily="2" charset="77"/>
        </a:defRPr>
      </a:pPr>
      <a:endParaRPr lang="en-KE"/>
    </a:p>
  </c:txPr>
  <c:externalData r:id="rId2">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percentStacked"/>
        <c:varyColors val="0"/>
        <c:ser>
          <c:idx val="0"/>
          <c:order val="0"/>
          <c:tx>
            <c:strRef>
              <c:f>Sheet1!$B$1</c:f>
              <c:strCache>
                <c:ptCount val="1"/>
                <c:pt idx="0">
                  <c:v>Ad Spends Share</c:v>
                </c:pt>
              </c:strCache>
            </c:strRef>
          </c:tx>
          <c:spPr>
            <a:solidFill>
              <a:srgbClr val="00B0F0"/>
            </a:solidFill>
          </c:spPr>
          <c:invertIfNegative val="0"/>
          <c:dPt>
            <c:idx val="1"/>
            <c:invertIfNegative val="0"/>
            <c:bubble3D val="0"/>
            <c:extLst>
              <c:ext xmlns:c16="http://schemas.microsoft.com/office/drawing/2014/chart" uri="{C3380CC4-5D6E-409C-BE32-E72D297353CC}">
                <c16:uniqueId val="{00000000-8AA4-4783-A0F0-0761828CB592}"/>
              </c:ext>
            </c:extLst>
          </c:dPt>
          <c:dPt>
            <c:idx val="2"/>
            <c:invertIfNegative val="0"/>
            <c:bubble3D val="0"/>
            <c:extLst>
              <c:ext xmlns:c16="http://schemas.microsoft.com/office/drawing/2014/chart" uri="{C3380CC4-5D6E-409C-BE32-E72D297353CC}">
                <c16:uniqueId val="{00000001-8AA4-4783-A0F0-0761828CB592}"/>
              </c:ext>
            </c:extLst>
          </c:dPt>
          <c:dPt>
            <c:idx val="3"/>
            <c:invertIfNegative val="0"/>
            <c:bubble3D val="0"/>
            <c:extLst>
              <c:ext xmlns:c16="http://schemas.microsoft.com/office/drawing/2014/chart" uri="{C3380CC4-5D6E-409C-BE32-E72D297353CC}">
                <c16:uniqueId val="{00000002-8AA4-4783-A0F0-0761828CB592}"/>
              </c:ext>
            </c:extLst>
          </c:dPt>
          <c:dPt>
            <c:idx val="4"/>
            <c:invertIfNegative val="0"/>
            <c:bubble3D val="0"/>
            <c:extLst>
              <c:ext xmlns:c16="http://schemas.microsoft.com/office/drawing/2014/chart" uri="{C3380CC4-5D6E-409C-BE32-E72D297353CC}">
                <c16:uniqueId val="{00000003-8AA4-4783-A0F0-0761828CB592}"/>
              </c:ext>
            </c:extLst>
          </c:dPt>
          <c:dLbls>
            <c:dLbl>
              <c:idx val="0"/>
              <c:numFmt formatCode="0.0%" sourceLinked="0"/>
              <c:spPr>
                <a:noFill/>
                <a:ln>
                  <a:noFill/>
                </a:ln>
                <a:effectLst/>
              </c:spPr>
              <c:txPr>
                <a:bodyPr wrap="square" lIns="38100" tIns="19050" rIns="38100" bIns="19050" anchor="ctr">
                  <a:spAutoFit/>
                </a:bodyPr>
                <a:lstStyle/>
                <a:p>
                  <a:pPr>
                    <a:defRPr sz="1200">
                      <a:solidFill>
                        <a:schemeClr val="bg2">
                          <a:lumMod val="25000"/>
                        </a:schemeClr>
                      </a:solidFill>
                      <a:latin typeface="Source Sans Pro" panose="020B0503030403020204" pitchFamily="34" charset="0"/>
                      <a:ea typeface="Source Sans Pro" panose="020B0503030403020204" pitchFamily="34" charset="0"/>
                    </a:defRPr>
                  </a:pPr>
                  <a:endParaRPr lang="en-KE"/>
                </a:p>
              </c:txPr>
              <c:dLblPos val="ctr"/>
              <c:showLegendKey val="0"/>
              <c:showVal val="1"/>
              <c:showCatName val="0"/>
              <c:showSerName val="0"/>
              <c:showPercent val="0"/>
              <c:showBubbleSize val="0"/>
              <c:extLst>
                <c:ext xmlns:c16="http://schemas.microsoft.com/office/drawing/2014/chart" uri="{C3380CC4-5D6E-409C-BE32-E72D297353CC}">
                  <c16:uniqueId val="{00000006-8AA4-4783-A0F0-0761828CB592}"/>
                </c:ext>
              </c:extLst>
            </c:dLbl>
            <c:numFmt formatCode="0%" sourceLinked="0"/>
            <c:spPr>
              <a:noFill/>
              <a:ln>
                <a:noFill/>
              </a:ln>
              <a:effectLst/>
            </c:spPr>
            <c:txPr>
              <a:bodyPr wrap="square" lIns="38100" tIns="19050" rIns="38100" bIns="19050" anchor="ctr">
                <a:spAutoFit/>
              </a:bodyPr>
              <a:lstStyle/>
              <a:p>
                <a:pPr>
                  <a:defRPr sz="1200">
                    <a:solidFill>
                      <a:schemeClr val="bg2">
                        <a:lumMod val="25000"/>
                      </a:schemeClr>
                    </a:solidFill>
                    <a:latin typeface="Source Sans Pro" panose="020B0503030403020204" pitchFamily="34" charset="0"/>
                    <a:ea typeface="Source Sans Pro" panose="020B0503030403020204" pitchFamily="34" charset="0"/>
                  </a:defRPr>
                </a:pPr>
                <a:endParaRPr lang="en-K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Sheet1!$A$2:$A$11</c:f>
              <c:strCache>
                <c:ptCount val="10"/>
                <c:pt idx="0">
                  <c:v>Radio Taifa</c:v>
                </c:pt>
                <c:pt idx="1">
                  <c:v>Kameme FM</c:v>
                </c:pt>
                <c:pt idx="2">
                  <c:v>Ramogi FM</c:v>
                </c:pt>
                <c:pt idx="3">
                  <c:v>Classic 105</c:v>
                </c:pt>
                <c:pt idx="4">
                  <c:v>Inooro FM</c:v>
                </c:pt>
                <c:pt idx="5">
                  <c:v>Radio 47</c:v>
                </c:pt>
                <c:pt idx="6">
                  <c:v>Milele FM</c:v>
                </c:pt>
                <c:pt idx="7">
                  <c:v>Radio Maisha</c:v>
                </c:pt>
                <c:pt idx="8">
                  <c:v>Radio Jambo</c:v>
                </c:pt>
                <c:pt idx="9">
                  <c:v>Citizen Radio</c:v>
                </c:pt>
              </c:strCache>
            </c:strRef>
          </c:cat>
          <c:val>
            <c:numRef>
              <c:f>Sheet1!$B$2:$B$11</c:f>
              <c:numCache>
                <c:formatCode>0.00%</c:formatCode>
                <c:ptCount val="10"/>
                <c:pt idx="0">
                  <c:v>1.1045205003448223E-3</c:v>
                </c:pt>
                <c:pt idx="1">
                  <c:v>5.7997516402989994E-2</c:v>
                </c:pt>
                <c:pt idx="2">
                  <c:v>2.7986973477637456E-2</c:v>
                </c:pt>
                <c:pt idx="3">
                  <c:v>6.9872836322632442E-2</c:v>
                </c:pt>
                <c:pt idx="4">
                  <c:v>6.1443704094054898E-2</c:v>
                </c:pt>
                <c:pt idx="5">
                  <c:v>2.2190458786300635E-2</c:v>
                </c:pt>
                <c:pt idx="6">
                  <c:v>4.0808448290644887E-2</c:v>
                </c:pt>
                <c:pt idx="7">
                  <c:v>6.5320939438149053E-2</c:v>
                </c:pt>
                <c:pt idx="8">
                  <c:v>0.10595251447819305</c:v>
                </c:pt>
                <c:pt idx="9">
                  <c:v>5.5997216725309738E-2</c:v>
                </c:pt>
              </c:numCache>
            </c:numRef>
          </c:val>
          <c:extLst>
            <c:ext xmlns:c16="http://schemas.microsoft.com/office/drawing/2014/chart" uri="{C3380CC4-5D6E-409C-BE32-E72D297353CC}">
              <c16:uniqueId val="{00000004-8AA4-4783-A0F0-0761828CB592}"/>
            </c:ext>
          </c:extLst>
        </c:ser>
        <c:ser>
          <c:idx val="1"/>
          <c:order val="1"/>
          <c:tx>
            <c:strRef>
              <c:f>Sheet1!$C$1</c:f>
              <c:strCache>
                <c:ptCount val="1"/>
                <c:pt idx="0">
                  <c:v>Column1</c:v>
                </c:pt>
              </c:strCache>
            </c:strRef>
          </c:tx>
          <c:spPr>
            <a:solidFill>
              <a:schemeClr val="bg2">
                <a:lumMod val="95000"/>
              </a:schemeClr>
            </a:solidFill>
          </c:spPr>
          <c:invertIfNegative val="0"/>
          <c:dLbls>
            <c:delete val="1"/>
          </c:dLbls>
          <c:cat>
            <c:strRef>
              <c:f>Sheet1!$A$2:$A$11</c:f>
              <c:strCache>
                <c:ptCount val="10"/>
                <c:pt idx="0">
                  <c:v>Radio Taifa</c:v>
                </c:pt>
                <c:pt idx="1">
                  <c:v>Kameme FM</c:v>
                </c:pt>
                <c:pt idx="2">
                  <c:v>Ramogi FM</c:v>
                </c:pt>
                <c:pt idx="3">
                  <c:v>Classic 105</c:v>
                </c:pt>
                <c:pt idx="4">
                  <c:v>Inooro FM</c:v>
                </c:pt>
                <c:pt idx="5">
                  <c:v>Radio 47</c:v>
                </c:pt>
                <c:pt idx="6">
                  <c:v>Milele FM</c:v>
                </c:pt>
                <c:pt idx="7">
                  <c:v>Radio Maisha</c:v>
                </c:pt>
                <c:pt idx="8">
                  <c:v>Radio Jambo</c:v>
                </c:pt>
                <c:pt idx="9">
                  <c:v>Citizen Radio</c:v>
                </c:pt>
              </c:strCache>
            </c:strRef>
          </c:cat>
          <c:val>
            <c:numRef>
              <c:f>Sheet1!$C$2:$C$11</c:f>
              <c:numCache>
                <c:formatCode>0%</c:formatCode>
                <c:ptCount val="10"/>
                <c:pt idx="0">
                  <c:v>0.99889547949965518</c:v>
                </c:pt>
                <c:pt idx="1">
                  <c:v>0.94200248359701</c:v>
                </c:pt>
                <c:pt idx="2">
                  <c:v>0.97201302652236254</c:v>
                </c:pt>
                <c:pt idx="3">
                  <c:v>0.93012716367736759</c:v>
                </c:pt>
                <c:pt idx="4">
                  <c:v>0.93855629590594514</c:v>
                </c:pt>
                <c:pt idx="5">
                  <c:v>0.97780954121369934</c:v>
                </c:pt>
                <c:pt idx="6">
                  <c:v>0.95919155170935511</c:v>
                </c:pt>
                <c:pt idx="7">
                  <c:v>0.93467906056185091</c:v>
                </c:pt>
                <c:pt idx="8">
                  <c:v>0.89404748552180691</c:v>
                </c:pt>
                <c:pt idx="9">
                  <c:v>0.94400278327469023</c:v>
                </c:pt>
              </c:numCache>
            </c:numRef>
          </c:val>
          <c:extLst>
            <c:ext xmlns:c16="http://schemas.microsoft.com/office/drawing/2014/chart" uri="{C3380CC4-5D6E-409C-BE32-E72D297353CC}">
              <c16:uniqueId val="{00000005-8AA4-4783-A0F0-0761828CB592}"/>
            </c:ext>
          </c:extLst>
        </c:ser>
        <c:dLbls>
          <c:dLblPos val="ctr"/>
          <c:showLegendKey val="0"/>
          <c:showVal val="1"/>
          <c:showCatName val="0"/>
          <c:showSerName val="0"/>
          <c:showPercent val="0"/>
          <c:showBubbleSize val="0"/>
        </c:dLbls>
        <c:gapWidth val="75"/>
        <c:overlap val="100"/>
        <c:axId val="-130412768"/>
        <c:axId val="-130422016"/>
      </c:barChart>
      <c:catAx>
        <c:axId val="-130412768"/>
        <c:scaling>
          <c:orientation val="minMax"/>
        </c:scaling>
        <c:delete val="1"/>
        <c:axPos val="l"/>
        <c:numFmt formatCode="General" sourceLinked="0"/>
        <c:majorTickMark val="out"/>
        <c:minorTickMark val="none"/>
        <c:tickLblPos val="nextTo"/>
        <c:crossAx val="-130422016"/>
        <c:crosses val="autoZero"/>
        <c:auto val="1"/>
        <c:lblAlgn val="ctr"/>
        <c:lblOffset val="100"/>
        <c:noMultiLvlLbl val="0"/>
      </c:catAx>
      <c:valAx>
        <c:axId val="-130422016"/>
        <c:scaling>
          <c:orientation val="minMax"/>
          <c:max val="0.12000000000000001"/>
          <c:min val="0"/>
        </c:scaling>
        <c:delete val="1"/>
        <c:axPos val="b"/>
        <c:numFmt formatCode="0%" sourceLinked="1"/>
        <c:majorTickMark val="out"/>
        <c:minorTickMark val="none"/>
        <c:tickLblPos val="nextTo"/>
        <c:crossAx val="-130412768"/>
        <c:crosses val="autoZero"/>
        <c:crossBetween val="between"/>
      </c:valAx>
    </c:plotArea>
    <c:plotVisOnly val="1"/>
    <c:dispBlanksAs val="gap"/>
    <c:showDLblsOverMax val="0"/>
  </c:chart>
  <c:spPr>
    <a:ln>
      <a:noFill/>
    </a:ln>
  </c:spPr>
  <c:txPr>
    <a:bodyPr/>
    <a:lstStyle/>
    <a:p>
      <a:pPr>
        <a:defRPr sz="3200" b="1" i="0">
          <a:solidFill>
            <a:schemeClr val="bg1"/>
          </a:solidFill>
          <a:latin typeface="Poppins" pitchFamily="2" charset="77"/>
          <a:cs typeface="Poppins" pitchFamily="2" charset="77"/>
        </a:defRPr>
      </a:pPr>
      <a:endParaRPr lang="en-KE"/>
    </a:p>
  </c:txPr>
  <c:externalData r:id="rId2">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Listenership Share</c:v>
                </c:pt>
              </c:strCache>
            </c:strRef>
          </c:tx>
          <c:spPr>
            <a:ln w="28575" cap="rnd">
              <a:solidFill>
                <a:srgbClr val="00B0F0"/>
              </a:solidFill>
              <a:round/>
            </a:ln>
            <a:effectLst/>
          </c:spPr>
          <c:marker>
            <c:symbol val="none"/>
          </c:marker>
          <c:cat>
            <c:strRef>
              <c:f>Sheet1!$A$2:$A$7</c:f>
              <c:strCache>
                <c:ptCount val="6"/>
                <c:pt idx="0">
                  <c:v>06:00 -09:00</c:v>
                </c:pt>
                <c:pt idx="1">
                  <c:v>09:00 -13:00</c:v>
                </c:pt>
                <c:pt idx="2">
                  <c:v>13:00 -16:00</c:v>
                </c:pt>
                <c:pt idx="3">
                  <c:v>16:00 -19:00</c:v>
                </c:pt>
                <c:pt idx="4">
                  <c:v>19:00 -22:00</c:v>
                </c:pt>
                <c:pt idx="5">
                  <c:v>22:00 -00:00</c:v>
                </c:pt>
              </c:strCache>
            </c:strRef>
          </c:cat>
          <c:val>
            <c:numRef>
              <c:f>Sheet1!$B$2:$B$7</c:f>
              <c:numCache>
                <c:formatCode>0.00%</c:formatCode>
                <c:ptCount val="6"/>
                <c:pt idx="0">
                  <c:v>0.33300000000000002</c:v>
                </c:pt>
                <c:pt idx="1">
                  <c:v>0.16880000000000001</c:v>
                </c:pt>
                <c:pt idx="2">
                  <c:v>8.72E-2</c:v>
                </c:pt>
                <c:pt idx="3">
                  <c:v>0.1153</c:v>
                </c:pt>
                <c:pt idx="4">
                  <c:v>0.27300000000000002</c:v>
                </c:pt>
                <c:pt idx="5">
                  <c:v>2.2800000000000001E-2</c:v>
                </c:pt>
              </c:numCache>
            </c:numRef>
          </c:val>
          <c:smooth val="1"/>
          <c:extLst>
            <c:ext xmlns:c16="http://schemas.microsoft.com/office/drawing/2014/chart" uri="{C3380CC4-5D6E-409C-BE32-E72D297353CC}">
              <c16:uniqueId val="{00000000-98BE-421E-A209-23BC6AC69A06}"/>
            </c:ext>
          </c:extLst>
        </c:ser>
        <c:ser>
          <c:idx val="1"/>
          <c:order val="1"/>
          <c:tx>
            <c:strRef>
              <c:f>Sheet1!$C$1</c:f>
              <c:strCache>
                <c:ptCount val="1"/>
                <c:pt idx="0">
                  <c:v>Ad Count Share</c:v>
                </c:pt>
              </c:strCache>
            </c:strRef>
          </c:tx>
          <c:spPr>
            <a:ln w="28575" cap="rnd">
              <a:solidFill>
                <a:srgbClr val="FFC000"/>
              </a:solidFill>
              <a:round/>
            </a:ln>
            <a:effectLst/>
          </c:spPr>
          <c:marker>
            <c:symbol val="none"/>
          </c:marker>
          <c:cat>
            <c:strRef>
              <c:f>Sheet1!$A$2:$A$7</c:f>
              <c:strCache>
                <c:ptCount val="6"/>
                <c:pt idx="0">
                  <c:v>06:00 -09:00</c:v>
                </c:pt>
                <c:pt idx="1">
                  <c:v>09:00 -13:00</c:v>
                </c:pt>
                <c:pt idx="2">
                  <c:v>13:00 -16:00</c:v>
                </c:pt>
                <c:pt idx="3">
                  <c:v>16:00 -19:00</c:v>
                </c:pt>
                <c:pt idx="4">
                  <c:v>19:00 -22:00</c:v>
                </c:pt>
                <c:pt idx="5">
                  <c:v>22:00 -00:00</c:v>
                </c:pt>
              </c:strCache>
            </c:strRef>
          </c:cat>
          <c:val>
            <c:numRef>
              <c:f>Sheet1!$C$2:$C$7</c:f>
              <c:numCache>
                <c:formatCode>0.00%</c:formatCode>
                <c:ptCount val="6"/>
                <c:pt idx="0">
                  <c:v>0.24737250841315039</c:v>
                </c:pt>
                <c:pt idx="1">
                  <c:v>0.23896453533523168</c:v>
                </c:pt>
                <c:pt idx="2">
                  <c:v>0.15205108292346189</c:v>
                </c:pt>
                <c:pt idx="3">
                  <c:v>0.19321425489688498</c:v>
                </c:pt>
                <c:pt idx="4">
                  <c:v>0.12149106911726637</c:v>
                </c:pt>
                <c:pt idx="5">
                  <c:v>3.5758046423332468E-2</c:v>
                </c:pt>
              </c:numCache>
            </c:numRef>
          </c:val>
          <c:smooth val="1"/>
          <c:extLst>
            <c:ext xmlns:c16="http://schemas.microsoft.com/office/drawing/2014/chart" uri="{C3380CC4-5D6E-409C-BE32-E72D297353CC}">
              <c16:uniqueId val="{00000001-98BE-421E-A209-23BC6AC69A06}"/>
            </c:ext>
          </c:extLst>
        </c:ser>
        <c:dLbls>
          <c:showLegendKey val="0"/>
          <c:showVal val="0"/>
          <c:showCatName val="0"/>
          <c:showSerName val="0"/>
          <c:showPercent val="0"/>
          <c:showBubbleSize val="0"/>
        </c:dLbls>
        <c:smooth val="0"/>
        <c:axId val="863811567"/>
        <c:axId val="863809167"/>
      </c:lineChart>
      <c:catAx>
        <c:axId val="86381156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accent1">
                    <a:lumMod val="50000"/>
                  </a:schemeClr>
                </a:solidFill>
                <a:latin typeface="Source Sans Pro" panose="020B0503030403020204" pitchFamily="34" charset="0"/>
                <a:ea typeface="Source Sans Pro" panose="020B0503030403020204" pitchFamily="34" charset="0"/>
                <a:cs typeface="+mn-cs"/>
              </a:defRPr>
            </a:pPr>
            <a:endParaRPr lang="en-KE"/>
          </a:p>
        </c:txPr>
        <c:crossAx val="863809167"/>
        <c:crosses val="autoZero"/>
        <c:auto val="1"/>
        <c:lblAlgn val="ctr"/>
        <c:lblOffset val="100"/>
        <c:noMultiLvlLbl val="0"/>
      </c:catAx>
      <c:valAx>
        <c:axId val="863809167"/>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accent1">
                    <a:lumMod val="50000"/>
                  </a:schemeClr>
                </a:solidFill>
                <a:latin typeface="Source Sans Pro" panose="020B0503030403020204" pitchFamily="34" charset="0"/>
                <a:ea typeface="Source Sans Pro" panose="020B0503030403020204" pitchFamily="34" charset="0"/>
                <a:cs typeface="+mn-cs"/>
              </a:defRPr>
            </a:pPr>
            <a:endParaRPr lang="en-KE"/>
          </a:p>
        </c:txPr>
        <c:crossAx val="863811567"/>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200" b="0" i="0" u="none" strike="noStrike" kern="1200" baseline="0">
              <a:solidFill>
                <a:schemeClr val="accent1">
                  <a:lumMod val="50000"/>
                </a:schemeClr>
              </a:solidFill>
              <a:latin typeface="Source Sans Pro" panose="020B0503030403020204" pitchFamily="34" charset="0"/>
              <a:ea typeface="Source Sans Pro" panose="020B0503030403020204" pitchFamily="34" charset="0"/>
              <a:cs typeface="+mn-cs"/>
            </a:defRPr>
          </a:pPr>
          <a:endParaRPr lang="en-K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a:outerShdw blurRad="50800" dist="38100" dir="5400000" algn="t" rotWithShape="0">
        <a:prstClr val="black">
          <a:alpha val="40000"/>
        </a:prstClr>
      </a:outerShdw>
    </a:effectLst>
  </c:spPr>
  <c:txPr>
    <a:bodyPr/>
    <a:lstStyle/>
    <a:p>
      <a:pPr>
        <a:defRPr sz="1200">
          <a:solidFill>
            <a:schemeClr val="accent1">
              <a:lumMod val="50000"/>
            </a:schemeClr>
          </a:solidFill>
          <a:latin typeface="Source Sans Pro" panose="020B0503030403020204" pitchFamily="34" charset="0"/>
          <a:ea typeface="Source Sans Pro" panose="020B0503030403020204" pitchFamily="34" charset="0"/>
        </a:defRPr>
      </a:pPr>
      <a:endParaRPr lang="en-KE"/>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percentStacked"/>
        <c:varyColors val="0"/>
        <c:ser>
          <c:idx val="0"/>
          <c:order val="0"/>
          <c:tx>
            <c:strRef>
              <c:f>Sheet1!$B$1</c:f>
              <c:strCache>
                <c:ptCount val="1"/>
                <c:pt idx="0">
                  <c:v>Audience Share</c:v>
                </c:pt>
              </c:strCache>
            </c:strRef>
          </c:tx>
          <c:spPr>
            <a:solidFill>
              <a:srgbClr val="00B0F0"/>
            </a:solidFill>
          </c:spPr>
          <c:invertIfNegative val="0"/>
          <c:dPt>
            <c:idx val="1"/>
            <c:invertIfNegative val="0"/>
            <c:bubble3D val="0"/>
            <c:extLst>
              <c:ext xmlns:c16="http://schemas.microsoft.com/office/drawing/2014/chart" uri="{C3380CC4-5D6E-409C-BE32-E72D297353CC}">
                <c16:uniqueId val="{00000001-749D-445B-A2D4-6A667D93E36E}"/>
              </c:ext>
            </c:extLst>
          </c:dPt>
          <c:dPt>
            <c:idx val="2"/>
            <c:invertIfNegative val="0"/>
            <c:bubble3D val="0"/>
            <c:extLst>
              <c:ext xmlns:c16="http://schemas.microsoft.com/office/drawing/2014/chart" uri="{C3380CC4-5D6E-409C-BE32-E72D297353CC}">
                <c16:uniqueId val="{00000003-749D-445B-A2D4-6A667D93E36E}"/>
              </c:ext>
            </c:extLst>
          </c:dPt>
          <c:dPt>
            <c:idx val="3"/>
            <c:invertIfNegative val="0"/>
            <c:bubble3D val="0"/>
            <c:extLst>
              <c:ext xmlns:c16="http://schemas.microsoft.com/office/drawing/2014/chart" uri="{C3380CC4-5D6E-409C-BE32-E72D297353CC}">
                <c16:uniqueId val="{00000005-749D-445B-A2D4-6A667D93E36E}"/>
              </c:ext>
            </c:extLst>
          </c:dPt>
          <c:dPt>
            <c:idx val="4"/>
            <c:invertIfNegative val="0"/>
            <c:bubble3D val="0"/>
            <c:extLst>
              <c:ext xmlns:c16="http://schemas.microsoft.com/office/drawing/2014/chart" uri="{C3380CC4-5D6E-409C-BE32-E72D297353CC}">
                <c16:uniqueId val="{00000007-749D-445B-A2D4-6A667D93E36E}"/>
              </c:ext>
            </c:extLst>
          </c:dPt>
          <c:dLbls>
            <c:numFmt formatCode="0%" sourceLinked="0"/>
            <c:spPr>
              <a:noFill/>
              <a:ln>
                <a:noFill/>
              </a:ln>
              <a:effectLst/>
            </c:spPr>
            <c:txPr>
              <a:bodyPr wrap="square" lIns="38100" tIns="19050" rIns="38100" bIns="19050" anchor="ctr">
                <a:spAutoFit/>
              </a:bodyPr>
              <a:lstStyle/>
              <a:p>
                <a:pPr>
                  <a:defRPr sz="1200">
                    <a:solidFill>
                      <a:schemeClr val="bg2">
                        <a:lumMod val="25000"/>
                      </a:schemeClr>
                    </a:solidFill>
                    <a:latin typeface="Source Sans Pro" panose="020B0503030403020204" pitchFamily="34" charset="0"/>
                    <a:ea typeface="Source Sans Pro" panose="020B0503030403020204" pitchFamily="34" charset="0"/>
                  </a:defRPr>
                </a:pPr>
                <a:endParaRPr lang="en-K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Sheet1!$A$2:$A$11</c:f>
              <c:strCache>
                <c:ptCount val="10"/>
                <c:pt idx="0">
                  <c:v>Kameme TV</c:v>
                </c:pt>
                <c:pt idx="1">
                  <c:v>Ramogi TV</c:v>
                </c:pt>
                <c:pt idx="2">
                  <c:v>TV47</c:v>
                </c:pt>
                <c:pt idx="3">
                  <c:v>Inooro TV</c:v>
                </c:pt>
                <c:pt idx="4">
                  <c:v>KBC</c:v>
                </c:pt>
                <c:pt idx="5">
                  <c:v>k24</c:v>
                </c:pt>
                <c:pt idx="6">
                  <c:v>KTN News</c:v>
                </c:pt>
                <c:pt idx="7">
                  <c:v>KTN Home</c:v>
                </c:pt>
                <c:pt idx="8">
                  <c:v>NTV</c:v>
                </c:pt>
                <c:pt idx="9">
                  <c:v>Citizen TV</c:v>
                </c:pt>
              </c:strCache>
            </c:strRef>
          </c:cat>
          <c:val>
            <c:numRef>
              <c:f>Sheet1!$B$2:$B$11</c:f>
              <c:numCache>
                <c:formatCode>0.00%</c:formatCode>
                <c:ptCount val="10"/>
                <c:pt idx="0">
                  <c:v>2.1399999999999999E-2</c:v>
                </c:pt>
                <c:pt idx="1">
                  <c:v>2.9899999999999999E-2</c:v>
                </c:pt>
                <c:pt idx="2">
                  <c:v>4.9500000000000002E-2</c:v>
                </c:pt>
                <c:pt idx="3">
                  <c:v>5.8700000000000002E-2</c:v>
                </c:pt>
                <c:pt idx="4">
                  <c:v>7.1400000000000005E-2</c:v>
                </c:pt>
                <c:pt idx="5">
                  <c:v>7.2900000000000006E-2</c:v>
                </c:pt>
                <c:pt idx="6">
                  <c:v>7.4399999999999994E-2</c:v>
                </c:pt>
                <c:pt idx="7">
                  <c:v>8.4400000000000003E-2</c:v>
                </c:pt>
                <c:pt idx="8">
                  <c:v>0.1109</c:v>
                </c:pt>
                <c:pt idx="9">
                  <c:v>0.35149999999999998</c:v>
                </c:pt>
              </c:numCache>
            </c:numRef>
          </c:val>
          <c:extLst>
            <c:ext xmlns:c16="http://schemas.microsoft.com/office/drawing/2014/chart" uri="{C3380CC4-5D6E-409C-BE32-E72D297353CC}">
              <c16:uniqueId val="{00000008-749D-445B-A2D4-6A667D93E36E}"/>
            </c:ext>
          </c:extLst>
        </c:ser>
        <c:ser>
          <c:idx val="1"/>
          <c:order val="1"/>
          <c:tx>
            <c:strRef>
              <c:f>Sheet1!$C$1</c:f>
              <c:strCache>
                <c:ptCount val="1"/>
                <c:pt idx="0">
                  <c:v>Column1</c:v>
                </c:pt>
              </c:strCache>
            </c:strRef>
          </c:tx>
          <c:spPr>
            <a:solidFill>
              <a:schemeClr val="bg2">
                <a:lumMod val="95000"/>
              </a:schemeClr>
            </a:solidFill>
          </c:spPr>
          <c:invertIfNegative val="0"/>
          <c:dLbls>
            <c:delete val="1"/>
          </c:dLbls>
          <c:cat>
            <c:strRef>
              <c:f>Sheet1!$A$2:$A$11</c:f>
              <c:strCache>
                <c:ptCount val="10"/>
                <c:pt idx="0">
                  <c:v>Kameme TV</c:v>
                </c:pt>
                <c:pt idx="1">
                  <c:v>Ramogi TV</c:v>
                </c:pt>
                <c:pt idx="2">
                  <c:v>TV47</c:v>
                </c:pt>
                <c:pt idx="3">
                  <c:v>Inooro TV</c:v>
                </c:pt>
                <c:pt idx="4">
                  <c:v>KBC</c:v>
                </c:pt>
                <c:pt idx="5">
                  <c:v>k24</c:v>
                </c:pt>
                <c:pt idx="6">
                  <c:v>KTN News</c:v>
                </c:pt>
                <c:pt idx="7">
                  <c:v>KTN Home</c:v>
                </c:pt>
                <c:pt idx="8">
                  <c:v>NTV</c:v>
                </c:pt>
                <c:pt idx="9">
                  <c:v>Citizen TV</c:v>
                </c:pt>
              </c:strCache>
            </c:strRef>
          </c:cat>
          <c:val>
            <c:numRef>
              <c:f>Sheet1!$C$2:$C$11</c:f>
              <c:numCache>
                <c:formatCode>0%</c:formatCode>
                <c:ptCount val="10"/>
                <c:pt idx="0">
                  <c:v>0.97860000000000003</c:v>
                </c:pt>
                <c:pt idx="1">
                  <c:v>0.97009999999999996</c:v>
                </c:pt>
                <c:pt idx="2">
                  <c:v>0.95050000000000001</c:v>
                </c:pt>
                <c:pt idx="3">
                  <c:v>0.94130000000000003</c:v>
                </c:pt>
                <c:pt idx="4">
                  <c:v>0.92859999999999998</c:v>
                </c:pt>
                <c:pt idx="5">
                  <c:v>0.92710000000000004</c:v>
                </c:pt>
                <c:pt idx="6">
                  <c:v>0.92559999999999998</c:v>
                </c:pt>
                <c:pt idx="7">
                  <c:v>0.91559999999999997</c:v>
                </c:pt>
                <c:pt idx="8">
                  <c:v>0.8891</c:v>
                </c:pt>
                <c:pt idx="9">
                  <c:v>0.64850000000000008</c:v>
                </c:pt>
              </c:numCache>
            </c:numRef>
          </c:val>
          <c:extLst>
            <c:ext xmlns:c16="http://schemas.microsoft.com/office/drawing/2014/chart" uri="{C3380CC4-5D6E-409C-BE32-E72D297353CC}">
              <c16:uniqueId val="{00000009-749D-445B-A2D4-6A667D93E36E}"/>
            </c:ext>
          </c:extLst>
        </c:ser>
        <c:dLbls>
          <c:dLblPos val="ctr"/>
          <c:showLegendKey val="0"/>
          <c:showVal val="1"/>
          <c:showCatName val="0"/>
          <c:showSerName val="0"/>
          <c:showPercent val="0"/>
          <c:showBubbleSize val="0"/>
        </c:dLbls>
        <c:gapWidth val="75"/>
        <c:overlap val="100"/>
        <c:axId val="-130412768"/>
        <c:axId val="-130422016"/>
      </c:barChart>
      <c:catAx>
        <c:axId val="-130412768"/>
        <c:scaling>
          <c:orientation val="minMax"/>
        </c:scaling>
        <c:delete val="0"/>
        <c:axPos val="l"/>
        <c:numFmt formatCode="General" sourceLinked="0"/>
        <c:majorTickMark val="out"/>
        <c:minorTickMark val="none"/>
        <c:tickLblPos val="nextTo"/>
        <c:spPr>
          <a:ln>
            <a:noFill/>
          </a:ln>
        </c:spPr>
        <c:txPr>
          <a:bodyPr/>
          <a:lstStyle/>
          <a:p>
            <a:pPr>
              <a:defRPr sz="1200" b="0">
                <a:solidFill>
                  <a:srgbClr val="002060"/>
                </a:solidFill>
                <a:latin typeface="Source Sans Pro" panose="020B0503030403020204" pitchFamily="34" charset="0"/>
                <a:ea typeface="Source Sans Pro" panose="020B0503030403020204" pitchFamily="34" charset="0"/>
              </a:defRPr>
            </a:pPr>
            <a:endParaRPr lang="en-KE"/>
          </a:p>
        </c:txPr>
        <c:crossAx val="-130422016"/>
        <c:crosses val="autoZero"/>
        <c:auto val="1"/>
        <c:lblAlgn val="ctr"/>
        <c:lblOffset val="100"/>
        <c:noMultiLvlLbl val="0"/>
      </c:catAx>
      <c:valAx>
        <c:axId val="-130422016"/>
        <c:scaling>
          <c:orientation val="minMax"/>
          <c:max val="0.2"/>
          <c:min val="0"/>
        </c:scaling>
        <c:delete val="1"/>
        <c:axPos val="b"/>
        <c:numFmt formatCode="0%" sourceLinked="1"/>
        <c:majorTickMark val="out"/>
        <c:minorTickMark val="none"/>
        <c:tickLblPos val="nextTo"/>
        <c:crossAx val="-130412768"/>
        <c:crosses val="autoZero"/>
        <c:crossBetween val="between"/>
      </c:valAx>
    </c:plotArea>
    <c:plotVisOnly val="1"/>
    <c:dispBlanksAs val="gap"/>
    <c:showDLblsOverMax val="0"/>
  </c:chart>
  <c:spPr>
    <a:ln>
      <a:noFill/>
    </a:ln>
  </c:spPr>
  <c:txPr>
    <a:bodyPr/>
    <a:lstStyle/>
    <a:p>
      <a:pPr>
        <a:defRPr sz="3200" b="1" i="0">
          <a:solidFill>
            <a:schemeClr val="bg1"/>
          </a:solidFill>
          <a:latin typeface="Poppins" pitchFamily="2" charset="77"/>
          <a:cs typeface="Poppins" pitchFamily="2" charset="77"/>
        </a:defRPr>
      </a:pPr>
      <a:endParaRPr lang="en-KE"/>
    </a:p>
  </c:txPr>
  <c:externalData r:id="rId2">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percentStacked"/>
        <c:varyColors val="0"/>
        <c:ser>
          <c:idx val="0"/>
          <c:order val="0"/>
          <c:tx>
            <c:strRef>
              <c:f>Sheet1!$B$1</c:f>
              <c:strCache>
                <c:ptCount val="1"/>
                <c:pt idx="0">
                  <c:v>Ad Spends Share</c:v>
                </c:pt>
              </c:strCache>
            </c:strRef>
          </c:tx>
          <c:spPr>
            <a:solidFill>
              <a:srgbClr val="00B0F0"/>
            </a:solidFill>
          </c:spPr>
          <c:invertIfNegative val="0"/>
          <c:dPt>
            <c:idx val="1"/>
            <c:invertIfNegative val="0"/>
            <c:bubble3D val="0"/>
            <c:extLst>
              <c:ext xmlns:c16="http://schemas.microsoft.com/office/drawing/2014/chart" uri="{C3380CC4-5D6E-409C-BE32-E72D297353CC}">
                <c16:uniqueId val="{00000000-8AA4-4783-A0F0-0761828CB592}"/>
              </c:ext>
            </c:extLst>
          </c:dPt>
          <c:dPt>
            <c:idx val="2"/>
            <c:invertIfNegative val="0"/>
            <c:bubble3D val="0"/>
            <c:extLst>
              <c:ext xmlns:c16="http://schemas.microsoft.com/office/drawing/2014/chart" uri="{C3380CC4-5D6E-409C-BE32-E72D297353CC}">
                <c16:uniqueId val="{00000001-8AA4-4783-A0F0-0761828CB592}"/>
              </c:ext>
            </c:extLst>
          </c:dPt>
          <c:dPt>
            <c:idx val="3"/>
            <c:invertIfNegative val="0"/>
            <c:bubble3D val="0"/>
            <c:extLst>
              <c:ext xmlns:c16="http://schemas.microsoft.com/office/drawing/2014/chart" uri="{C3380CC4-5D6E-409C-BE32-E72D297353CC}">
                <c16:uniqueId val="{00000002-8AA4-4783-A0F0-0761828CB592}"/>
              </c:ext>
            </c:extLst>
          </c:dPt>
          <c:dPt>
            <c:idx val="4"/>
            <c:invertIfNegative val="0"/>
            <c:bubble3D val="0"/>
            <c:extLst>
              <c:ext xmlns:c16="http://schemas.microsoft.com/office/drawing/2014/chart" uri="{C3380CC4-5D6E-409C-BE32-E72D297353CC}">
                <c16:uniqueId val="{00000003-8AA4-4783-A0F0-0761828CB592}"/>
              </c:ext>
            </c:extLst>
          </c:dPt>
          <c:dLbls>
            <c:dLbl>
              <c:idx val="0"/>
              <c:numFmt formatCode="0.0%" sourceLinked="0"/>
              <c:spPr>
                <a:noFill/>
                <a:ln>
                  <a:noFill/>
                </a:ln>
                <a:effectLst/>
              </c:spPr>
              <c:txPr>
                <a:bodyPr wrap="square" lIns="38100" tIns="19050" rIns="38100" bIns="19050" anchor="ctr">
                  <a:spAutoFit/>
                </a:bodyPr>
                <a:lstStyle/>
                <a:p>
                  <a:pPr>
                    <a:defRPr sz="1200">
                      <a:solidFill>
                        <a:schemeClr val="bg2">
                          <a:lumMod val="25000"/>
                        </a:schemeClr>
                      </a:solidFill>
                      <a:latin typeface="Source Sans Pro" panose="020B0503030403020204" pitchFamily="34" charset="0"/>
                      <a:ea typeface="Source Sans Pro" panose="020B0503030403020204" pitchFamily="34" charset="0"/>
                    </a:defRPr>
                  </a:pPr>
                  <a:endParaRPr lang="en-KE"/>
                </a:p>
              </c:txPr>
              <c:dLblPos val="ctr"/>
              <c:showLegendKey val="0"/>
              <c:showVal val="1"/>
              <c:showCatName val="0"/>
              <c:showSerName val="0"/>
              <c:showPercent val="0"/>
              <c:showBubbleSize val="0"/>
              <c:extLst>
                <c:ext xmlns:c16="http://schemas.microsoft.com/office/drawing/2014/chart" uri="{C3380CC4-5D6E-409C-BE32-E72D297353CC}">
                  <c16:uniqueId val="{00000006-8AA4-4783-A0F0-0761828CB592}"/>
                </c:ext>
              </c:extLst>
            </c:dLbl>
            <c:numFmt formatCode="0%" sourceLinked="0"/>
            <c:spPr>
              <a:noFill/>
              <a:ln>
                <a:noFill/>
              </a:ln>
              <a:effectLst/>
            </c:spPr>
            <c:txPr>
              <a:bodyPr wrap="square" lIns="38100" tIns="19050" rIns="38100" bIns="19050" anchor="ctr">
                <a:spAutoFit/>
              </a:bodyPr>
              <a:lstStyle/>
              <a:p>
                <a:pPr>
                  <a:defRPr sz="1200">
                    <a:solidFill>
                      <a:schemeClr val="bg2">
                        <a:lumMod val="25000"/>
                      </a:schemeClr>
                    </a:solidFill>
                    <a:latin typeface="Source Sans Pro" panose="020B0503030403020204" pitchFamily="34" charset="0"/>
                    <a:ea typeface="Source Sans Pro" panose="020B0503030403020204" pitchFamily="34" charset="0"/>
                  </a:defRPr>
                </a:pPr>
                <a:endParaRPr lang="en-K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Sheet1!$A$2:$A$11</c:f>
              <c:strCache>
                <c:ptCount val="10"/>
                <c:pt idx="0">
                  <c:v>Kameme TV</c:v>
                </c:pt>
                <c:pt idx="1">
                  <c:v>Ramogi TV</c:v>
                </c:pt>
                <c:pt idx="2">
                  <c:v>TV47</c:v>
                </c:pt>
                <c:pt idx="3">
                  <c:v>Inooro TV</c:v>
                </c:pt>
                <c:pt idx="4">
                  <c:v>KBC</c:v>
                </c:pt>
                <c:pt idx="5">
                  <c:v>k24</c:v>
                </c:pt>
                <c:pt idx="6">
                  <c:v>KTN News</c:v>
                </c:pt>
                <c:pt idx="7">
                  <c:v>KTN Home</c:v>
                </c:pt>
                <c:pt idx="8">
                  <c:v>NTV</c:v>
                </c:pt>
                <c:pt idx="9">
                  <c:v>Citizen TV</c:v>
                </c:pt>
              </c:strCache>
            </c:strRef>
          </c:cat>
          <c:val>
            <c:numRef>
              <c:f>Sheet1!$B$2:$B$11</c:f>
              <c:numCache>
                <c:formatCode>0.00%</c:formatCode>
                <c:ptCount val="10"/>
                <c:pt idx="0">
                  <c:v>5.3989980876608223E-2</c:v>
                </c:pt>
                <c:pt idx="1">
                  <c:v>2.7987638847365104E-2</c:v>
                </c:pt>
                <c:pt idx="2">
                  <c:v>4.8152620260288909E-2</c:v>
                </c:pt>
                <c:pt idx="3">
                  <c:v>0.13285464478942074</c:v>
                </c:pt>
                <c:pt idx="4">
                  <c:v>1.769163395684524E-2</c:v>
                </c:pt>
                <c:pt idx="5">
                  <c:v>6.2513164340285782E-2</c:v>
                </c:pt>
                <c:pt idx="6">
                  <c:v>3.9544997988321666E-2</c:v>
                </c:pt>
                <c:pt idx="7">
                  <c:v>0.1303470558577346</c:v>
                </c:pt>
                <c:pt idx="8">
                  <c:v>0.10286873687076076</c:v>
                </c:pt>
                <c:pt idx="9">
                  <c:v>0.23093145779747756</c:v>
                </c:pt>
              </c:numCache>
            </c:numRef>
          </c:val>
          <c:extLst>
            <c:ext xmlns:c16="http://schemas.microsoft.com/office/drawing/2014/chart" uri="{C3380CC4-5D6E-409C-BE32-E72D297353CC}">
              <c16:uniqueId val="{00000004-8AA4-4783-A0F0-0761828CB592}"/>
            </c:ext>
          </c:extLst>
        </c:ser>
        <c:ser>
          <c:idx val="1"/>
          <c:order val="1"/>
          <c:tx>
            <c:strRef>
              <c:f>Sheet1!$C$1</c:f>
              <c:strCache>
                <c:ptCount val="1"/>
                <c:pt idx="0">
                  <c:v>Column1</c:v>
                </c:pt>
              </c:strCache>
            </c:strRef>
          </c:tx>
          <c:spPr>
            <a:solidFill>
              <a:schemeClr val="bg2">
                <a:lumMod val="95000"/>
              </a:schemeClr>
            </a:solidFill>
          </c:spPr>
          <c:invertIfNegative val="0"/>
          <c:dLbls>
            <c:delete val="1"/>
          </c:dLbls>
          <c:cat>
            <c:strRef>
              <c:f>Sheet1!$A$2:$A$11</c:f>
              <c:strCache>
                <c:ptCount val="10"/>
                <c:pt idx="0">
                  <c:v>Kameme TV</c:v>
                </c:pt>
                <c:pt idx="1">
                  <c:v>Ramogi TV</c:v>
                </c:pt>
                <c:pt idx="2">
                  <c:v>TV47</c:v>
                </c:pt>
                <c:pt idx="3">
                  <c:v>Inooro TV</c:v>
                </c:pt>
                <c:pt idx="4">
                  <c:v>KBC</c:v>
                </c:pt>
                <c:pt idx="5">
                  <c:v>k24</c:v>
                </c:pt>
                <c:pt idx="6">
                  <c:v>KTN News</c:v>
                </c:pt>
                <c:pt idx="7">
                  <c:v>KTN Home</c:v>
                </c:pt>
                <c:pt idx="8">
                  <c:v>NTV</c:v>
                </c:pt>
                <c:pt idx="9">
                  <c:v>Citizen TV</c:v>
                </c:pt>
              </c:strCache>
            </c:strRef>
          </c:cat>
          <c:val>
            <c:numRef>
              <c:f>Sheet1!$C$2:$C$11</c:f>
              <c:numCache>
                <c:formatCode>0%</c:formatCode>
                <c:ptCount val="10"/>
                <c:pt idx="0">
                  <c:v>0.94601001912339178</c:v>
                </c:pt>
                <c:pt idx="1">
                  <c:v>0.9720123611526349</c:v>
                </c:pt>
                <c:pt idx="2">
                  <c:v>0.95184737973971112</c:v>
                </c:pt>
                <c:pt idx="3">
                  <c:v>0.86714535521057923</c:v>
                </c:pt>
                <c:pt idx="4">
                  <c:v>0.98230836604315475</c:v>
                </c:pt>
                <c:pt idx="5">
                  <c:v>0.93748683565971425</c:v>
                </c:pt>
                <c:pt idx="6">
                  <c:v>0.96045500201167833</c:v>
                </c:pt>
                <c:pt idx="7">
                  <c:v>0.86965294414226535</c:v>
                </c:pt>
                <c:pt idx="8">
                  <c:v>0.89713126312923919</c:v>
                </c:pt>
                <c:pt idx="9">
                  <c:v>0.76906854220252241</c:v>
                </c:pt>
              </c:numCache>
            </c:numRef>
          </c:val>
          <c:extLst>
            <c:ext xmlns:c16="http://schemas.microsoft.com/office/drawing/2014/chart" uri="{C3380CC4-5D6E-409C-BE32-E72D297353CC}">
              <c16:uniqueId val="{00000005-8AA4-4783-A0F0-0761828CB592}"/>
            </c:ext>
          </c:extLst>
        </c:ser>
        <c:dLbls>
          <c:dLblPos val="ctr"/>
          <c:showLegendKey val="0"/>
          <c:showVal val="1"/>
          <c:showCatName val="0"/>
          <c:showSerName val="0"/>
          <c:showPercent val="0"/>
          <c:showBubbleSize val="0"/>
        </c:dLbls>
        <c:gapWidth val="75"/>
        <c:overlap val="100"/>
        <c:axId val="-130412768"/>
        <c:axId val="-130422016"/>
      </c:barChart>
      <c:catAx>
        <c:axId val="-130412768"/>
        <c:scaling>
          <c:orientation val="minMax"/>
        </c:scaling>
        <c:delete val="1"/>
        <c:axPos val="l"/>
        <c:numFmt formatCode="General" sourceLinked="0"/>
        <c:majorTickMark val="out"/>
        <c:minorTickMark val="none"/>
        <c:tickLblPos val="nextTo"/>
        <c:crossAx val="-130422016"/>
        <c:crosses val="autoZero"/>
        <c:auto val="1"/>
        <c:lblAlgn val="ctr"/>
        <c:lblOffset val="100"/>
        <c:noMultiLvlLbl val="0"/>
      </c:catAx>
      <c:valAx>
        <c:axId val="-130422016"/>
        <c:scaling>
          <c:orientation val="minMax"/>
          <c:max val="0.2"/>
          <c:min val="0"/>
        </c:scaling>
        <c:delete val="1"/>
        <c:axPos val="b"/>
        <c:numFmt formatCode="0%" sourceLinked="1"/>
        <c:majorTickMark val="out"/>
        <c:minorTickMark val="none"/>
        <c:tickLblPos val="nextTo"/>
        <c:crossAx val="-130412768"/>
        <c:crosses val="autoZero"/>
        <c:crossBetween val="between"/>
      </c:valAx>
    </c:plotArea>
    <c:plotVisOnly val="1"/>
    <c:dispBlanksAs val="gap"/>
    <c:showDLblsOverMax val="0"/>
  </c:chart>
  <c:spPr>
    <a:ln>
      <a:noFill/>
    </a:ln>
  </c:spPr>
  <c:txPr>
    <a:bodyPr/>
    <a:lstStyle/>
    <a:p>
      <a:pPr>
        <a:defRPr sz="3200" b="1" i="0">
          <a:solidFill>
            <a:schemeClr val="bg1"/>
          </a:solidFill>
          <a:latin typeface="Poppins" pitchFamily="2" charset="77"/>
          <a:cs typeface="Poppins" pitchFamily="2" charset="77"/>
        </a:defRPr>
      </a:pPr>
      <a:endParaRPr lang="en-KE"/>
    </a:p>
  </c:txPr>
  <c:externalData r:id="rId2">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Viewership Share</c:v>
                </c:pt>
              </c:strCache>
            </c:strRef>
          </c:tx>
          <c:spPr>
            <a:ln w="28575" cap="rnd">
              <a:solidFill>
                <a:srgbClr val="00B0F0"/>
              </a:solidFill>
              <a:round/>
            </a:ln>
            <a:effectLst/>
          </c:spPr>
          <c:marker>
            <c:symbol val="none"/>
          </c:marker>
          <c:cat>
            <c:strRef>
              <c:f>Sheet1!$A$2:$A$7</c:f>
              <c:strCache>
                <c:ptCount val="6"/>
                <c:pt idx="0">
                  <c:v>06:00 -09:00</c:v>
                </c:pt>
                <c:pt idx="1">
                  <c:v>09:00 -13:00</c:v>
                </c:pt>
                <c:pt idx="2">
                  <c:v>13:00 -16:00</c:v>
                </c:pt>
                <c:pt idx="3">
                  <c:v>16:00 -19:00</c:v>
                </c:pt>
                <c:pt idx="4">
                  <c:v>19:00 -22:00</c:v>
                </c:pt>
                <c:pt idx="5">
                  <c:v>22:00 -00:00</c:v>
                </c:pt>
              </c:strCache>
            </c:strRef>
          </c:cat>
          <c:val>
            <c:numRef>
              <c:f>Sheet1!$B$2:$B$7</c:f>
              <c:numCache>
                <c:formatCode>0.00%</c:formatCode>
                <c:ptCount val="6"/>
                <c:pt idx="0">
                  <c:v>2.5999999999999999E-2</c:v>
                </c:pt>
                <c:pt idx="1">
                  <c:v>6.1899999999999997E-2</c:v>
                </c:pt>
                <c:pt idx="2">
                  <c:v>5.6800000000000003E-2</c:v>
                </c:pt>
                <c:pt idx="3">
                  <c:v>8.8300000000000003E-2</c:v>
                </c:pt>
                <c:pt idx="4">
                  <c:v>0.75049999999999994</c:v>
                </c:pt>
                <c:pt idx="5">
                  <c:v>1.6500000000000001E-2</c:v>
                </c:pt>
              </c:numCache>
            </c:numRef>
          </c:val>
          <c:smooth val="1"/>
          <c:extLst>
            <c:ext xmlns:c16="http://schemas.microsoft.com/office/drawing/2014/chart" uri="{C3380CC4-5D6E-409C-BE32-E72D297353CC}">
              <c16:uniqueId val="{00000000-98BE-421E-A209-23BC6AC69A06}"/>
            </c:ext>
          </c:extLst>
        </c:ser>
        <c:ser>
          <c:idx val="1"/>
          <c:order val="1"/>
          <c:tx>
            <c:strRef>
              <c:f>Sheet1!$C$1</c:f>
              <c:strCache>
                <c:ptCount val="1"/>
                <c:pt idx="0">
                  <c:v>Ad Count Share</c:v>
                </c:pt>
              </c:strCache>
            </c:strRef>
          </c:tx>
          <c:spPr>
            <a:ln w="28575" cap="rnd">
              <a:solidFill>
                <a:srgbClr val="FFC000"/>
              </a:solidFill>
              <a:round/>
            </a:ln>
            <a:effectLst/>
          </c:spPr>
          <c:marker>
            <c:symbol val="none"/>
          </c:marker>
          <c:cat>
            <c:strRef>
              <c:f>Sheet1!$A$2:$A$7</c:f>
              <c:strCache>
                <c:ptCount val="6"/>
                <c:pt idx="0">
                  <c:v>06:00 -09:00</c:v>
                </c:pt>
                <c:pt idx="1">
                  <c:v>09:00 -13:00</c:v>
                </c:pt>
                <c:pt idx="2">
                  <c:v>13:00 -16:00</c:v>
                </c:pt>
                <c:pt idx="3">
                  <c:v>16:00 -19:00</c:v>
                </c:pt>
                <c:pt idx="4">
                  <c:v>19:00 -22:00</c:v>
                </c:pt>
                <c:pt idx="5">
                  <c:v>22:00 -00:00</c:v>
                </c:pt>
              </c:strCache>
            </c:strRef>
          </c:cat>
          <c:val>
            <c:numRef>
              <c:f>Sheet1!$C$2:$C$7</c:f>
              <c:numCache>
                <c:formatCode>0.00%</c:formatCode>
                <c:ptCount val="6"/>
                <c:pt idx="0">
                  <c:v>8.2593594889159072E-2</c:v>
                </c:pt>
                <c:pt idx="1">
                  <c:v>0.15127269874887242</c:v>
                </c:pt>
                <c:pt idx="2">
                  <c:v>0.15796629668849929</c:v>
                </c:pt>
                <c:pt idx="3">
                  <c:v>0.21557220239418146</c:v>
                </c:pt>
                <c:pt idx="4">
                  <c:v>0.29351601277710232</c:v>
                </c:pt>
                <c:pt idx="5">
                  <c:v>7.9800237936489257E-2</c:v>
                </c:pt>
              </c:numCache>
            </c:numRef>
          </c:val>
          <c:smooth val="1"/>
          <c:extLst>
            <c:ext xmlns:c16="http://schemas.microsoft.com/office/drawing/2014/chart" uri="{C3380CC4-5D6E-409C-BE32-E72D297353CC}">
              <c16:uniqueId val="{00000001-98BE-421E-A209-23BC6AC69A06}"/>
            </c:ext>
          </c:extLst>
        </c:ser>
        <c:dLbls>
          <c:showLegendKey val="0"/>
          <c:showVal val="0"/>
          <c:showCatName val="0"/>
          <c:showSerName val="0"/>
          <c:showPercent val="0"/>
          <c:showBubbleSize val="0"/>
        </c:dLbls>
        <c:smooth val="0"/>
        <c:axId val="863811567"/>
        <c:axId val="863809167"/>
      </c:lineChart>
      <c:catAx>
        <c:axId val="86381156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accent1">
                    <a:lumMod val="50000"/>
                  </a:schemeClr>
                </a:solidFill>
                <a:latin typeface="Source Sans Pro" panose="020B0503030403020204" pitchFamily="34" charset="0"/>
                <a:ea typeface="Source Sans Pro" panose="020B0503030403020204" pitchFamily="34" charset="0"/>
                <a:cs typeface="+mn-cs"/>
              </a:defRPr>
            </a:pPr>
            <a:endParaRPr lang="en-KE"/>
          </a:p>
        </c:txPr>
        <c:crossAx val="863809167"/>
        <c:crosses val="autoZero"/>
        <c:auto val="1"/>
        <c:lblAlgn val="ctr"/>
        <c:lblOffset val="100"/>
        <c:noMultiLvlLbl val="0"/>
      </c:catAx>
      <c:valAx>
        <c:axId val="863809167"/>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accent1">
                    <a:lumMod val="50000"/>
                  </a:schemeClr>
                </a:solidFill>
                <a:latin typeface="Source Sans Pro" panose="020B0503030403020204" pitchFamily="34" charset="0"/>
                <a:ea typeface="Source Sans Pro" panose="020B0503030403020204" pitchFamily="34" charset="0"/>
                <a:cs typeface="+mn-cs"/>
              </a:defRPr>
            </a:pPr>
            <a:endParaRPr lang="en-KE"/>
          </a:p>
        </c:txPr>
        <c:crossAx val="863811567"/>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200" b="0" i="0" u="none" strike="noStrike" kern="1200" baseline="0">
              <a:solidFill>
                <a:schemeClr val="accent1">
                  <a:lumMod val="50000"/>
                </a:schemeClr>
              </a:solidFill>
              <a:latin typeface="Source Sans Pro" panose="020B0503030403020204" pitchFamily="34" charset="0"/>
              <a:ea typeface="Source Sans Pro" panose="020B0503030403020204" pitchFamily="34" charset="0"/>
              <a:cs typeface="+mn-cs"/>
            </a:defRPr>
          </a:pPr>
          <a:endParaRPr lang="en-K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a:outerShdw blurRad="50800" dist="38100" dir="5400000" algn="t" rotWithShape="0">
        <a:prstClr val="black">
          <a:alpha val="40000"/>
        </a:prstClr>
      </a:outerShdw>
    </a:effectLst>
  </c:spPr>
  <c:txPr>
    <a:bodyPr/>
    <a:lstStyle/>
    <a:p>
      <a:pPr>
        <a:defRPr sz="1200">
          <a:solidFill>
            <a:schemeClr val="accent1">
              <a:lumMod val="50000"/>
            </a:schemeClr>
          </a:solidFill>
          <a:latin typeface="Source Sans Pro" panose="020B0503030403020204" pitchFamily="34" charset="0"/>
          <a:ea typeface="Source Sans Pro" panose="020B0503030403020204" pitchFamily="34" charset="0"/>
        </a:defRPr>
      </a:pPr>
      <a:endParaRPr lang="en-KE"/>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15"/>
      <c:rotY val="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44923419558196392"/>
          <c:y val="0"/>
          <c:w val="0.46337624035400399"/>
          <c:h val="1"/>
        </c:manualLayout>
      </c:layout>
      <c:bar3DChart>
        <c:barDir val="bar"/>
        <c:grouping val="clustered"/>
        <c:varyColors val="0"/>
        <c:ser>
          <c:idx val="0"/>
          <c:order val="0"/>
          <c:tx>
            <c:strRef>
              <c:f>Sheet1!$B$1</c:f>
              <c:strCache>
                <c:ptCount val="1"/>
                <c:pt idx="0">
                  <c:v>Series 1</c:v>
                </c:pt>
              </c:strCache>
            </c:strRef>
          </c:tx>
          <c:spPr>
            <a:solidFill>
              <a:srgbClr val="00B0F0"/>
            </a:solidFill>
            <a:ln>
              <a:noFill/>
            </a:ln>
            <a:effectLst/>
            <a:sp3d/>
          </c:spPr>
          <c:invertIfNegative val="0"/>
          <c:dLbls>
            <c:spPr>
              <a:noFill/>
              <a:ln>
                <a:noFill/>
              </a:ln>
              <a:effectLst/>
            </c:spPr>
            <c:txPr>
              <a:bodyPr rot="0" vert="horz"/>
              <a:lstStyle/>
              <a:p>
                <a:pPr>
                  <a:defRPr/>
                </a:pPr>
                <a:endParaRPr lang="en-K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Tablet/ Ipad</c:v>
                </c:pt>
                <c:pt idx="1">
                  <c:v>Desktop</c:v>
                </c:pt>
                <c:pt idx="2">
                  <c:v>Smart TV</c:v>
                </c:pt>
                <c:pt idx="3">
                  <c:v>Laptop</c:v>
                </c:pt>
                <c:pt idx="4">
                  <c:v>Smart Phone</c:v>
                </c:pt>
              </c:strCache>
            </c:strRef>
          </c:cat>
          <c:val>
            <c:numRef>
              <c:f>Sheet1!$B$2:$B$6</c:f>
              <c:numCache>
                <c:formatCode>0.0%</c:formatCode>
                <c:ptCount val="5"/>
                <c:pt idx="0">
                  <c:v>3.0000000000000001E-3</c:v>
                </c:pt>
                <c:pt idx="1">
                  <c:v>4.0000000000000001E-3</c:v>
                </c:pt>
                <c:pt idx="2">
                  <c:v>1.0999999999999999E-2</c:v>
                </c:pt>
                <c:pt idx="3">
                  <c:v>4.2000000000000003E-2</c:v>
                </c:pt>
                <c:pt idx="4">
                  <c:v>0.98599999999999999</c:v>
                </c:pt>
              </c:numCache>
            </c:numRef>
          </c:val>
          <c:shape val="cylinder"/>
          <c:extLst>
            <c:ext xmlns:c16="http://schemas.microsoft.com/office/drawing/2014/chart" uri="{C3380CC4-5D6E-409C-BE32-E72D297353CC}">
              <c16:uniqueId val="{00000000-52A3-4836-8C8E-1916D8872B0E}"/>
            </c:ext>
          </c:extLst>
        </c:ser>
        <c:dLbls>
          <c:showLegendKey val="0"/>
          <c:showVal val="0"/>
          <c:showCatName val="0"/>
          <c:showSerName val="0"/>
          <c:showPercent val="0"/>
          <c:showBubbleSize val="0"/>
        </c:dLbls>
        <c:gapWidth val="50"/>
        <c:shape val="box"/>
        <c:axId val="97182080"/>
        <c:axId val="97183616"/>
        <c:axId val="0"/>
      </c:bar3DChart>
      <c:catAx>
        <c:axId val="97182080"/>
        <c:scaling>
          <c:orientation val="minMax"/>
        </c:scaling>
        <c:delete val="0"/>
        <c:axPos val="l"/>
        <c:numFmt formatCode="General" sourceLinked="1"/>
        <c:majorTickMark val="none"/>
        <c:minorTickMark val="none"/>
        <c:tickLblPos val="nextTo"/>
        <c:spPr>
          <a:noFill/>
          <a:ln>
            <a:noFill/>
          </a:ln>
          <a:effectLst/>
        </c:spPr>
        <c:txPr>
          <a:bodyPr rot="-60000000" vert="horz"/>
          <a:lstStyle/>
          <a:p>
            <a:pPr>
              <a:defRPr/>
            </a:pPr>
            <a:endParaRPr lang="en-KE"/>
          </a:p>
        </c:txPr>
        <c:crossAx val="97183616"/>
        <c:crosses val="autoZero"/>
        <c:auto val="1"/>
        <c:lblAlgn val="ctr"/>
        <c:lblOffset val="100"/>
        <c:noMultiLvlLbl val="0"/>
      </c:catAx>
      <c:valAx>
        <c:axId val="97183616"/>
        <c:scaling>
          <c:orientation val="minMax"/>
        </c:scaling>
        <c:delete val="1"/>
        <c:axPos val="b"/>
        <c:numFmt formatCode="0.0%" sourceLinked="1"/>
        <c:majorTickMark val="none"/>
        <c:minorTickMark val="none"/>
        <c:tickLblPos val="none"/>
        <c:crossAx val="97182080"/>
        <c:crosses val="autoZero"/>
        <c:crossBetween val="between"/>
      </c:valAx>
      <c:spPr>
        <a:noFill/>
        <a:ln>
          <a:noFill/>
        </a:ln>
        <a:effectLst/>
      </c:spPr>
    </c:plotArea>
    <c:plotVisOnly val="1"/>
    <c:dispBlanksAs val="gap"/>
    <c:showDLblsOverMax val="0"/>
  </c:chart>
  <c:spPr>
    <a:noFill/>
    <a:ln>
      <a:solidFill>
        <a:sysClr val="window" lastClr="FFFFFF"/>
      </a:solidFill>
    </a:ln>
    <a:effectLst>
      <a:outerShdw blurRad="50800" dist="38100" dir="5400000" algn="t" rotWithShape="0">
        <a:prstClr val="black">
          <a:alpha val="40000"/>
        </a:prstClr>
      </a:outerShdw>
    </a:effectLst>
  </c:spPr>
  <c:txPr>
    <a:bodyPr/>
    <a:lstStyle/>
    <a:p>
      <a:pPr>
        <a:defRPr sz="1400">
          <a:solidFill>
            <a:schemeClr val="accent1">
              <a:lumMod val="50000"/>
            </a:schemeClr>
          </a:solidFill>
          <a:latin typeface="Source Sans Pro"/>
        </a:defRPr>
      </a:pPr>
      <a:endParaRPr lang="en-KE"/>
    </a:p>
  </c:txPr>
  <c:externalData r:id="rId2">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15"/>
      <c:rotY val="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29134991667857574"/>
          <c:y val="3.8080241264423692E-2"/>
          <c:w val="0.60109007676471626"/>
          <c:h val="0.93833910443902602"/>
        </c:manualLayout>
      </c:layout>
      <c:bar3DChart>
        <c:barDir val="bar"/>
        <c:grouping val="clustered"/>
        <c:varyColors val="0"/>
        <c:ser>
          <c:idx val="0"/>
          <c:order val="0"/>
          <c:tx>
            <c:strRef>
              <c:f>Sheet1!$B$1</c:f>
              <c:strCache>
                <c:ptCount val="1"/>
                <c:pt idx="0">
                  <c:v>Series 1</c:v>
                </c:pt>
              </c:strCache>
            </c:strRef>
          </c:tx>
          <c:spPr>
            <a:solidFill>
              <a:srgbClr val="00B0F0"/>
            </a:solidFill>
            <a:ln>
              <a:noFill/>
            </a:ln>
            <a:effectLst/>
            <a:sp3d/>
          </c:spPr>
          <c:invertIfNegative val="0"/>
          <c:dLbls>
            <c:spPr>
              <a:noFill/>
              <a:ln>
                <a:noFill/>
              </a:ln>
              <a:effectLst/>
            </c:spPr>
            <c:txPr>
              <a:bodyPr rot="0" vert="horz"/>
              <a:lstStyle/>
              <a:p>
                <a:pPr>
                  <a:defRPr/>
                </a:pPr>
                <a:endParaRPr lang="en-K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Telegram</c:v>
                </c:pt>
                <c:pt idx="1">
                  <c:v>Chrome</c:v>
                </c:pt>
                <c:pt idx="2">
                  <c:v>Operamini</c:v>
                </c:pt>
                <c:pt idx="3">
                  <c:v>Google</c:v>
                </c:pt>
                <c:pt idx="4">
                  <c:v>Twitter</c:v>
                </c:pt>
                <c:pt idx="5">
                  <c:v>Instagram</c:v>
                </c:pt>
                <c:pt idx="6">
                  <c:v>TikTok</c:v>
                </c:pt>
                <c:pt idx="7">
                  <c:v>Youtube</c:v>
                </c:pt>
                <c:pt idx="8">
                  <c:v>WhatsApp</c:v>
                </c:pt>
                <c:pt idx="9">
                  <c:v>Facebook</c:v>
                </c:pt>
              </c:strCache>
            </c:strRef>
          </c:cat>
          <c:val>
            <c:numRef>
              <c:f>Sheet1!$B$2:$B$11</c:f>
              <c:numCache>
                <c:formatCode>0.0%</c:formatCode>
                <c:ptCount val="10"/>
                <c:pt idx="0">
                  <c:v>1.2999999999999999E-2</c:v>
                </c:pt>
                <c:pt idx="1">
                  <c:v>1.4E-2</c:v>
                </c:pt>
                <c:pt idx="2">
                  <c:v>1.9E-2</c:v>
                </c:pt>
                <c:pt idx="3">
                  <c:v>8.199999999999999E-2</c:v>
                </c:pt>
                <c:pt idx="4">
                  <c:v>0.128</c:v>
                </c:pt>
                <c:pt idx="5">
                  <c:v>0.115</c:v>
                </c:pt>
                <c:pt idx="6">
                  <c:v>0.28100000000000003</c:v>
                </c:pt>
                <c:pt idx="7">
                  <c:v>0.23300000000000001</c:v>
                </c:pt>
                <c:pt idx="8">
                  <c:v>0.48499999999999999</c:v>
                </c:pt>
                <c:pt idx="9">
                  <c:v>0.52</c:v>
                </c:pt>
              </c:numCache>
            </c:numRef>
          </c:val>
          <c:shape val="cylinder"/>
          <c:extLst>
            <c:ext xmlns:c16="http://schemas.microsoft.com/office/drawing/2014/chart" uri="{C3380CC4-5D6E-409C-BE32-E72D297353CC}">
              <c16:uniqueId val="{00000000-FA03-4365-9AF2-4EF8E64CE84F}"/>
            </c:ext>
          </c:extLst>
        </c:ser>
        <c:dLbls>
          <c:showLegendKey val="0"/>
          <c:showVal val="0"/>
          <c:showCatName val="0"/>
          <c:showSerName val="0"/>
          <c:showPercent val="0"/>
          <c:showBubbleSize val="0"/>
        </c:dLbls>
        <c:gapWidth val="50"/>
        <c:shape val="box"/>
        <c:axId val="97182080"/>
        <c:axId val="97183616"/>
        <c:axId val="0"/>
      </c:bar3DChart>
      <c:catAx>
        <c:axId val="97182080"/>
        <c:scaling>
          <c:orientation val="minMax"/>
        </c:scaling>
        <c:delete val="0"/>
        <c:axPos val="l"/>
        <c:numFmt formatCode="General" sourceLinked="1"/>
        <c:majorTickMark val="none"/>
        <c:minorTickMark val="none"/>
        <c:tickLblPos val="nextTo"/>
        <c:spPr>
          <a:noFill/>
          <a:ln>
            <a:noFill/>
          </a:ln>
          <a:effectLst/>
        </c:spPr>
        <c:txPr>
          <a:bodyPr rot="-60000000" vert="horz"/>
          <a:lstStyle/>
          <a:p>
            <a:pPr>
              <a:defRPr/>
            </a:pPr>
            <a:endParaRPr lang="en-KE"/>
          </a:p>
        </c:txPr>
        <c:crossAx val="97183616"/>
        <c:crosses val="autoZero"/>
        <c:auto val="1"/>
        <c:lblAlgn val="ctr"/>
        <c:lblOffset val="100"/>
        <c:noMultiLvlLbl val="0"/>
      </c:catAx>
      <c:valAx>
        <c:axId val="97183616"/>
        <c:scaling>
          <c:orientation val="minMax"/>
        </c:scaling>
        <c:delete val="1"/>
        <c:axPos val="b"/>
        <c:numFmt formatCode="0.0%" sourceLinked="1"/>
        <c:majorTickMark val="none"/>
        <c:minorTickMark val="none"/>
        <c:tickLblPos val="none"/>
        <c:crossAx val="97182080"/>
        <c:crosses val="autoZero"/>
        <c:crossBetween val="between"/>
      </c:valAx>
      <c:spPr>
        <a:noFill/>
        <a:ln>
          <a:noFill/>
        </a:ln>
        <a:effectLst/>
      </c:spPr>
    </c:plotArea>
    <c:plotVisOnly val="1"/>
    <c:dispBlanksAs val="gap"/>
    <c:showDLblsOverMax val="0"/>
  </c:chart>
  <c:spPr>
    <a:noFill/>
    <a:ln>
      <a:solidFill>
        <a:sysClr val="window" lastClr="FFFFFF"/>
      </a:solidFill>
    </a:ln>
    <a:effectLst>
      <a:outerShdw blurRad="50800" dist="38100" dir="5400000" algn="t" rotWithShape="0">
        <a:prstClr val="black">
          <a:alpha val="40000"/>
        </a:prstClr>
      </a:outerShdw>
    </a:effectLst>
  </c:spPr>
  <c:txPr>
    <a:bodyPr/>
    <a:lstStyle/>
    <a:p>
      <a:pPr>
        <a:defRPr sz="1400">
          <a:solidFill>
            <a:schemeClr val="accent1">
              <a:lumMod val="50000"/>
            </a:schemeClr>
          </a:solidFill>
          <a:latin typeface="Source Sans Pro"/>
        </a:defRPr>
      </a:pPr>
      <a:endParaRPr lang="en-KE"/>
    </a:p>
  </c:txPr>
  <c:externalData r:id="rId2">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8132956996193568E-2"/>
          <c:y val="0.39241093448171338"/>
          <c:w val="0.95555610769337795"/>
          <c:h val="0.455981734013226"/>
        </c:manualLayout>
      </c:layout>
      <c:lineChart>
        <c:grouping val="standard"/>
        <c:varyColors val="0"/>
        <c:ser>
          <c:idx val="0"/>
          <c:order val="0"/>
          <c:tx>
            <c:strRef>
              <c:f>Sheet2!$B$1</c:f>
              <c:strCache>
                <c:ptCount val="1"/>
                <c:pt idx="0">
                  <c:v>Ad Spends (KSh- Billions)</c:v>
                </c:pt>
              </c:strCache>
            </c:strRef>
          </c:tx>
          <c:spPr>
            <a:ln w="28575" cap="rnd">
              <a:solidFill>
                <a:srgbClr val="0070C0"/>
              </a:solidFill>
              <a:round/>
            </a:ln>
            <a:effectLst/>
          </c:spPr>
          <c:marker>
            <c:symbol val="none"/>
          </c:marker>
          <c:dLbls>
            <c:spPr>
              <a:solidFill>
                <a:schemeClr val="bg1"/>
              </a:solid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2"/>
                    </a:solidFill>
                    <a:latin typeface="Source Sans Pro" panose="020B0503030403020204" pitchFamily="34" charset="0"/>
                    <a:ea typeface="Source Sans Pro" panose="020B0503030403020204" pitchFamily="34" charset="0"/>
                    <a:cs typeface="+mn-cs"/>
                  </a:defRPr>
                </a:pPr>
                <a:endParaRPr lang="en-K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Sheet2!$B$2:$B$10</c:f>
              <c:numCache>
                <c:formatCode>#,##0.0</c:formatCode>
                <c:ptCount val="9"/>
                <c:pt idx="0">
                  <c:v>56.052129960000002</c:v>
                </c:pt>
                <c:pt idx="1">
                  <c:v>58.731461703999997</c:v>
                </c:pt>
                <c:pt idx="2">
                  <c:v>54.077156778000003</c:v>
                </c:pt>
                <c:pt idx="3">
                  <c:v>51.683875360999998</c:v>
                </c:pt>
                <c:pt idx="4">
                  <c:v>52.313294241999998</c:v>
                </c:pt>
                <c:pt idx="5">
                  <c:v>47.867061894999999</c:v>
                </c:pt>
                <c:pt idx="6">
                  <c:v>38.939939858279999</c:v>
                </c:pt>
              </c:numCache>
            </c:numRef>
          </c:val>
          <c:smooth val="1"/>
          <c:extLst>
            <c:ext xmlns:c16="http://schemas.microsoft.com/office/drawing/2014/chart" uri="{C3380CC4-5D6E-409C-BE32-E72D297353CC}">
              <c16:uniqueId val="{00000000-9054-47EE-8534-884C006833ED}"/>
            </c:ext>
          </c:extLst>
        </c:ser>
        <c:ser>
          <c:idx val="1"/>
          <c:order val="1"/>
          <c:tx>
            <c:strRef>
              <c:f>Sheet2!$C$1</c:f>
              <c:strCache>
                <c:ptCount val="1"/>
                <c:pt idx="0">
                  <c:v>Forecast(Ad Spends (KSh- Billions))</c:v>
                </c:pt>
              </c:strCache>
            </c:strRef>
          </c:tx>
          <c:spPr>
            <a:ln w="31750" cap="rnd">
              <a:solidFill>
                <a:srgbClr val="C00000"/>
              </a:solidFill>
              <a:prstDash val="sysDot"/>
              <a:round/>
            </a:ln>
            <a:effectLst/>
          </c:spPr>
          <c:marker>
            <c:symbol val="none"/>
          </c:marker>
          <c:dLbls>
            <c:dLbl>
              <c:idx val="6"/>
              <c:delete val="1"/>
              <c:extLst>
                <c:ext xmlns:c15="http://schemas.microsoft.com/office/drawing/2012/chart" uri="{CE6537A1-D6FC-4f65-9D91-7224C49458BB}"/>
                <c:ext xmlns:c16="http://schemas.microsoft.com/office/drawing/2014/chart" uri="{C3380CC4-5D6E-409C-BE32-E72D297353CC}">
                  <c16:uniqueId val="{00000005-9054-47EE-8534-884C006833ED}"/>
                </c:ext>
              </c:extLst>
            </c:dLbl>
            <c:spPr>
              <a:solidFill>
                <a:schemeClr val="bg1"/>
              </a:solid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2"/>
                    </a:solidFill>
                    <a:latin typeface="Source Sans Pro" panose="020B0503030403020204" pitchFamily="34" charset="0"/>
                    <a:ea typeface="Source Sans Pro" panose="020B0503030403020204" pitchFamily="34" charset="0"/>
                    <a:cs typeface="+mn-cs"/>
                  </a:defRPr>
                </a:pPr>
                <a:endParaRPr lang="en-K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Sheet2!$A$2:$A$10</c:f>
              <c:numCache>
                <c:formatCode>General</c:formatCode>
                <c:ptCount val="9"/>
                <c:pt idx="0">
                  <c:v>1</c:v>
                </c:pt>
                <c:pt idx="1">
                  <c:v>2</c:v>
                </c:pt>
                <c:pt idx="2">
                  <c:v>3</c:v>
                </c:pt>
                <c:pt idx="3">
                  <c:v>4</c:v>
                </c:pt>
                <c:pt idx="4">
                  <c:v>5</c:v>
                </c:pt>
                <c:pt idx="5">
                  <c:v>6</c:v>
                </c:pt>
                <c:pt idx="6">
                  <c:v>7</c:v>
                </c:pt>
                <c:pt idx="7">
                  <c:v>8</c:v>
                </c:pt>
                <c:pt idx="8">
                  <c:v>9</c:v>
                </c:pt>
              </c:numCache>
            </c:numRef>
          </c:cat>
          <c:val>
            <c:numRef>
              <c:f>Sheet2!$C$2:$C$10</c:f>
              <c:numCache>
                <c:formatCode>General</c:formatCode>
                <c:ptCount val="9"/>
                <c:pt idx="6" formatCode="#,##0.0">
                  <c:v>38.939939858279999</c:v>
                </c:pt>
                <c:pt idx="7" formatCode="#,##0.0">
                  <c:v>39.399462952090524</c:v>
                </c:pt>
                <c:pt idx="8" formatCode="#,##0.0">
                  <c:v>36.731014413635151</c:v>
                </c:pt>
              </c:numCache>
            </c:numRef>
          </c:val>
          <c:smooth val="1"/>
          <c:extLst>
            <c:ext xmlns:c16="http://schemas.microsoft.com/office/drawing/2014/chart" uri="{C3380CC4-5D6E-409C-BE32-E72D297353CC}">
              <c16:uniqueId val="{00000001-9054-47EE-8534-884C006833ED}"/>
            </c:ext>
          </c:extLst>
        </c:ser>
        <c:ser>
          <c:idx val="2"/>
          <c:order val="2"/>
          <c:tx>
            <c:strRef>
              <c:f>Sheet2!$D$1</c:f>
              <c:strCache>
                <c:ptCount val="1"/>
                <c:pt idx="0">
                  <c:v>Lower Confidence Bound(Ad Spends (KSh- Billions))</c:v>
                </c:pt>
              </c:strCache>
            </c:strRef>
          </c:tx>
          <c:spPr>
            <a:ln w="28575" cap="rnd">
              <a:solidFill>
                <a:srgbClr val="00B050"/>
              </a:solidFill>
              <a:prstDash val="solid"/>
              <a:round/>
            </a:ln>
            <a:effectLst/>
          </c:spPr>
          <c:marker>
            <c:symbol val="none"/>
          </c:marker>
          <c:dLbls>
            <c:dLbl>
              <c:idx val="6"/>
              <c:delete val="1"/>
              <c:extLst>
                <c:ext xmlns:c15="http://schemas.microsoft.com/office/drawing/2012/chart" uri="{CE6537A1-D6FC-4f65-9D91-7224C49458BB}"/>
                <c:ext xmlns:c16="http://schemas.microsoft.com/office/drawing/2014/chart" uri="{C3380CC4-5D6E-409C-BE32-E72D297353CC}">
                  <c16:uniqueId val="{00000004-9054-47EE-8534-884C006833ED}"/>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2"/>
                    </a:solidFill>
                    <a:latin typeface="Source Sans Pro" panose="020B0503030403020204" pitchFamily="34" charset="0"/>
                    <a:ea typeface="Source Sans Pro" panose="020B0503030403020204" pitchFamily="34" charset="0"/>
                    <a:cs typeface="+mn-cs"/>
                  </a:defRPr>
                </a:pPr>
                <a:endParaRPr lang="en-KE"/>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Sheet2!$A$2:$A$10</c:f>
              <c:numCache>
                <c:formatCode>General</c:formatCode>
                <c:ptCount val="9"/>
                <c:pt idx="0">
                  <c:v>1</c:v>
                </c:pt>
                <c:pt idx="1">
                  <c:v>2</c:v>
                </c:pt>
                <c:pt idx="2">
                  <c:v>3</c:v>
                </c:pt>
                <c:pt idx="3">
                  <c:v>4</c:v>
                </c:pt>
                <c:pt idx="4">
                  <c:v>5</c:v>
                </c:pt>
                <c:pt idx="5">
                  <c:v>6</c:v>
                </c:pt>
                <c:pt idx="6">
                  <c:v>7</c:v>
                </c:pt>
                <c:pt idx="7">
                  <c:v>8</c:v>
                </c:pt>
                <c:pt idx="8">
                  <c:v>9</c:v>
                </c:pt>
              </c:numCache>
            </c:numRef>
          </c:cat>
          <c:val>
            <c:numRef>
              <c:f>Sheet2!$D$2:$D$10</c:f>
              <c:numCache>
                <c:formatCode>General</c:formatCode>
                <c:ptCount val="9"/>
                <c:pt idx="6" formatCode="#,##0.0">
                  <c:v>38.939939858279999</c:v>
                </c:pt>
                <c:pt idx="7" formatCode="#,##0.0">
                  <c:v>32.706687500266398</c:v>
                </c:pt>
                <c:pt idx="8" formatCode="#,##0.0">
                  <c:v>29.245268485728811</c:v>
                </c:pt>
              </c:numCache>
            </c:numRef>
          </c:val>
          <c:smooth val="1"/>
          <c:extLst>
            <c:ext xmlns:c16="http://schemas.microsoft.com/office/drawing/2014/chart" uri="{C3380CC4-5D6E-409C-BE32-E72D297353CC}">
              <c16:uniqueId val="{00000002-9054-47EE-8534-884C006833ED}"/>
            </c:ext>
          </c:extLst>
        </c:ser>
        <c:ser>
          <c:idx val="3"/>
          <c:order val="3"/>
          <c:tx>
            <c:strRef>
              <c:f>Sheet2!$E$1</c:f>
              <c:strCache>
                <c:ptCount val="1"/>
                <c:pt idx="0">
                  <c:v>Upper Confidence Bound(Ad Spends (KSh- Billions))</c:v>
                </c:pt>
              </c:strCache>
            </c:strRef>
          </c:tx>
          <c:spPr>
            <a:ln w="31750" cap="rnd">
              <a:solidFill>
                <a:srgbClr val="FFC000"/>
              </a:solidFill>
              <a:prstDash val="solid"/>
              <a:round/>
            </a:ln>
            <a:effectLst/>
          </c:spPr>
          <c:marker>
            <c:symbol val="none"/>
          </c:marker>
          <c:dLbls>
            <c:dLbl>
              <c:idx val="6"/>
              <c:delete val="1"/>
              <c:extLst>
                <c:ext xmlns:c15="http://schemas.microsoft.com/office/drawing/2012/chart" uri="{CE6537A1-D6FC-4f65-9D91-7224C49458BB}"/>
                <c:ext xmlns:c16="http://schemas.microsoft.com/office/drawing/2014/chart" uri="{C3380CC4-5D6E-409C-BE32-E72D297353CC}">
                  <c16:uniqueId val="{00000006-9054-47EE-8534-884C006833ED}"/>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2"/>
                    </a:solidFill>
                    <a:latin typeface="Source Sans Pro" panose="020B0503030403020204" pitchFamily="34" charset="0"/>
                    <a:ea typeface="Source Sans Pro" panose="020B0503030403020204" pitchFamily="34" charset="0"/>
                    <a:cs typeface="+mn-cs"/>
                  </a:defRPr>
                </a:pPr>
                <a:endParaRPr lang="en-K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Sheet2!$A$2:$A$10</c:f>
              <c:numCache>
                <c:formatCode>General</c:formatCode>
                <c:ptCount val="9"/>
                <c:pt idx="0">
                  <c:v>1</c:v>
                </c:pt>
                <c:pt idx="1">
                  <c:v>2</c:v>
                </c:pt>
                <c:pt idx="2">
                  <c:v>3</c:v>
                </c:pt>
                <c:pt idx="3">
                  <c:v>4</c:v>
                </c:pt>
                <c:pt idx="4">
                  <c:v>5</c:v>
                </c:pt>
                <c:pt idx="5">
                  <c:v>6</c:v>
                </c:pt>
                <c:pt idx="6">
                  <c:v>7</c:v>
                </c:pt>
                <c:pt idx="7">
                  <c:v>8</c:v>
                </c:pt>
                <c:pt idx="8">
                  <c:v>9</c:v>
                </c:pt>
              </c:numCache>
            </c:numRef>
          </c:cat>
          <c:val>
            <c:numRef>
              <c:f>Sheet2!$E$2:$E$10</c:f>
              <c:numCache>
                <c:formatCode>General</c:formatCode>
                <c:ptCount val="9"/>
                <c:pt idx="6" formatCode="#,##0.0">
                  <c:v>38.939939858279999</c:v>
                </c:pt>
                <c:pt idx="7" formatCode="#,##0.0">
                  <c:v>46.092238403914649</c:v>
                </c:pt>
                <c:pt idx="8" formatCode="#,##0.0">
                  <c:v>44.216760341541487</c:v>
                </c:pt>
              </c:numCache>
            </c:numRef>
          </c:val>
          <c:smooth val="1"/>
          <c:extLst>
            <c:ext xmlns:c16="http://schemas.microsoft.com/office/drawing/2014/chart" uri="{C3380CC4-5D6E-409C-BE32-E72D297353CC}">
              <c16:uniqueId val="{00000003-9054-47EE-8534-884C006833ED}"/>
            </c:ext>
          </c:extLst>
        </c:ser>
        <c:dLbls>
          <c:showLegendKey val="0"/>
          <c:showVal val="0"/>
          <c:showCatName val="0"/>
          <c:showSerName val="0"/>
          <c:showPercent val="0"/>
          <c:showBubbleSize val="0"/>
        </c:dLbls>
        <c:smooth val="0"/>
        <c:axId val="1285836015"/>
        <c:axId val="1285836495"/>
      </c:lineChart>
      <c:catAx>
        <c:axId val="1285836015"/>
        <c:scaling>
          <c:orientation val="minMax"/>
        </c:scaling>
        <c:delete val="1"/>
        <c:axPos val="b"/>
        <c:majorTickMark val="none"/>
        <c:minorTickMark val="none"/>
        <c:tickLblPos val="low"/>
        <c:crossAx val="1285836495"/>
        <c:crosses val="autoZero"/>
        <c:auto val="1"/>
        <c:lblAlgn val="ctr"/>
        <c:lblOffset val="100"/>
        <c:noMultiLvlLbl val="0"/>
      </c:catAx>
      <c:valAx>
        <c:axId val="1285836495"/>
        <c:scaling>
          <c:orientation val="minMax"/>
          <c:max val="60"/>
          <c:min val="20"/>
        </c:scaling>
        <c:delete val="1"/>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crossAx val="1285836015"/>
        <c:crosses val="autoZero"/>
        <c:crossBetween val="between"/>
      </c:valAx>
      <c:spPr>
        <a:noFill/>
        <a:ln>
          <a:noFill/>
        </a:ln>
        <a:effectLst/>
      </c:spPr>
    </c:plotArea>
    <c:legend>
      <c:legendPos val="t"/>
      <c:layout>
        <c:manualLayout>
          <c:xMode val="edge"/>
          <c:yMode val="edge"/>
          <c:x val="0.15660022792249309"/>
          <c:y val="2.7334410686965398E-2"/>
          <c:w val="0.74675342960408408"/>
          <c:h val="0.2065484208279600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2"/>
              </a:solidFill>
              <a:latin typeface="Source Sans Pro" panose="020B0503030403020204" pitchFamily="34" charset="0"/>
              <a:ea typeface="Source Sans Pro" panose="020B0503030403020204" pitchFamily="34" charset="0"/>
              <a:cs typeface="+mn-cs"/>
            </a:defRPr>
          </a:pPr>
          <a:endParaRPr lang="en-K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solidFill>
            <a:schemeClr val="tx2"/>
          </a:solidFill>
          <a:latin typeface="Source Sans Pro" panose="020B0503030403020204" pitchFamily="34" charset="0"/>
          <a:ea typeface="Source Sans Pro" panose="020B0503030403020204" pitchFamily="34" charset="0"/>
        </a:defRPr>
      </a:pPr>
      <a:endParaRPr lang="en-KE"/>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Total Radio Stations</c:v>
                </c:pt>
              </c:strCache>
            </c:strRef>
          </c:tx>
          <c:spPr>
            <a:solidFill>
              <a:srgbClr val="00B0F0"/>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accent1">
                        <a:lumMod val="50000"/>
                      </a:schemeClr>
                    </a:solidFill>
                    <a:latin typeface="Source Sans Pro" panose="020B0503030403020204" pitchFamily="34" charset="0"/>
                    <a:ea typeface="Source Sans Pro" panose="020B0503030403020204" pitchFamily="34" charset="0"/>
                    <a:cs typeface="+mn-cs"/>
                  </a:defRPr>
                </a:pPr>
                <a:endParaRPr lang="en-K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Sheet1!$A$2:$A$10</c:f>
              <c:numCache>
                <c:formatCode>General</c:formatCode>
                <c:ptCount val="9"/>
                <c:pt idx="0">
                  <c:v>2016</c:v>
                </c:pt>
                <c:pt idx="1">
                  <c:v>2017</c:v>
                </c:pt>
                <c:pt idx="2">
                  <c:v>2018</c:v>
                </c:pt>
                <c:pt idx="3">
                  <c:v>2019</c:v>
                </c:pt>
                <c:pt idx="4">
                  <c:v>2020</c:v>
                </c:pt>
                <c:pt idx="5">
                  <c:v>2021</c:v>
                </c:pt>
                <c:pt idx="6">
                  <c:v>2022</c:v>
                </c:pt>
                <c:pt idx="7">
                  <c:v>2023</c:v>
                </c:pt>
                <c:pt idx="8">
                  <c:v>2024</c:v>
                </c:pt>
              </c:numCache>
            </c:numRef>
          </c:cat>
          <c:val>
            <c:numRef>
              <c:f>Sheet1!$B$2:$B$10</c:f>
              <c:numCache>
                <c:formatCode>General</c:formatCode>
                <c:ptCount val="9"/>
                <c:pt idx="0">
                  <c:v>139</c:v>
                </c:pt>
                <c:pt idx="1">
                  <c:v>178</c:v>
                </c:pt>
                <c:pt idx="2">
                  <c:v>169</c:v>
                </c:pt>
                <c:pt idx="3">
                  <c:v>173</c:v>
                </c:pt>
                <c:pt idx="4">
                  <c:v>186</c:v>
                </c:pt>
                <c:pt idx="5">
                  <c:v>186</c:v>
                </c:pt>
                <c:pt idx="6">
                  <c:v>222</c:v>
                </c:pt>
                <c:pt idx="7">
                  <c:v>284</c:v>
                </c:pt>
                <c:pt idx="8">
                  <c:v>302</c:v>
                </c:pt>
              </c:numCache>
            </c:numRef>
          </c:val>
          <c:extLst>
            <c:ext xmlns:c16="http://schemas.microsoft.com/office/drawing/2014/chart" uri="{C3380CC4-5D6E-409C-BE32-E72D297353CC}">
              <c16:uniqueId val="{00000000-2C34-4619-A2F5-EA9F20C676B2}"/>
            </c:ext>
          </c:extLst>
        </c:ser>
        <c:ser>
          <c:idx val="1"/>
          <c:order val="1"/>
          <c:tx>
            <c:strRef>
              <c:f>Sheet1!$C$1</c:f>
              <c:strCache>
                <c:ptCount val="1"/>
                <c:pt idx="0">
                  <c:v>Total TV Stations</c:v>
                </c:pt>
              </c:strCache>
            </c:strRef>
          </c:tx>
          <c:spPr>
            <a:solidFill>
              <a:srgbClr val="FFC000"/>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accent1">
                        <a:lumMod val="50000"/>
                      </a:schemeClr>
                    </a:solidFill>
                    <a:latin typeface="Source Sans Pro" panose="020B0503030403020204" pitchFamily="34" charset="0"/>
                    <a:ea typeface="Source Sans Pro" panose="020B0503030403020204" pitchFamily="34" charset="0"/>
                    <a:cs typeface="+mn-cs"/>
                  </a:defRPr>
                </a:pPr>
                <a:endParaRPr lang="en-K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Sheet1!$A$2:$A$10</c:f>
              <c:numCache>
                <c:formatCode>General</c:formatCode>
                <c:ptCount val="9"/>
                <c:pt idx="0">
                  <c:v>2016</c:v>
                </c:pt>
                <c:pt idx="1">
                  <c:v>2017</c:v>
                </c:pt>
                <c:pt idx="2">
                  <c:v>2018</c:v>
                </c:pt>
                <c:pt idx="3">
                  <c:v>2019</c:v>
                </c:pt>
                <c:pt idx="4">
                  <c:v>2020</c:v>
                </c:pt>
                <c:pt idx="5">
                  <c:v>2021</c:v>
                </c:pt>
                <c:pt idx="6">
                  <c:v>2022</c:v>
                </c:pt>
                <c:pt idx="7">
                  <c:v>2023</c:v>
                </c:pt>
                <c:pt idx="8">
                  <c:v>2024</c:v>
                </c:pt>
              </c:numCache>
            </c:numRef>
          </c:cat>
          <c:val>
            <c:numRef>
              <c:f>Sheet1!$C$2:$C$10</c:f>
              <c:numCache>
                <c:formatCode>General</c:formatCode>
                <c:ptCount val="9"/>
                <c:pt idx="0">
                  <c:v>63</c:v>
                </c:pt>
                <c:pt idx="1">
                  <c:v>66</c:v>
                </c:pt>
                <c:pt idx="2">
                  <c:v>67</c:v>
                </c:pt>
                <c:pt idx="3">
                  <c:v>86</c:v>
                </c:pt>
                <c:pt idx="4">
                  <c:v>100</c:v>
                </c:pt>
                <c:pt idx="5">
                  <c:v>130</c:v>
                </c:pt>
                <c:pt idx="6">
                  <c:v>286</c:v>
                </c:pt>
                <c:pt idx="7">
                  <c:v>334</c:v>
                </c:pt>
                <c:pt idx="8">
                  <c:v>351</c:v>
                </c:pt>
              </c:numCache>
            </c:numRef>
          </c:val>
          <c:extLst>
            <c:ext xmlns:c16="http://schemas.microsoft.com/office/drawing/2014/chart" uri="{C3380CC4-5D6E-409C-BE32-E72D297353CC}">
              <c16:uniqueId val="{00000001-2C34-4619-A2F5-EA9F20C676B2}"/>
            </c:ext>
          </c:extLst>
        </c:ser>
        <c:dLbls>
          <c:showLegendKey val="0"/>
          <c:showVal val="0"/>
          <c:showCatName val="0"/>
          <c:showSerName val="0"/>
          <c:showPercent val="0"/>
          <c:showBubbleSize val="0"/>
        </c:dLbls>
        <c:gapWidth val="104"/>
        <c:overlap val="-7"/>
        <c:axId val="1600360256"/>
        <c:axId val="1600360672"/>
      </c:barChart>
      <c:catAx>
        <c:axId val="16003602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accent1">
                    <a:lumMod val="50000"/>
                  </a:schemeClr>
                </a:solidFill>
                <a:latin typeface="Source Sans Pro" panose="020B0503030403020204" pitchFamily="34" charset="0"/>
                <a:ea typeface="Source Sans Pro" panose="020B0503030403020204" pitchFamily="34" charset="0"/>
                <a:cs typeface="+mn-cs"/>
              </a:defRPr>
            </a:pPr>
            <a:endParaRPr lang="en-KE"/>
          </a:p>
        </c:txPr>
        <c:crossAx val="1600360672"/>
        <c:crosses val="autoZero"/>
        <c:auto val="1"/>
        <c:lblAlgn val="ctr"/>
        <c:lblOffset val="100"/>
        <c:noMultiLvlLbl val="0"/>
      </c:catAx>
      <c:valAx>
        <c:axId val="1600360672"/>
        <c:scaling>
          <c:orientation val="minMax"/>
        </c:scaling>
        <c:delete val="1"/>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General" sourceLinked="1"/>
        <c:majorTickMark val="out"/>
        <c:minorTickMark val="none"/>
        <c:tickLblPos val="nextTo"/>
        <c:crossAx val="1600360256"/>
        <c:crosses val="autoZero"/>
        <c:crossBetween val="between"/>
      </c:valAx>
      <c:spPr>
        <a:noFill/>
        <a:ln>
          <a:noFill/>
        </a:ln>
        <a:effectLst/>
      </c:spPr>
    </c:plotArea>
    <c:legend>
      <c:legendPos val="t"/>
      <c:layout>
        <c:manualLayout>
          <c:xMode val="edge"/>
          <c:yMode val="edge"/>
          <c:x val="0.29556312759447889"/>
          <c:y val="0"/>
          <c:w val="0.42838463286782014"/>
          <c:h val="7.8863244173726005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accent1">
                  <a:lumMod val="50000"/>
                </a:schemeClr>
              </a:solidFill>
              <a:latin typeface="Source Sans Pro" panose="020B0503030403020204" pitchFamily="34" charset="0"/>
              <a:ea typeface="Source Sans Pro" panose="020B0503030403020204" pitchFamily="34" charset="0"/>
              <a:cs typeface="+mn-cs"/>
            </a:defRPr>
          </a:pPr>
          <a:endParaRPr lang="en-K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solidFill>
            <a:schemeClr val="accent1">
              <a:lumMod val="50000"/>
            </a:schemeClr>
          </a:solidFill>
          <a:latin typeface="Source Sans Pro" panose="020B0503030403020204" pitchFamily="34" charset="0"/>
          <a:ea typeface="Source Sans Pro" panose="020B0503030403020204" pitchFamily="34" charset="0"/>
        </a:defRPr>
      </a:pPr>
      <a:endParaRPr lang="en-KE"/>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Q1 2023-24</c:v>
                </c:pt>
              </c:strCache>
            </c:strRef>
          </c:tx>
          <c:spPr>
            <a:solidFill>
              <a:srgbClr val="00B0F0"/>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accent1">
                        <a:lumMod val="50000"/>
                      </a:schemeClr>
                    </a:solidFill>
                    <a:latin typeface="Source Sans Pro" panose="020B0503030403020204" pitchFamily="34" charset="0"/>
                    <a:ea typeface="Source Sans Pro" panose="020B0503030403020204" pitchFamily="34" charset="0"/>
                    <a:cs typeface="+mn-cs"/>
                  </a:defRPr>
                </a:pPr>
                <a:endParaRPr lang="en-K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Radio</c:v>
                </c:pt>
                <c:pt idx="1">
                  <c:v>Television</c:v>
                </c:pt>
                <c:pt idx="2">
                  <c:v>Internet</c:v>
                </c:pt>
                <c:pt idx="3">
                  <c:v>Newspaper</c:v>
                </c:pt>
                <c:pt idx="4">
                  <c:v>Magazine</c:v>
                </c:pt>
              </c:strCache>
            </c:strRef>
          </c:cat>
          <c:val>
            <c:numRef>
              <c:f>Sheet1!$B$2:$B$6</c:f>
              <c:numCache>
                <c:formatCode>0%</c:formatCode>
                <c:ptCount val="5"/>
                <c:pt idx="0">
                  <c:v>0.77</c:v>
                </c:pt>
                <c:pt idx="1">
                  <c:v>0.74</c:v>
                </c:pt>
                <c:pt idx="2">
                  <c:v>0.56999999999999995</c:v>
                </c:pt>
                <c:pt idx="3">
                  <c:v>0.17</c:v>
                </c:pt>
                <c:pt idx="4">
                  <c:v>0.05</c:v>
                </c:pt>
              </c:numCache>
            </c:numRef>
          </c:val>
          <c:extLst>
            <c:ext xmlns:c16="http://schemas.microsoft.com/office/drawing/2014/chart" uri="{C3380CC4-5D6E-409C-BE32-E72D297353CC}">
              <c16:uniqueId val="{00000000-2C34-4619-A2F5-EA9F20C676B2}"/>
            </c:ext>
          </c:extLst>
        </c:ser>
        <c:ser>
          <c:idx val="1"/>
          <c:order val="1"/>
          <c:tx>
            <c:strRef>
              <c:f>Sheet1!$C$1</c:f>
              <c:strCache>
                <c:ptCount val="1"/>
                <c:pt idx="0">
                  <c:v>Q2 2023-24</c:v>
                </c:pt>
              </c:strCache>
            </c:strRef>
          </c:tx>
          <c:spPr>
            <a:solidFill>
              <a:srgbClr val="FFC000"/>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accent1">
                        <a:lumMod val="50000"/>
                      </a:schemeClr>
                    </a:solidFill>
                    <a:latin typeface="Source Sans Pro" panose="020B0503030403020204" pitchFamily="34" charset="0"/>
                    <a:ea typeface="Source Sans Pro" panose="020B0503030403020204" pitchFamily="34" charset="0"/>
                    <a:cs typeface="+mn-cs"/>
                  </a:defRPr>
                </a:pPr>
                <a:endParaRPr lang="en-K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Radio</c:v>
                </c:pt>
                <c:pt idx="1">
                  <c:v>Television</c:v>
                </c:pt>
                <c:pt idx="2">
                  <c:v>Internet</c:v>
                </c:pt>
                <c:pt idx="3">
                  <c:v>Newspaper</c:v>
                </c:pt>
                <c:pt idx="4">
                  <c:v>Magazine</c:v>
                </c:pt>
              </c:strCache>
            </c:strRef>
          </c:cat>
          <c:val>
            <c:numRef>
              <c:f>Sheet1!$C$2:$C$6</c:f>
              <c:numCache>
                <c:formatCode>0%</c:formatCode>
                <c:ptCount val="5"/>
                <c:pt idx="0">
                  <c:v>0.78</c:v>
                </c:pt>
                <c:pt idx="1">
                  <c:v>0.75</c:v>
                </c:pt>
                <c:pt idx="2">
                  <c:v>0.57999999999999996</c:v>
                </c:pt>
                <c:pt idx="3">
                  <c:v>0.16</c:v>
                </c:pt>
                <c:pt idx="4">
                  <c:v>7.0000000000000007E-2</c:v>
                </c:pt>
              </c:numCache>
            </c:numRef>
          </c:val>
          <c:extLst>
            <c:ext xmlns:c16="http://schemas.microsoft.com/office/drawing/2014/chart" uri="{C3380CC4-5D6E-409C-BE32-E72D297353CC}">
              <c16:uniqueId val="{00000001-2C34-4619-A2F5-EA9F20C676B2}"/>
            </c:ext>
          </c:extLst>
        </c:ser>
        <c:ser>
          <c:idx val="2"/>
          <c:order val="2"/>
          <c:tx>
            <c:strRef>
              <c:f>Sheet1!$D$1</c:f>
              <c:strCache>
                <c:ptCount val="1"/>
                <c:pt idx="0">
                  <c:v>Q3 2023-24</c:v>
                </c:pt>
              </c:strCache>
            </c:strRef>
          </c:tx>
          <c:spPr>
            <a:solidFill>
              <a:srgbClr val="C0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accent1">
                        <a:lumMod val="50000"/>
                      </a:schemeClr>
                    </a:solidFill>
                    <a:latin typeface="Source Sans Pro" panose="020B0503030403020204" pitchFamily="34" charset="0"/>
                    <a:ea typeface="Source Sans Pro" panose="020B0503030403020204" pitchFamily="34" charset="0"/>
                    <a:cs typeface="+mn-cs"/>
                  </a:defRPr>
                </a:pPr>
                <a:endParaRPr lang="en-K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Radio</c:v>
                </c:pt>
                <c:pt idx="1">
                  <c:v>Television</c:v>
                </c:pt>
                <c:pt idx="2">
                  <c:v>Internet</c:v>
                </c:pt>
                <c:pt idx="3">
                  <c:v>Newspaper</c:v>
                </c:pt>
                <c:pt idx="4">
                  <c:v>Magazine</c:v>
                </c:pt>
              </c:strCache>
            </c:strRef>
          </c:cat>
          <c:val>
            <c:numRef>
              <c:f>Sheet1!$D$2:$D$6</c:f>
              <c:numCache>
                <c:formatCode>0%</c:formatCode>
                <c:ptCount val="5"/>
                <c:pt idx="0">
                  <c:v>0.76</c:v>
                </c:pt>
                <c:pt idx="1">
                  <c:v>0.75</c:v>
                </c:pt>
                <c:pt idx="2">
                  <c:v>0.57999999999999996</c:v>
                </c:pt>
                <c:pt idx="3">
                  <c:v>0.18</c:v>
                </c:pt>
                <c:pt idx="4">
                  <c:v>0.06</c:v>
                </c:pt>
              </c:numCache>
            </c:numRef>
          </c:val>
          <c:extLst>
            <c:ext xmlns:c16="http://schemas.microsoft.com/office/drawing/2014/chart" uri="{C3380CC4-5D6E-409C-BE32-E72D297353CC}">
              <c16:uniqueId val="{00000000-48FC-4920-ACF9-D7C201E34AA4}"/>
            </c:ext>
          </c:extLst>
        </c:ser>
        <c:ser>
          <c:idx val="3"/>
          <c:order val="3"/>
          <c:tx>
            <c:strRef>
              <c:f>Sheet1!$E$1</c:f>
              <c:strCache>
                <c:ptCount val="1"/>
                <c:pt idx="0">
                  <c:v>Q4 2023-24</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accent1">
                        <a:lumMod val="50000"/>
                      </a:schemeClr>
                    </a:solidFill>
                    <a:latin typeface="Source Sans Pro" panose="020B0503030403020204" pitchFamily="34" charset="0"/>
                    <a:ea typeface="Source Sans Pro" panose="020B0503030403020204" pitchFamily="34" charset="0"/>
                    <a:cs typeface="+mn-cs"/>
                  </a:defRPr>
                </a:pPr>
                <a:endParaRPr lang="en-K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Radio</c:v>
                </c:pt>
                <c:pt idx="1">
                  <c:v>Television</c:v>
                </c:pt>
                <c:pt idx="2">
                  <c:v>Internet</c:v>
                </c:pt>
                <c:pt idx="3">
                  <c:v>Newspaper</c:v>
                </c:pt>
                <c:pt idx="4">
                  <c:v>Magazine</c:v>
                </c:pt>
              </c:strCache>
            </c:strRef>
          </c:cat>
          <c:val>
            <c:numRef>
              <c:f>Sheet1!$E$2:$E$6</c:f>
              <c:numCache>
                <c:formatCode>0%</c:formatCode>
                <c:ptCount val="5"/>
                <c:pt idx="0">
                  <c:v>0.77</c:v>
                </c:pt>
                <c:pt idx="1">
                  <c:v>0.76</c:v>
                </c:pt>
                <c:pt idx="2">
                  <c:v>0.57999999999999996</c:v>
                </c:pt>
                <c:pt idx="3">
                  <c:v>0.15</c:v>
                </c:pt>
                <c:pt idx="4">
                  <c:v>0.05</c:v>
                </c:pt>
              </c:numCache>
            </c:numRef>
          </c:val>
          <c:extLst>
            <c:ext xmlns:c16="http://schemas.microsoft.com/office/drawing/2014/chart" uri="{C3380CC4-5D6E-409C-BE32-E72D297353CC}">
              <c16:uniqueId val="{00000001-48FC-4920-ACF9-D7C201E34AA4}"/>
            </c:ext>
          </c:extLst>
        </c:ser>
        <c:dLbls>
          <c:showLegendKey val="0"/>
          <c:showVal val="0"/>
          <c:showCatName val="0"/>
          <c:showSerName val="0"/>
          <c:showPercent val="0"/>
          <c:showBubbleSize val="0"/>
        </c:dLbls>
        <c:gapWidth val="104"/>
        <c:overlap val="-7"/>
        <c:axId val="1600360256"/>
        <c:axId val="1600360672"/>
      </c:barChart>
      <c:catAx>
        <c:axId val="16003602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accent1">
                    <a:lumMod val="50000"/>
                  </a:schemeClr>
                </a:solidFill>
                <a:latin typeface="Source Sans Pro" panose="020B0503030403020204" pitchFamily="34" charset="0"/>
                <a:ea typeface="Source Sans Pro" panose="020B0503030403020204" pitchFamily="34" charset="0"/>
                <a:cs typeface="+mn-cs"/>
              </a:defRPr>
            </a:pPr>
            <a:endParaRPr lang="en-KE"/>
          </a:p>
        </c:txPr>
        <c:crossAx val="1600360672"/>
        <c:crosses val="autoZero"/>
        <c:auto val="1"/>
        <c:lblAlgn val="ctr"/>
        <c:lblOffset val="100"/>
        <c:noMultiLvlLbl val="0"/>
      </c:catAx>
      <c:valAx>
        <c:axId val="1600360672"/>
        <c:scaling>
          <c:orientation val="minMax"/>
        </c:scaling>
        <c:delete val="1"/>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0%" sourceLinked="1"/>
        <c:majorTickMark val="out"/>
        <c:minorTickMark val="none"/>
        <c:tickLblPos val="nextTo"/>
        <c:crossAx val="1600360256"/>
        <c:crosses val="autoZero"/>
        <c:crossBetween val="between"/>
      </c:valAx>
      <c:spPr>
        <a:noFill/>
        <a:ln>
          <a:noFill/>
        </a:ln>
        <a:effectLst/>
      </c:spPr>
    </c:plotArea>
    <c:legend>
      <c:legendPos val="t"/>
      <c:layout>
        <c:manualLayout>
          <c:xMode val="edge"/>
          <c:yMode val="edge"/>
          <c:x val="0.23242291223566655"/>
          <c:y val="0"/>
          <c:w val="0.59102299143887604"/>
          <c:h val="0.10025395340120255"/>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accent1">
                  <a:lumMod val="50000"/>
                </a:schemeClr>
              </a:solidFill>
              <a:latin typeface="Source Sans Pro" panose="020B0503030403020204" pitchFamily="34" charset="0"/>
              <a:ea typeface="Source Sans Pro" panose="020B0503030403020204" pitchFamily="34" charset="0"/>
              <a:cs typeface="+mn-cs"/>
            </a:defRPr>
          </a:pPr>
          <a:endParaRPr lang="en-K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solidFill>
            <a:schemeClr val="accent1">
              <a:lumMod val="50000"/>
            </a:schemeClr>
          </a:solidFill>
          <a:latin typeface="Source Sans Pro" panose="020B0503030403020204" pitchFamily="34" charset="0"/>
          <a:ea typeface="Source Sans Pro" panose="020B0503030403020204" pitchFamily="34" charset="0"/>
        </a:defRPr>
      </a:pPr>
      <a:endParaRPr lang="en-KE"/>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920" b="1" i="0" u="none" strike="noStrike" kern="1200" baseline="0">
                <a:solidFill>
                  <a:schemeClr val="tx2">
                    <a:lumMod val="90000"/>
                    <a:lumOff val="10000"/>
                  </a:schemeClr>
                </a:solidFill>
                <a:latin typeface="Source Sans Pro" panose="020B0503030403020204" pitchFamily="34" charset="0"/>
                <a:ea typeface="Source Sans Pro" panose="020B0503030403020204" pitchFamily="34" charset="0"/>
                <a:cs typeface="+mn-cs"/>
              </a:defRPr>
            </a:pPr>
            <a:r>
              <a:rPr lang="en-US"/>
              <a:t>Ad Spends by Half Year ( Billions)</a:t>
            </a:r>
          </a:p>
        </c:rich>
      </c:tx>
      <c:overlay val="0"/>
      <c:spPr>
        <a:noFill/>
        <a:ln>
          <a:noFill/>
        </a:ln>
        <a:effectLst/>
      </c:spPr>
      <c:txPr>
        <a:bodyPr rot="0" spcFirstLastPara="1" vertOverflow="ellipsis" vert="horz" wrap="square" anchor="ctr" anchorCtr="1"/>
        <a:lstStyle/>
        <a:p>
          <a:pPr>
            <a:defRPr sz="1920" b="1" i="0" u="none" strike="noStrike" kern="1200" baseline="0">
              <a:solidFill>
                <a:schemeClr val="tx2">
                  <a:lumMod val="90000"/>
                  <a:lumOff val="10000"/>
                </a:schemeClr>
              </a:solidFill>
              <a:latin typeface="Source Sans Pro" panose="020B0503030403020204" pitchFamily="34" charset="0"/>
              <a:ea typeface="Source Sans Pro" panose="020B0503030403020204" pitchFamily="34" charset="0"/>
              <a:cs typeface="+mn-cs"/>
            </a:defRPr>
          </a:pPr>
          <a:endParaRPr lang="en-KE"/>
        </a:p>
      </c:txPr>
    </c:title>
    <c:autoTitleDeleted val="0"/>
    <c:plotArea>
      <c:layout/>
      <c:lineChart>
        <c:grouping val="standard"/>
        <c:varyColors val="0"/>
        <c:ser>
          <c:idx val="0"/>
          <c:order val="0"/>
          <c:tx>
            <c:strRef>
              <c:f>Sheet1!$B$1</c:f>
              <c:strCache>
                <c:ptCount val="1"/>
                <c:pt idx="0">
                  <c:v>Ad Spends (KSh.)</c:v>
                </c:pt>
              </c:strCache>
            </c:strRef>
          </c:tx>
          <c:spPr>
            <a:ln w="38100" cap="rnd">
              <a:solidFill>
                <a:srgbClr val="0070C0">
                  <a:alpha val="95000"/>
                </a:srgbClr>
              </a:solidFill>
              <a:round/>
            </a:ln>
            <a:effectLst>
              <a:outerShdw blurRad="57150" dist="19050" dir="5400000" algn="ctr" rotWithShape="0">
                <a:srgbClr val="000000">
                  <a:alpha val="63000"/>
                </a:srgbClr>
              </a:outerShdw>
            </a:effectLst>
          </c:spPr>
          <c:marker>
            <c:symbol val="circle"/>
            <c:size val="4"/>
            <c:spPr>
              <a:solidFill>
                <a:srgbClr val="0070C0"/>
              </a:solidFill>
              <a:ln w="38100">
                <a:solidFill>
                  <a:srgbClr val="0070C0">
                    <a:alpha val="91000"/>
                  </a:srgbClr>
                </a:solidFill>
                <a:round/>
              </a:ln>
              <a:effectLst>
                <a:outerShdw blurRad="57150" dist="19050" dir="5400000" algn="ctr" rotWithShape="0">
                  <a:srgbClr val="000000">
                    <a:alpha val="63000"/>
                  </a:srgbClr>
                </a:outerShdw>
              </a:effectLst>
            </c:spPr>
          </c:marker>
          <c:dLbls>
            <c:numFmt formatCode="#,##0.0" sourceLinked="0"/>
            <c:spPr>
              <a:noFill/>
              <a:ln>
                <a:noFill/>
              </a:ln>
              <a:effectLst/>
            </c:spPr>
            <c:txPr>
              <a:bodyPr rot="0" spcFirstLastPara="1" vertOverflow="ellipsis" vert="horz" wrap="square" anchor="ctr" anchorCtr="1"/>
              <a:lstStyle/>
              <a:p>
                <a:pPr>
                  <a:defRPr sz="1600" b="0" i="0" u="none" strike="noStrike" kern="1200" baseline="0">
                    <a:solidFill>
                      <a:schemeClr val="tx2">
                        <a:lumMod val="90000"/>
                        <a:lumOff val="10000"/>
                      </a:schemeClr>
                    </a:solidFill>
                    <a:latin typeface="Source Sans Pro" panose="020B0503030403020204" pitchFamily="34" charset="0"/>
                    <a:ea typeface="Source Sans Pro" panose="020B0503030403020204" pitchFamily="34" charset="0"/>
                    <a:cs typeface="+mn-cs"/>
                  </a:defRPr>
                </a:pPr>
                <a:endParaRPr lang="en-K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H1 2021</c:v>
                </c:pt>
                <c:pt idx="1">
                  <c:v>H2 2021</c:v>
                </c:pt>
                <c:pt idx="2">
                  <c:v>H1 2022</c:v>
                </c:pt>
                <c:pt idx="3">
                  <c:v>H2 2022</c:v>
                </c:pt>
                <c:pt idx="4">
                  <c:v>H1 2023</c:v>
                </c:pt>
                <c:pt idx="5">
                  <c:v>H2 2023</c:v>
                </c:pt>
                <c:pt idx="6">
                  <c:v>H1 2024</c:v>
                </c:pt>
              </c:strCache>
            </c:strRef>
          </c:cat>
          <c:val>
            <c:numRef>
              <c:f>Sheet1!$B$2:$B$8</c:f>
              <c:numCache>
                <c:formatCode>#,##0</c:formatCode>
                <c:ptCount val="7"/>
                <c:pt idx="0">
                  <c:v>56052129960</c:v>
                </c:pt>
                <c:pt idx="1">
                  <c:v>58731461704</c:v>
                </c:pt>
                <c:pt idx="2">
                  <c:v>54077156778</c:v>
                </c:pt>
                <c:pt idx="3">
                  <c:v>51683875361</c:v>
                </c:pt>
                <c:pt idx="4">
                  <c:v>52313294242</c:v>
                </c:pt>
                <c:pt idx="5">
                  <c:v>47867061895</c:v>
                </c:pt>
                <c:pt idx="6">
                  <c:v>38939939858.279999</c:v>
                </c:pt>
              </c:numCache>
            </c:numRef>
          </c:val>
          <c:smooth val="1"/>
          <c:extLst>
            <c:ext xmlns:c16="http://schemas.microsoft.com/office/drawing/2014/chart" uri="{C3380CC4-5D6E-409C-BE32-E72D297353CC}">
              <c16:uniqueId val="{00000000-1BC0-4D07-9247-90BAD1F7E403}"/>
            </c:ext>
          </c:extLst>
        </c:ser>
        <c:dLbls>
          <c:showLegendKey val="0"/>
          <c:showVal val="0"/>
          <c:showCatName val="0"/>
          <c:showSerName val="0"/>
          <c:showPercent val="0"/>
          <c:showBubbleSize val="0"/>
        </c:dLbls>
        <c:marker val="1"/>
        <c:smooth val="0"/>
        <c:axId val="955696671"/>
        <c:axId val="955701951"/>
      </c:lineChart>
      <c:catAx>
        <c:axId val="955696671"/>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2">
                    <a:lumMod val="90000"/>
                    <a:lumOff val="10000"/>
                  </a:schemeClr>
                </a:solidFill>
                <a:latin typeface="Source Sans Pro" panose="020B0503030403020204" pitchFamily="34" charset="0"/>
                <a:ea typeface="Source Sans Pro" panose="020B0503030403020204" pitchFamily="34" charset="0"/>
                <a:cs typeface="+mn-cs"/>
              </a:defRPr>
            </a:pPr>
            <a:endParaRPr lang="en-KE"/>
          </a:p>
        </c:txPr>
        <c:crossAx val="955701951"/>
        <c:crosses val="autoZero"/>
        <c:auto val="1"/>
        <c:lblAlgn val="ctr"/>
        <c:lblOffset val="100"/>
        <c:noMultiLvlLbl val="0"/>
      </c:catAx>
      <c:valAx>
        <c:axId val="955701951"/>
        <c:scaling>
          <c:orientation val="minMax"/>
          <c:max val="9000000000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2">
                    <a:lumMod val="90000"/>
                    <a:lumOff val="10000"/>
                  </a:schemeClr>
                </a:solidFill>
                <a:latin typeface="Source Sans Pro" panose="020B0503030403020204" pitchFamily="34" charset="0"/>
                <a:ea typeface="Source Sans Pro" panose="020B0503030403020204" pitchFamily="34" charset="0"/>
                <a:cs typeface="+mn-cs"/>
              </a:defRPr>
            </a:pPr>
            <a:endParaRPr lang="en-KE"/>
          </a:p>
        </c:txPr>
        <c:crossAx val="955696671"/>
        <c:crosses val="autoZero"/>
        <c:crossBetween val="between"/>
        <c:majorUnit val="30000000000"/>
        <c:dispUnits>
          <c:builtInUnit val="billions"/>
          <c:dispUnitsLbl>
            <c:spPr>
              <a:noFill/>
              <a:ln>
                <a:noFill/>
              </a:ln>
              <a:effectLst/>
            </c:spPr>
            <c:txPr>
              <a:bodyPr rot="-5400000" spcFirstLastPara="1" vertOverflow="ellipsis" vert="horz" wrap="square" anchor="ctr" anchorCtr="1"/>
              <a:lstStyle/>
              <a:p>
                <a:pPr>
                  <a:defRPr sz="1600" b="0" i="0" u="none" strike="noStrike" kern="1200" baseline="0">
                    <a:solidFill>
                      <a:schemeClr val="tx2">
                        <a:lumMod val="90000"/>
                        <a:lumOff val="10000"/>
                      </a:schemeClr>
                    </a:solidFill>
                    <a:latin typeface="Source Sans Pro" panose="020B0503030403020204" pitchFamily="34" charset="0"/>
                    <a:ea typeface="Source Sans Pro" panose="020B0503030403020204" pitchFamily="34" charset="0"/>
                    <a:cs typeface="+mn-cs"/>
                  </a:defRPr>
                </a:pPr>
                <a:endParaRPr lang="en-KE"/>
              </a:p>
            </c:txPr>
          </c:dispUnitsLbl>
        </c:dispUnits>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2">
                  <a:lumMod val="90000"/>
                  <a:lumOff val="10000"/>
                </a:schemeClr>
              </a:solidFill>
              <a:latin typeface="Source Sans Pro" panose="020B0503030403020204" pitchFamily="34" charset="0"/>
              <a:ea typeface="Source Sans Pro" panose="020B0503030403020204" pitchFamily="34" charset="0"/>
              <a:cs typeface="+mn-cs"/>
            </a:defRPr>
          </a:pPr>
          <a:endParaRPr lang="en-K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solidFill>
            <a:schemeClr val="tx2">
              <a:lumMod val="90000"/>
              <a:lumOff val="10000"/>
            </a:schemeClr>
          </a:solidFill>
          <a:latin typeface="Source Sans Pro" panose="020B0503030403020204" pitchFamily="34" charset="0"/>
          <a:ea typeface="Source Sans Pro" panose="020B0503030403020204" pitchFamily="34" charset="0"/>
        </a:defRPr>
      </a:pPr>
      <a:endParaRPr lang="en-KE"/>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1" i="0" u="none" strike="noStrike" kern="1200" cap="all" baseline="0">
                <a:solidFill>
                  <a:schemeClr val="tx2">
                    <a:lumMod val="90000"/>
                    <a:lumOff val="10000"/>
                  </a:schemeClr>
                </a:solidFill>
                <a:latin typeface="Source Sans Pro" panose="020B0503030403020204" pitchFamily="34" charset="0"/>
                <a:ea typeface="Source Sans Pro" panose="020B0503030403020204" pitchFamily="34" charset="0"/>
                <a:cs typeface="+mn-cs"/>
              </a:defRPr>
            </a:pPr>
            <a:r>
              <a:rPr lang="en-US" b="1"/>
              <a:t>H1 Ad Spends Share by Industry</a:t>
            </a:r>
          </a:p>
        </c:rich>
      </c:tx>
      <c:overlay val="0"/>
      <c:spPr>
        <a:noFill/>
        <a:ln>
          <a:noFill/>
        </a:ln>
        <a:effectLst/>
      </c:spPr>
      <c:txPr>
        <a:bodyPr rot="0" spcFirstLastPara="1" vertOverflow="ellipsis" vert="horz" wrap="square" anchor="ctr" anchorCtr="1"/>
        <a:lstStyle/>
        <a:p>
          <a:pPr>
            <a:defRPr sz="1680" b="1" i="0" u="none" strike="noStrike" kern="1200" cap="all" baseline="0">
              <a:solidFill>
                <a:schemeClr val="tx2">
                  <a:lumMod val="90000"/>
                  <a:lumOff val="10000"/>
                </a:schemeClr>
              </a:solidFill>
              <a:latin typeface="Source Sans Pro" panose="020B0503030403020204" pitchFamily="34" charset="0"/>
              <a:ea typeface="Source Sans Pro" panose="020B0503030403020204" pitchFamily="34" charset="0"/>
              <a:cs typeface="+mn-cs"/>
            </a:defRPr>
          </a:pPr>
          <a:endParaRPr lang="en-KE"/>
        </a:p>
      </c:txPr>
    </c:title>
    <c:autoTitleDeleted val="0"/>
    <c:view3D>
      <c:rotX val="25"/>
      <c:rotY val="2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8616202249998995"/>
          <c:y val="0.2626163685634243"/>
          <c:w val="0.60600588037818226"/>
          <c:h val="0.52816745620374816"/>
        </c:manualLayout>
      </c:layout>
      <c:pie3DChart>
        <c:varyColors val="1"/>
        <c:ser>
          <c:idx val="0"/>
          <c:order val="0"/>
          <c:tx>
            <c:strRef>
              <c:f>Sheet1!$B$1</c:f>
              <c:strCache>
                <c:ptCount val="1"/>
                <c:pt idx="0">
                  <c:v>Sales</c:v>
                </c:pt>
              </c:strCache>
            </c:strRef>
          </c:tx>
          <c:dPt>
            <c:idx val="0"/>
            <c:bubble3D val="0"/>
            <c:spPr>
              <a:solidFill>
                <a:srgbClr val="C00000"/>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1-1831-44D9-B17C-AEBFDE2FF6A3}"/>
              </c:ext>
            </c:extLst>
          </c:dPt>
          <c:dPt>
            <c:idx val="1"/>
            <c:bubble3D val="0"/>
            <c:spPr>
              <a:solidFill>
                <a:schemeClr val="accent3">
                  <a:lumMod val="5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2-1831-44D9-B17C-AEBFDE2FF6A3}"/>
              </c:ext>
            </c:extLst>
          </c:dPt>
          <c:dPt>
            <c:idx val="2"/>
            <c:bubble3D val="0"/>
            <c:spPr>
              <a:solidFill>
                <a:srgbClr val="00B0F0"/>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3-1831-44D9-B17C-AEBFDE2FF6A3}"/>
              </c:ext>
            </c:extLst>
          </c:dPt>
          <c:dPt>
            <c:idx val="3"/>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4-1831-44D9-B17C-AEBFDE2FF6A3}"/>
              </c:ext>
            </c:extLst>
          </c:dPt>
          <c:dPt>
            <c:idx val="4"/>
            <c:bubble3D val="0"/>
            <c:spPr>
              <a:solidFill>
                <a:srgbClr val="00B050"/>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5-1831-44D9-B17C-AEBFDE2FF6A3}"/>
              </c:ext>
            </c:extLst>
          </c:dPt>
          <c:dPt>
            <c:idx val="5"/>
            <c:bubble3D val="0"/>
            <c:spPr>
              <a:solidFill>
                <a:srgbClr val="FFC000"/>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6-1831-44D9-B17C-AEBFDE2FF6A3}"/>
              </c:ext>
            </c:extLst>
          </c:dPt>
          <c:dPt>
            <c:idx val="6"/>
            <c:bubble3D val="0"/>
            <c:spPr>
              <a:solidFill>
                <a:srgbClr val="7030A0"/>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7-1831-44D9-B17C-AEBFDE2FF6A3}"/>
              </c:ext>
            </c:extLst>
          </c:dPt>
          <c:dPt>
            <c:idx val="7"/>
            <c:bubble3D val="0"/>
            <c:spPr>
              <a:solidFill>
                <a:srgbClr val="002060"/>
              </a:solidFill>
              <a:ln>
                <a:solidFill>
                  <a:srgbClr val="002060"/>
                </a:solidFill>
              </a:ln>
              <a:effectLst>
                <a:outerShdw blurRad="88900" sx="102000" sy="102000" algn="ctr" rotWithShape="0">
                  <a:prstClr val="black">
                    <a:alpha val="10000"/>
                  </a:prstClr>
                </a:outerShdw>
              </a:effectLst>
              <a:scene3d>
                <a:camera prst="orthographicFront"/>
                <a:lightRig rig="threePt" dir="t"/>
              </a:scene3d>
              <a:sp3d>
                <a:bevelT w="127000" h="127000"/>
                <a:bevelB w="127000" h="127000"/>
                <a:contourClr>
                  <a:srgbClr val="002060"/>
                </a:contourClr>
              </a:sp3d>
            </c:spPr>
            <c:extLst>
              <c:ext xmlns:c16="http://schemas.microsoft.com/office/drawing/2014/chart" uri="{C3380CC4-5D6E-409C-BE32-E72D297353CC}">
                <c16:uniqueId val="{00000008-1831-44D9-B17C-AEBFDE2FF6A3}"/>
              </c:ext>
            </c:extLst>
          </c:dPt>
          <c:dLbls>
            <c:dLbl>
              <c:idx val="0"/>
              <c:layout>
                <c:manualLayout>
                  <c:x val="-3.5677504220713599E-2"/>
                  <c:y val="-0.12446876276699531"/>
                </c:manualLayout>
              </c:layout>
              <c:spPr>
                <a:noFill/>
                <a:ln>
                  <a:noFill/>
                </a:ln>
                <a:effectLst/>
              </c:spPr>
              <c:txPr>
                <a:bodyPr rot="0" spcFirstLastPara="1" vertOverflow="ellipsis" vert="horz" wrap="square" anchor="ctr" anchorCtr="1"/>
                <a:lstStyle/>
                <a:p>
                  <a:pPr>
                    <a:defRPr sz="1400" b="0" i="0" u="none" strike="noStrike" kern="1200" spc="0" baseline="0">
                      <a:solidFill>
                        <a:schemeClr val="tx2">
                          <a:lumMod val="90000"/>
                          <a:lumOff val="10000"/>
                        </a:schemeClr>
                      </a:solidFill>
                      <a:latin typeface="Source Sans Pro" panose="020B0503030403020204" pitchFamily="34" charset="0"/>
                      <a:ea typeface="Source Sans Pro" panose="020B0503030403020204" pitchFamily="34" charset="0"/>
                      <a:cs typeface="+mn-cs"/>
                    </a:defRPr>
                  </a:pPr>
                  <a:endParaRPr lang="en-KE"/>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1831-44D9-B17C-AEBFDE2FF6A3}"/>
                </c:ext>
              </c:extLst>
            </c:dLbl>
            <c:dLbl>
              <c:idx val="1"/>
              <c:layout>
                <c:manualLayout>
                  <c:x val="-2.3317363003540131E-2"/>
                  <c:y val="0.11331585053397202"/>
                </c:manualLayout>
              </c:layout>
              <c:spPr>
                <a:noFill/>
                <a:ln>
                  <a:noFill/>
                </a:ln>
                <a:effectLst/>
              </c:spPr>
              <c:txPr>
                <a:bodyPr rot="0" spcFirstLastPara="1" vertOverflow="ellipsis" vert="horz" wrap="square" anchor="ctr" anchorCtr="1"/>
                <a:lstStyle/>
                <a:p>
                  <a:pPr>
                    <a:defRPr sz="1400" b="0" i="0" u="none" strike="noStrike" kern="1200" spc="0" baseline="0">
                      <a:solidFill>
                        <a:schemeClr val="tx2">
                          <a:lumMod val="90000"/>
                          <a:lumOff val="10000"/>
                        </a:schemeClr>
                      </a:solidFill>
                      <a:latin typeface="Source Sans Pro" panose="020B0503030403020204" pitchFamily="34" charset="0"/>
                      <a:ea typeface="Source Sans Pro" panose="020B0503030403020204" pitchFamily="34" charset="0"/>
                      <a:cs typeface="+mn-cs"/>
                    </a:defRPr>
                  </a:pPr>
                  <a:endParaRPr lang="en-KE"/>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2-1831-44D9-B17C-AEBFDE2FF6A3}"/>
                </c:ext>
              </c:extLst>
            </c:dLbl>
            <c:dLbl>
              <c:idx val="2"/>
              <c:layout>
                <c:manualLayout>
                  <c:x val="-3.1681514245081456E-2"/>
                  <c:y val="9.7061535336066387E-2"/>
                </c:manualLayout>
              </c:layout>
              <c:spPr>
                <a:noFill/>
                <a:ln>
                  <a:noFill/>
                </a:ln>
                <a:effectLst/>
              </c:spPr>
              <c:txPr>
                <a:bodyPr rot="0" spcFirstLastPara="1" vertOverflow="ellipsis" vert="horz" wrap="square" anchor="ctr" anchorCtr="1"/>
                <a:lstStyle/>
                <a:p>
                  <a:pPr>
                    <a:defRPr sz="1400" b="0" i="0" u="none" strike="noStrike" kern="1200" spc="0" baseline="0">
                      <a:solidFill>
                        <a:schemeClr val="tx2">
                          <a:lumMod val="90000"/>
                          <a:lumOff val="10000"/>
                        </a:schemeClr>
                      </a:solidFill>
                      <a:latin typeface="Source Sans Pro" panose="020B0503030403020204" pitchFamily="34" charset="0"/>
                      <a:ea typeface="Source Sans Pro" panose="020B0503030403020204" pitchFamily="34" charset="0"/>
                      <a:cs typeface="+mn-cs"/>
                    </a:defRPr>
                  </a:pPr>
                  <a:endParaRPr lang="en-KE"/>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1831-44D9-B17C-AEBFDE2FF6A3}"/>
                </c:ext>
              </c:extLst>
            </c:dLbl>
            <c:dLbl>
              <c:idx val="3"/>
              <c:layout>
                <c:manualLayout>
                  <c:x val="6.2181194053021589E-2"/>
                  <c:y val="0.15461766174504019"/>
                </c:manualLayout>
              </c:layout>
              <c:spPr>
                <a:noFill/>
                <a:ln>
                  <a:noFill/>
                </a:ln>
                <a:effectLst/>
              </c:spPr>
              <c:txPr>
                <a:bodyPr rot="0" spcFirstLastPara="1" vertOverflow="ellipsis" vert="horz" wrap="square" anchor="ctr" anchorCtr="1"/>
                <a:lstStyle/>
                <a:p>
                  <a:pPr>
                    <a:defRPr sz="1400" b="0" i="0" u="none" strike="noStrike" kern="1200" spc="0" baseline="0">
                      <a:solidFill>
                        <a:schemeClr val="tx2">
                          <a:lumMod val="90000"/>
                          <a:lumOff val="10000"/>
                        </a:schemeClr>
                      </a:solidFill>
                      <a:latin typeface="Source Sans Pro" panose="020B0503030403020204" pitchFamily="34" charset="0"/>
                      <a:ea typeface="Source Sans Pro" panose="020B0503030403020204" pitchFamily="34" charset="0"/>
                      <a:cs typeface="+mn-cs"/>
                    </a:defRPr>
                  </a:pPr>
                  <a:endParaRPr lang="en-KE"/>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4-1831-44D9-B17C-AEBFDE2FF6A3}"/>
                </c:ext>
              </c:extLst>
            </c:dLbl>
            <c:dLbl>
              <c:idx val="4"/>
              <c:layout>
                <c:manualLayout>
                  <c:x val="1.6517613335514152E-2"/>
                  <c:y val="0.12239013779611058"/>
                </c:manualLayout>
              </c:layout>
              <c:spPr>
                <a:noFill/>
                <a:ln>
                  <a:noFill/>
                </a:ln>
                <a:effectLst/>
              </c:spPr>
              <c:txPr>
                <a:bodyPr rot="0" spcFirstLastPara="1" vertOverflow="ellipsis" vert="horz" wrap="square" anchor="ctr" anchorCtr="1"/>
                <a:lstStyle/>
                <a:p>
                  <a:pPr>
                    <a:defRPr sz="1400" b="0" i="0" u="none" strike="noStrike" kern="1200" spc="0" baseline="0">
                      <a:solidFill>
                        <a:schemeClr val="tx2">
                          <a:lumMod val="90000"/>
                          <a:lumOff val="10000"/>
                        </a:schemeClr>
                      </a:solidFill>
                      <a:latin typeface="Source Sans Pro" panose="020B0503030403020204" pitchFamily="34" charset="0"/>
                      <a:ea typeface="Source Sans Pro" panose="020B0503030403020204" pitchFamily="34" charset="0"/>
                      <a:cs typeface="+mn-cs"/>
                    </a:defRPr>
                  </a:pPr>
                  <a:endParaRPr lang="en-KE"/>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1831-44D9-B17C-AEBFDE2FF6A3}"/>
                </c:ext>
              </c:extLst>
            </c:dLbl>
            <c:dLbl>
              <c:idx val="5"/>
              <c:layout>
                <c:manualLayout>
                  <c:x val="-1.2768871232891903E-2"/>
                  <c:y val="3.0337171462653956E-2"/>
                </c:manualLayout>
              </c:layout>
              <c:spPr>
                <a:noFill/>
                <a:ln>
                  <a:noFill/>
                </a:ln>
                <a:effectLst/>
              </c:spPr>
              <c:txPr>
                <a:bodyPr rot="0" spcFirstLastPara="1" vertOverflow="ellipsis" vert="horz" wrap="square" anchor="ctr" anchorCtr="1"/>
                <a:lstStyle/>
                <a:p>
                  <a:pPr>
                    <a:defRPr sz="1400" b="0" i="0" u="none" strike="noStrike" kern="1200" spc="0" baseline="0">
                      <a:solidFill>
                        <a:schemeClr val="tx2">
                          <a:lumMod val="90000"/>
                          <a:lumOff val="10000"/>
                        </a:schemeClr>
                      </a:solidFill>
                      <a:latin typeface="Source Sans Pro" panose="020B0503030403020204" pitchFamily="34" charset="0"/>
                      <a:ea typeface="Source Sans Pro" panose="020B0503030403020204" pitchFamily="34" charset="0"/>
                      <a:cs typeface="+mn-cs"/>
                    </a:defRPr>
                  </a:pPr>
                  <a:endParaRPr lang="en-KE"/>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6-1831-44D9-B17C-AEBFDE2FF6A3}"/>
                </c:ext>
              </c:extLst>
            </c:dLbl>
            <c:dLbl>
              <c:idx val="6"/>
              <c:layout>
                <c:manualLayout>
                  <c:x val="5.268112336126813E-2"/>
                  <c:y val="-0.22672732563028494"/>
                </c:manualLayout>
              </c:layout>
              <c:spPr>
                <a:noFill/>
                <a:ln>
                  <a:noFill/>
                </a:ln>
                <a:effectLst/>
              </c:spPr>
              <c:txPr>
                <a:bodyPr rot="0" spcFirstLastPara="1" vertOverflow="ellipsis" vert="horz" wrap="square" anchor="ctr" anchorCtr="1"/>
                <a:lstStyle/>
                <a:p>
                  <a:pPr>
                    <a:defRPr sz="1400" b="0" i="0" u="none" strike="noStrike" kern="1200" spc="0" baseline="0">
                      <a:solidFill>
                        <a:schemeClr val="tx2">
                          <a:lumMod val="90000"/>
                          <a:lumOff val="10000"/>
                        </a:schemeClr>
                      </a:solidFill>
                      <a:latin typeface="Source Sans Pro" panose="020B0503030403020204" pitchFamily="34" charset="0"/>
                      <a:ea typeface="Source Sans Pro" panose="020B0503030403020204" pitchFamily="34" charset="0"/>
                      <a:cs typeface="+mn-cs"/>
                    </a:defRPr>
                  </a:pPr>
                  <a:endParaRPr lang="en-KE"/>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1831-44D9-B17C-AEBFDE2FF6A3}"/>
                </c:ext>
              </c:extLst>
            </c:dLbl>
            <c:dLbl>
              <c:idx val="7"/>
              <c:layout>
                <c:manualLayout>
                  <c:x val="7.196870988936048E-2"/>
                  <c:y val="-0.11605733604108359"/>
                </c:manualLayout>
              </c:layout>
              <c:spPr>
                <a:noFill/>
                <a:ln>
                  <a:noFill/>
                </a:ln>
                <a:effectLst/>
              </c:spPr>
              <c:txPr>
                <a:bodyPr rot="0" spcFirstLastPara="1" vertOverflow="ellipsis" vert="horz" wrap="square" anchor="ctr" anchorCtr="1"/>
                <a:lstStyle/>
                <a:p>
                  <a:pPr>
                    <a:defRPr sz="1400" b="0" i="0" u="none" strike="noStrike" kern="1200" spc="0" baseline="0">
                      <a:solidFill>
                        <a:schemeClr val="tx2">
                          <a:lumMod val="90000"/>
                          <a:lumOff val="10000"/>
                        </a:schemeClr>
                      </a:solidFill>
                      <a:latin typeface="Source Sans Pro" panose="020B0503030403020204" pitchFamily="34" charset="0"/>
                      <a:ea typeface="Source Sans Pro" panose="020B0503030403020204" pitchFamily="34" charset="0"/>
                      <a:cs typeface="+mn-cs"/>
                    </a:defRPr>
                  </a:pPr>
                  <a:endParaRPr lang="en-KE"/>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8-1831-44D9-B17C-AEBFDE2FF6A3}"/>
                </c:ext>
              </c:extLst>
            </c:dLbl>
            <c:spPr>
              <a:noFill/>
              <a:ln>
                <a:noFill/>
              </a:ln>
              <a:effectLst/>
            </c:spPr>
            <c:txPr>
              <a:bodyPr rot="0" spcFirstLastPara="1" vertOverflow="ellipsis" vert="horz" wrap="square" anchor="ctr" anchorCtr="1"/>
              <a:lstStyle/>
              <a:p>
                <a:pPr>
                  <a:defRPr sz="1400" b="0" i="0" u="none" strike="noStrike" kern="1200" spc="0" baseline="0">
                    <a:solidFill>
                      <a:schemeClr val="tx2">
                        <a:lumMod val="90000"/>
                        <a:lumOff val="10000"/>
                      </a:schemeClr>
                    </a:solidFill>
                    <a:latin typeface="Source Sans Pro" panose="020B0503030403020204" pitchFamily="34" charset="0"/>
                    <a:ea typeface="Source Sans Pro" panose="020B0503030403020204" pitchFamily="34" charset="0"/>
                    <a:cs typeface="+mn-cs"/>
                  </a:defRPr>
                </a:pPr>
                <a:endParaRPr lang="en-KE"/>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Sheet1!$A$2:$A$9</c:f>
              <c:strCache>
                <c:ptCount val="8"/>
                <c:pt idx="0">
                  <c:v>Betting &amp; Gambling</c:v>
                </c:pt>
                <c:pt idx="1">
                  <c:v>Finance</c:v>
                </c:pt>
                <c:pt idx="2">
                  <c:v>Media</c:v>
                </c:pt>
                <c:pt idx="3">
                  <c:v>Personal Care</c:v>
                </c:pt>
                <c:pt idx="4">
                  <c:v>Communication</c:v>
                </c:pt>
                <c:pt idx="5">
                  <c:v>Beverages</c:v>
                </c:pt>
                <c:pt idx="6">
                  <c:v>State Bodies</c:v>
                </c:pt>
                <c:pt idx="7">
                  <c:v>Others</c:v>
                </c:pt>
              </c:strCache>
            </c:strRef>
          </c:cat>
          <c:val>
            <c:numRef>
              <c:f>Sheet1!$B$2:$B$9</c:f>
              <c:numCache>
                <c:formatCode>#,##0</c:formatCode>
                <c:ptCount val="8"/>
                <c:pt idx="0">
                  <c:v>6810497456</c:v>
                </c:pt>
                <c:pt idx="1">
                  <c:v>6146387423.25</c:v>
                </c:pt>
                <c:pt idx="2">
                  <c:v>4476096695</c:v>
                </c:pt>
                <c:pt idx="3">
                  <c:v>3149874910</c:v>
                </c:pt>
                <c:pt idx="4">
                  <c:v>3058044727.5599999</c:v>
                </c:pt>
                <c:pt idx="5">
                  <c:v>1892553980.8699999</c:v>
                </c:pt>
                <c:pt idx="6">
                  <c:v>1866880403</c:v>
                </c:pt>
                <c:pt idx="7">
                  <c:v>11539604262.6</c:v>
                </c:pt>
              </c:numCache>
            </c:numRef>
          </c:val>
          <c:extLst>
            <c:ext xmlns:c16="http://schemas.microsoft.com/office/drawing/2014/chart" uri="{C3380CC4-5D6E-409C-BE32-E72D297353CC}">
              <c16:uniqueId val="{00000000-1831-44D9-B17C-AEBFDE2FF6A3}"/>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a:outerShdw blurRad="63500" sx="102000" sy="102000" algn="ctr" rotWithShape="0">
        <a:prstClr val="black">
          <a:alpha val="40000"/>
        </a:prstClr>
      </a:outerShdw>
    </a:effectLst>
  </c:spPr>
  <c:txPr>
    <a:bodyPr/>
    <a:lstStyle/>
    <a:p>
      <a:pPr>
        <a:defRPr sz="1400" b="0">
          <a:solidFill>
            <a:schemeClr val="tx2">
              <a:lumMod val="90000"/>
              <a:lumOff val="10000"/>
            </a:schemeClr>
          </a:solidFill>
          <a:latin typeface="Source Sans Pro" panose="020B0503030403020204" pitchFamily="34" charset="0"/>
          <a:ea typeface="Source Sans Pro" panose="020B0503030403020204" pitchFamily="34" charset="0"/>
        </a:defRPr>
      </a:pPr>
      <a:endParaRPr lang="en-KE"/>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defRPr sz="1560" b="1" i="0" u="none" strike="noStrike" kern="1200" cap="all" baseline="0">
                <a:solidFill>
                  <a:schemeClr val="tx2">
                    <a:lumMod val="90000"/>
                    <a:lumOff val="10000"/>
                  </a:schemeClr>
                </a:solidFill>
                <a:latin typeface="Source Sans Pro" panose="020B0503030403020204" pitchFamily="34" charset="0"/>
                <a:ea typeface="Source Sans Pro" panose="020B0503030403020204" pitchFamily="34" charset="0"/>
                <a:cs typeface="+mn-cs"/>
              </a:defRPr>
            </a:pPr>
            <a:r>
              <a:rPr lang="en-US" b="1"/>
              <a:t>Radio Ad Spends By Industry</a:t>
            </a:r>
          </a:p>
        </c:rich>
      </c:tx>
      <c:overlay val="0"/>
      <c:spPr>
        <a:noFill/>
        <a:ln>
          <a:noFill/>
        </a:ln>
        <a:effectLst/>
      </c:spPr>
      <c:txPr>
        <a:bodyPr rot="0" spcFirstLastPara="1" vertOverflow="ellipsis" vert="horz" wrap="square" anchor="ctr" anchorCtr="1"/>
        <a:lstStyle/>
        <a:p>
          <a:pPr>
            <a:defRPr sz="1560" b="1" i="0" u="none" strike="noStrike" kern="1200" cap="all" baseline="0">
              <a:solidFill>
                <a:schemeClr val="tx2">
                  <a:lumMod val="90000"/>
                  <a:lumOff val="10000"/>
                </a:schemeClr>
              </a:solidFill>
              <a:latin typeface="Source Sans Pro" panose="020B0503030403020204" pitchFamily="34" charset="0"/>
              <a:ea typeface="Source Sans Pro" panose="020B0503030403020204" pitchFamily="34" charset="0"/>
              <a:cs typeface="+mn-cs"/>
            </a:defRPr>
          </a:pPr>
          <a:endParaRPr lang="en-KE"/>
        </a:p>
      </c:txPr>
    </c:title>
    <c:autoTitleDeleted val="0"/>
    <c:plotArea>
      <c:layout>
        <c:manualLayout>
          <c:layoutTarget val="inner"/>
          <c:xMode val="edge"/>
          <c:yMode val="edge"/>
          <c:x val="0.36844095851067166"/>
          <c:y val="0.17261392826472066"/>
          <c:w val="0.55377405181445283"/>
          <c:h val="0.70644092905876088"/>
        </c:manualLayout>
      </c:layout>
      <c:barChart>
        <c:barDir val="bar"/>
        <c:grouping val="clustered"/>
        <c:varyColors val="0"/>
        <c:ser>
          <c:idx val="0"/>
          <c:order val="0"/>
          <c:tx>
            <c:strRef>
              <c:f>Sheet1!$B$1</c:f>
              <c:strCache>
                <c:ptCount val="1"/>
                <c:pt idx="0">
                  <c:v>Sales</c:v>
                </c:pt>
              </c:strCache>
            </c:strRef>
          </c:tx>
          <c:spPr>
            <a:solidFill>
              <a:srgbClr val="00B0F0"/>
            </a:solidFill>
            <a:ln>
              <a:noFill/>
            </a:ln>
            <a:effectLst>
              <a:outerShdw blurRad="63500" sx="102000" sy="102000" algn="ctr" rotWithShape="0">
                <a:prstClr val="black">
                  <a:alpha val="20000"/>
                </a:prstClr>
              </a:outerShdw>
            </a:effectLst>
          </c:spPr>
          <c:invertIfNegative val="0"/>
          <c:dPt>
            <c:idx val="0"/>
            <c:invertIfNegative val="0"/>
            <c:bubble3D val="0"/>
            <c:spPr>
              <a:solidFill>
                <a:srgbClr val="00B0F0"/>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13F6-492D-B6DA-F1CEA28473F2}"/>
              </c:ext>
            </c:extLst>
          </c:dPt>
          <c:dPt>
            <c:idx val="1"/>
            <c:invertIfNegative val="0"/>
            <c:bubble3D val="0"/>
            <c:spPr>
              <a:solidFill>
                <a:srgbClr val="00B0F0"/>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8-13F6-492D-B6DA-F1CEA28473F2}"/>
              </c:ext>
            </c:extLst>
          </c:dPt>
          <c:dPt>
            <c:idx val="2"/>
            <c:invertIfNegative val="0"/>
            <c:bubble3D val="0"/>
            <c:spPr>
              <a:solidFill>
                <a:srgbClr val="00B0F0"/>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7-13F6-492D-B6DA-F1CEA28473F2}"/>
              </c:ext>
            </c:extLst>
          </c:dPt>
          <c:dPt>
            <c:idx val="3"/>
            <c:invertIfNegative val="0"/>
            <c:bubble3D val="0"/>
            <c:spPr>
              <a:solidFill>
                <a:srgbClr val="00B0F0"/>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6-13F6-492D-B6DA-F1CEA28473F2}"/>
              </c:ext>
            </c:extLst>
          </c:dPt>
          <c:dPt>
            <c:idx val="4"/>
            <c:invertIfNegative val="0"/>
            <c:bubble3D val="0"/>
            <c:spPr>
              <a:solidFill>
                <a:srgbClr val="00B0F0"/>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5-13F6-492D-B6DA-F1CEA28473F2}"/>
              </c:ext>
            </c:extLst>
          </c:dPt>
          <c:dPt>
            <c:idx val="5"/>
            <c:invertIfNegative val="0"/>
            <c:bubble3D val="0"/>
            <c:spPr>
              <a:solidFill>
                <a:srgbClr val="00B0F0"/>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4-13F6-492D-B6DA-F1CEA28473F2}"/>
              </c:ext>
            </c:extLst>
          </c:dPt>
          <c:dPt>
            <c:idx val="6"/>
            <c:invertIfNegative val="0"/>
            <c:bubble3D val="0"/>
            <c:spPr>
              <a:solidFill>
                <a:srgbClr val="00B0F0"/>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13F6-492D-B6DA-F1CEA28473F2}"/>
              </c:ext>
            </c:extLst>
          </c:dPt>
          <c:dPt>
            <c:idx val="7"/>
            <c:invertIfNegative val="0"/>
            <c:bubble3D val="0"/>
            <c:spPr>
              <a:solidFill>
                <a:srgbClr val="00B0F0"/>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2-13F6-492D-B6DA-F1CEA28473F2}"/>
              </c:ext>
            </c:extLst>
          </c:dPt>
          <c:dLbls>
            <c:spPr>
              <a:noFill/>
              <a:ln>
                <a:noFill/>
              </a:ln>
              <a:effectLst/>
            </c:spPr>
            <c:txPr>
              <a:bodyPr rot="0" spcFirstLastPara="1" vertOverflow="ellipsis" vert="horz" wrap="square" anchor="ctr" anchorCtr="1"/>
              <a:lstStyle/>
              <a:p>
                <a:pPr>
                  <a:defRPr sz="1300" b="0" i="0" u="none" strike="noStrike" kern="1200" spc="0" baseline="0">
                    <a:solidFill>
                      <a:schemeClr val="tx2">
                        <a:lumMod val="90000"/>
                        <a:lumOff val="10000"/>
                      </a:schemeClr>
                    </a:solidFill>
                    <a:latin typeface="Source Sans Pro" panose="020B0503030403020204" pitchFamily="34" charset="0"/>
                    <a:ea typeface="Source Sans Pro" panose="020B0503030403020204" pitchFamily="34" charset="0"/>
                    <a:cs typeface="+mn-cs"/>
                  </a:defRPr>
                </a:pPr>
                <a:endParaRPr lang="en-K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Others</c:v>
                </c:pt>
                <c:pt idx="1">
                  <c:v>Beverages</c:v>
                </c:pt>
                <c:pt idx="2">
                  <c:v>State Bodies</c:v>
                </c:pt>
                <c:pt idx="3">
                  <c:v>Agriculture</c:v>
                </c:pt>
                <c:pt idx="4">
                  <c:v>Media</c:v>
                </c:pt>
                <c:pt idx="5">
                  <c:v>Communication</c:v>
                </c:pt>
                <c:pt idx="6">
                  <c:v>Finance</c:v>
                </c:pt>
                <c:pt idx="7">
                  <c:v>Betting &amp; Gambling</c:v>
                </c:pt>
              </c:strCache>
            </c:strRef>
          </c:cat>
          <c:val>
            <c:numRef>
              <c:f>Sheet1!$B$2:$B$9</c:f>
              <c:numCache>
                <c:formatCode>0%</c:formatCode>
                <c:ptCount val="8"/>
                <c:pt idx="0">
                  <c:v>0.23893280467610623</c:v>
                </c:pt>
                <c:pt idx="1">
                  <c:v>5.464446796213001E-2</c:v>
                </c:pt>
                <c:pt idx="2">
                  <c:v>5.6422505434505166E-2</c:v>
                </c:pt>
                <c:pt idx="3">
                  <c:v>6.2159173641487632E-2</c:v>
                </c:pt>
                <c:pt idx="4">
                  <c:v>8.6980684206210926E-2</c:v>
                </c:pt>
                <c:pt idx="5">
                  <c:v>9.3476879151211792E-2</c:v>
                </c:pt>
                <c:pt idx="6">
                  <c:v>0.16323160832064212</c:v>
                </c:pt>
                <c:pt idx="7">
                  <c:v>0.24415187660770613</c:v>
                </c:pt>
              </c:numCache>
            </c:numRef>
          </c:val>
          <c:extLst>
            <c:ext xmlns:c16="http://schemas.microsoft.com/office/drawing/2014/chart" uri="{C3380CC4-5D6E-409C-BE32-E72D297353CC}">
              <c16:uniqueId val="{00000000-13F6-492D-B6DA-F1CEA28473F2}"/>
            </c:ext>
          </c:extLst>
        </c:ser>
        <c:dLbls>
          <c:showLegendKey val="0"/>
          <c:showVal val="0"/>
          <c:showCatName val="0"/>
          <c:showSerName val="0"/>
          <c:showPercent val="0"/>
          <c:showBubbleSize val="0"/>
        </c:dLbls>
        <c:gapWidth val="100"/>
        <c:axId val="1522479871"/>
        <c:axId val="1522481791"/>
      </c:barChart>
      <c:valAx>
        <c:axId val="1522481791"/>
        <c:scaling>
          <c:orientation val="minMax"/>
        </c:scaling>
        <c:delete val="1"/>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nextTo"/>
        <c:crossAx val="1522479871"/>
        <c:crosses val="autoZero"/>
        <c:crossBetween val="between"/>
      </c:valAx>
      <c:catAx>
        <c:axId val="1522479871"/>
        <c:scaling>
          <c:orientation val="minMax"/>
        </c:scaling>
        <c:delete val="0"/>
        <c:axPos val="l"/>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300" b="0" i="0" u="none" strike="noStrike" kern="1200" baseline="0">
                <a:solidFill>
                  <a:schemeClr val="tx2">
                    <a:lumMod val="90000"/>
                    <a:lumOff val="10000"/>
                  </a:schemeClr>
                </a:solidFill>
                <a:latin typeface="Source Sans Pro" panose="020B0503030403020204" pitchFamily="34" charset="0"/>
                <a:ea typeface="Source Sans Pro" panose="020B0503030403020204" pitchFamily="34" charset="0"/>
                <a:cs typeface="+mn-cs"/>
              </a:defRPr>
            </a:pPr>
            <a:endParaRPr lang="en-KE"/>
          </a:p>
        </c:txPr>
        <c:crossAx val="1522481791"/>
        <c:crosses val="autoZero"/>
        <c:auto val="1"/>
        <c:lblAlgn val="ctr"/>
        <c:lblOffset val="100"/>
        <c:noMultiLvlLbl val="0"/>
      </c:cat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accent2"/>
      </a:solidFill>
    </a:ln>
    <a:effectLst>
      <a:outerShdw blurRad="63500" sx="102000" sy="102000" algn="ctr" rotWithShape="0">
        <a:prstClr val="black">
          <a:alpha val="40000"/>
        </a:prstClr>
      </a:outerShdw>
    </a:effectLst>
  </c:spPr>
  <c:txPr>
    <a:bodyPr/>
    <a:lstStyle/>
    <a:p>
      <a:pPr>
        <a:defRPr sz="1300" b="0">
          <a:solidFill>
            <a:schemeClr val="tx2">
              <a:lumMod val="90000"/>
              <a:lumOff val="10000"/>
            </a:schemeClr>
          </a:solidFill>
          <a:latin typeface="Source Sans Pro" panose="020B0503030403020204" pitchFamily="34" charset="0"/>
          <a:ea typeface="Source Sans Pro" panose="020B0503030403020204" pitchFamily="34" charset="0"/>
        </a:defRPr>
      </a:pPr>
      <a:endParaRPr lang="en-KE"/>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defRPr sz="1560" b="1" i="0" u="none" strike="noStrike" kern="1200" cap="all" baseline="0">
                <a:solidFill>
                  <a:schemeClr val="tx2">
                    <a:lumMod val="90000"/>
                    <a:lumOff val="10000"/>
                  </a:schemeClr>
                </a:solidFill>
                <a:latin typeface="Source Sans Pro" panose="020B0503030403020204" pitchFamily="34" charset="0"/>
                <a:ea typeface="Source Sans Pro" panose="020B0503030403020204" pitchFamily="34" charset="0"/>
                <a:cs typeface="+mn-cs"/>
              </a:defRPr>
            </a:pPr>
            <a:r>
              <a:rPr lang="en-US" b="1"/>
              <a:t>TV Ad Spends By Industry</a:t>
            </a:r>
          </a:p>
        </c:rich>
      </c:tx>
      <c:overlay val="0"/>
      <c:spPr>
        <a:noFill/>
        <a:ln>
          <a:noFill/>
        </a:ln>
        <a:effectLst/>
      </c:spPr>
      <c:txPr>
        <a:bodyPr rot="0" spcFirstLastPara="1" vertOverflow="ellipsis" vert="horz" wrap="square" anchor="ctr" anchorCtr="1"/>
        <a:lstStyle/>
        <a:p>
          <a:pPr>
            <a:defRPr sz="1560" b="1" i="0" u="none" strike="noStrike" kern="1200" cap="all" baseline="0">
              <a:solidFill>
                <a:schemeClr val="tx2">
                  <a:lumMod val="90000"/>
                  <a:lumOff val="10000"/>
                </a:schemeClr>
              </a:solidFill>
              <a:latin typeface="Source Sans Pro" panose="020B0503030403020204" pitchFamily="34" charset="0"/>
              <a:ea typeface="Source Sans Pro" panose="020B0503030403020204" pitchFamily="34" charset="0"/>
              <a:cs typeface="+mn-cs"/>
            </a:defRPr>
          </a:pPr>
          <a:endParaRPr lang="en-KE"/>
        </a:p>
      </c:txPr>
    </c:title>
    <c:autoTitleDeleted val="0"/>
    <c:plotArea>
      <c:layout>
        <c:manualLayout>
          <c:layoutTarget val="inner"/>
          <c:xMode val="edge"/>
          <c:yMode val="edge"/>
          <c:x val="0.36844095851067166"/>
          <c:y val="0.17261392826472066"/>
          <c:w val="0.55377405181445283"/>
          <c:h val="0.70644092905876088"/>
        </c:manualLayout>
      </c:layout>
      <c:barChart>
        <c:barDir val="bar"/>
        <c:grouping val="clustered"/>
        <c:varyColors val="0"/>
        <c:ser>
          <c:idx val="0"/>
          <c:order val="0"/>
          <c:tx>
            <c:strRef>
              <c:f>Sheet1!$B$1</c:f>
              <c:strCache>
                <c:ptCount val="1"/>
                <c:pt idx="0">
                  <c:v>Sales</c:v>
                </c:pt>
              </c:strCache>
            </c:strRef>
          </c:tx>
          <c:spPr>
            <a:solidFill>
              <a:srgbClr val="00B0F0"/>
            </a:solidFill>
            <a:ln>
              <a:noFill/>
            </a:ln>
            <a:effectLst>
              <a:outerShdw blurRad="63500" sx="102000" sy="102000" algn="ctr" rotWithShape="0">
                <a:prstClr val="black">
                  <a:alpha val="20000"/>
                </a:prstClr>
              </a:outerShdw>
            </a:effectLst>
          </c:spPr>
          <c:invertIfNegative val="0"/>
          <c:dPt>
            <c:idx val="0"/>
            <c:invertIfNegative val="0"/>
            <c:bubble3D val="0"/>
            <c:spPr>
              <a:solidFill>
                <a:srgbClr val="00B0F0"/>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CE0E-4A73-BA23-1DA7620D5E5A}"/>
              </c:ext>
            </c:extLst>
          </c:dPt>
          <c:dPt>
            <c:idx val="1"/>
            <c:invertIfNegative val="0"/>
            <c:bubble3D val="0"/>
            <c:spPr>
              <a:solidFill>
                <a:srgbClr val="00B0F0"/>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CE0E-4A73-BA23-1DA7620D5E5A}"/>
              </c:ext>
            </c:extLst>
          </c:dPt>
          <c:dPt>
            <c:idx val="2"/>
            <c:invertIfNegative val="0"/>
            <c:bubble3D val="0"/>
            <c:spPr>
              <a:solidFill>
                <a:srgbClr val="00B0F0"/>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5-CE0E-4A73-BA23-1DA7620D5E5A}"/>
              </c:ext>
            </c:extLst>
          </c:dPt>
          <c:dPt>
            <c:idx val="3"/>
            <c:invertIfNegative val="0"/>
            <c:bubble3D val="0"/>
            <c:spPr>
              <a:solidFill>
                <a:srgbClr val="00B0F0"/>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7-CE0E-4A73-BA23-1DA7620D5E5A}"/>
              </c:ext>
            </c:extLst>
          </c:dPt>
          <c:dPt>
            <c:idx val="4"/>
            <c:invertIfNegative val="0"/>
            <c:bubble3D val="0"/>
            <c:spPr>
              <a:solidFill>
                <a:srgbClr val="00B0F0"/>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9-CE0E-4A73-BA23-1DA7620D5E5A}"/>
              </c:ext>
            </c:extLst>
          </c:dPt>
          <c:dPt>
            <c:idx val="5"/>
            <c:invertIfNegative val="0"/>
            <c:bubble3D val="0"/>
            <c:spPr>
              <a:solidFill>
                <a:srgbClr val="00B0F0"/>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B-CE0E-4A73-BA23-1DA7620D5E5A}"/>
              </c:ext>
            </c:extLst>
          </c:dPt>
          <c:dPt>
            <c:idx val="6"/>
            <c:invertIfNegative val="0"/>
            <c:bubble3D val="0"/>
            <c:spPr>
              <a:solidFill>
                <a:srgbClr val="00B0F0"/>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D-CE0E-4A73-BA23-1DA7620D5E5A}"/>
              </c:ext>
            </c:extLst>
          </c:dPt>
          <c:dPt>
            <c:idx val="7"/>
            <c:invertIfNegative val="0"/>
            <c:bubble3D val="0"/>
            <c:spPr>
              <a:solidFill>
                <a:srgbClr val="00B0F0"/>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F-CE0E-4A73-BA23-1DA7620D5E5A}"/>
              </c:ext>
            </c:extLst>
          </c:dPt>
          <c:dLbls>
            <c:spPr>
              <a:noFill/>
              <a:ln>
                <a:noFill/>
              </a:ln>
              <a:effectLst/>
            </c:spPr>
            <c:txPr>
              <a:bodyPr rot="0" spcFirstLastPara="1" vertOverflow="ellipsis" vert="horz" wrap="square" anchor="ctr" anchorCtr="1"/>
              <a:lstStyle/>
              <a:p>
                <a:pPr>
                  <a:defRPr sz="1300" b="0" i="0" u="none" strike="noStrike" kern="1200" spc="0" baseline="0">
                    <a:solidFill>
                      <a:schemeClr val="tx2">
                        <a:lumMod val="90000"/>
                        <a:lumOff val="10000"/>
                      </a:schemeClr>
                    </a:solidFill>
                    <a:latin typeface="Source Sans Pro" panose="020B0503030403020204" pitchFamily="34" charset="0"/>
                    <a:ea typeface="Source Sans Pro" panose="020B0503030403020204" pitchFamily="34" charset="0"/>
                    <a:cs typeface="+mn-cs"/>
                  </a:defRPr>
                </a:pPr>
                <a:endParaRPr lang="en-K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Others</c:v>
                </c:pt>
                <c:pt idx="1">
                  <c:v>Household</c:v>
                </c:pt>
                <c:pt idx="2">
                  <c:v>Foods</c:v>
                </c:pt>
                <c:pt idx="3">
                  <c:v>Communication</c:v>
                </c:pt>
                <c:pt idx="4">
                  <c:v>Personal Care</c:v>
                </c:pt>
                <c:pt idx="5">
                  <c:v>Betting &amp; Gambling</c:v>
                </c:pt>
                <c:pt idx="6">
                  <c:v>Media</c:v>
                </c:pt>
                <c:pt idx="7">
                  <c:v>Finance</c:v>
                </c:pt>
              </c:strCache>
            </c:strRef>
          </c:cat>
          <c:val>
            <c:numRef>
              <c:f>Sheet1!$B$2:$B$9</c:f>
              <c:numCache>
                <c:formatCode>0%</c:formatCode>
                <c:ptCount val="8"/>
                <c:pt idx="0">
                  <c:v>0.26264893918918492</c:v>
                </c:pt>
                <c:pt idx="1">
                  <c:v>4.809129900917046E-2</c:v>
                </c:pt>
                <c:pt idx="2">
                  <c:v>4.8237179902864982E-2</c:v>
                </c:pt>
                <c:pt idx="3">
                  <c:v>7.1519692591232809E-2</c:v>
                </c:pt>
                <c:pt idx="4">
                  <c:v>0.13395485195197204</c:v>
                </c:pt>
                <c:pt idx="5">
                  <c:v>0.1378054609626739</c:v>
                </c:pt>
                <c:pt idx="6">
                  <c:v>0.14528938359430668</c:v>
                </c:pt>
                <c:pt idx="7">
                  <c:v>0.15245319279859423</c:v>
                </c:pt>
              </c:numCache>
            </c:numRef>
          </c:val>
          <c:extLst>
            <c:ext xmlns:c16="http://schemas.microsoft.com/office/drawing/2014/chart" uri="{C3380CC4-5D6E-409C-BE32-E72D297353CC}">
              <c16:uniqueId val="{00000010-CE0E-4A73-BA23-1DA7620D5E5A}"/>
            </c:ext>
          </c:extLst>
        </c:ser>
        <c:dLbls>
          <c:showLegendKey val="0"/>
          <c:showVal val="0"/>
          <c:showCatName val="0"/>
          <c:showSerName val="0"/>
          <c:showPercent val="0"/>
          <c:showBubbleSize val="0"/>
        </c:dLbls>
        <c:gapWidth val="100"/>
        <c:axId val="1522479871"/>
        <c:axId val="1522481791"/>
      </c:barChart>
      <c:valAx>
        <c:axId val="1522481791"/>
        <c:scaling>
          <c:orientation val="minMax"/>
        </c:scaling>
        <c:delete val="1"/>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nextTo"/>
        <c:crossAx val="1522479871"/>
        <c:crosses val="autoZero"/>
        <c:crossBetween val="between"/>
      </c:valAx>
      <c:catAx>
        <c:axId val="1522479871"/>
        <c:scaling>
          <c:orientation val="minMax"/>
        </c:scaling>
        <c:delete val="0"/>
        <c:axPos val="l"/>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300" b="0" i="0" u="none" strike="noStrike" kern="1200" baseline="0">
                <a:solidFill>
                  <a:schemeClr val="tx2">
                    <a:lumMod val="90000"/>
                    <a:lumOff val="10000"/>
                  </a:schemeClr>
                </a:solidFill>
                <a:latin typeface="Source Sans Pro" panose="020B0503030403020204" pitchFamily="34" charset="0"/>
                <a:ea typeface="Source Sans Pro" panose="020B0503030403020204" pitchFamily="34" charset="0"/>
                <a:cs typeface="+mn-cs"/>
              </a:defRPr>
            </a:pPr>
            <a:endParaRPr lang="en-KE"/>
          </a:p>
        </c:txPr>
        <c:crossAx val="1522481791"/>
        <c:crosses val="autoZero"/>
        <c:auto val="1"/>
        <c:lblAlgn val="ctr"/>
        <c:lblOffset val="100"/>
        <c:noMultiLvlLbl val="0"/>
      </c:cat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accent2"/>
      </a:solidFill>
    </a:ln>
    <a:effectLst>
      <a:outerShdw blurRad="63500" sx="102000" sy="102000" algn="ctr" rotWithShape="0">
        <a:prstClr val="black">
          <a:alpha val="40000"/>
        </a:prstClr>
      </a:outerShdw>
    </a:effectLst>
  </c:spPr>
  <c:txPr>
    <a:bodyPr/>
    <a:lstStyle/>
    <a:p>
      <a:pPr>
        <a:defRPr sz="1300" b="0">
          <a:solidFill>
            <a:schemeClr val="tx2">
              <a:lumMod val="90000"/>
              <a:lumOff val="10000"/>
            </a:schemeClr>
          </a:solidFill>
          <a:latin typeface="Source Sans Pro" panose="020B0503030403020204" pitchFamily="34" charset="0"/>
          <a:ea typeface="Source Sans Pro" panose="020B0503030403020204" pitchFamily="34" charset="0"/>
        </a:defRPr>
      </a:pPr>
      <a:endParaRPr lang="en-KE"/>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defRPr sz="1560" b="1" i="0" u="none" strike="noStrike" kern="1200" cap="all" baseline="0">
                <a:solidFill>
                  <a:schemeClr val="tx2">
                    <a:lumMod val="90000"/>
                    <a:lumOff val="10000"/>
                  </a:schemeClr>
                </a:solidFill>
                <a:latin typeface="Source Sans Pro" panose="020B0503030403020204" pitchFamily="34" charset="0"/>
                <a:ea typeface="Source Sans Pro" panose="020B0503030403020204" pitchFamily="34" charset="0"/>
                <a:cs typeface="+mn-cs"/>
              </a:defRPr>
            </a:pPr>
            <a:r>
              <a:rPr lang="en-US" b="1"/>
              <a:t>Print Ad Spends By Industry</a:t>
            </a:r>
          </a:p>
        </c:rich>
      </c:tx>
      <c:overlay val="0"/>
      <c:spPr>
        <a:noFill/>
        <a:ln>
          <a:noFill/>
        </a:ln>
        <a:effectLst/>
      </c:spPr>
      <c:txPr>
        <a:bodyPr rot="0" spcFirstLastPara="1" vertOverflow="ellipsis" vert="horz" wrap="square" anchor="ctr" anchorCtr="1"/>
        <a:lstStyle/>
        <a:p>
          <a:pPr>
            <a:defRPr sz="1560" b="1" i="0" u="none" strike="noStrike" kern="1200" cap="all" baseline="0">
              <a:solidFill>
                <a:schemeClr val="tx2">
                  <a:lumMod val="90000"/>
                  <a:lumOff val="10000"/>
                </a:schemeClr>
              </a:solidFill>
              <a:latin typeface="Source Sans Pro" panose="020B0503030403020204" pitchFamily="34" charset="0"/>
              <a:ea typeface="Source Sans Pro" panose="020B0503030403020204" pitchFamily="34" charset="0"/>
              <a:cs typeface="+mn-cs"/>
            </a:defRPr>
          </a:pPr>
          <a:endParaRPr lang="en-KE"/>
        </a:p>
      </c:txPr>
    </c:title>
    <c:autoTitleDeleted val="0"/>
    <c:plotArea>
      <c:layout>
        <c:manualLayout>
          <c:layoutTarget val="inner"/>
          <c:xMode val="edge"/>
          <c:yMode val="edge"/>
          <c:x val="0.36844095851067166"/>
          <c:y val="0.17261392826472066"/>
          <c:w val="0.55377405181445283"/>
          <c:h val="0.70644092905876088"/>
        </c:manualLayout>
      </c:layout>
      <c:barChart>
        <c:barDir val="bar"/>
        <c:grouping val="clustered"/>
        <c:varyColors val="0"/>
        <c:ser>
          <c:idx val="0"/>
          <c:order val="0"/>
          <c:tx>
            <c:strRef>
              <c:f>Sheet1!$B$1</c:f>
              <c:strCache>
                <c:ptCount val="1"/>
                <c:pt idx="0">
                  <c:v>Sales</c:v>
                </c:pt>
              </c:strCache>
            </c:strRef>
          </c:tx>
          <c:spPr>
            <a:solidFill>
              <a:srgbClr val="00B0F0"/>
            </a:solidFill>
            <a:ln>
              <a:noFill/>
            </a:ln>
            <a:effectLst>
              <a:outerShdw blurRad="63500" sx="102000" sy="102000" algn="ctr" rotWithShape="0">
                <a:prstClr val="black">
                  <a:alpha val="20000"/>
                </a:prstClr>
              </a:outerShdw>
            </a:effectLst>
          </c:spPr>
          <c:invertIfNegative val="0"/>
          <c:dPt>
            <c:idx val="0"/>
            <c:invertIfNegative val="0"/>
            <c:bubble3D val="0"/>
            <c:spPr>
              <a:solidFill>
                <a:srgbClr val="00B0F0"/>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2674-4AE7-AC6C-9C1F0F3B330E}"/>
              </c:ext>
            </c:extLst>
          </c:dPt>
          <c:dPt>
            <c:idx val="1"/>
            <c:invertIfNegative val="0"/>
            <c:bubble3D val="0"/>
            <c:spPr>
              <a:solidFill>
                <a:srgbClr val="00B0F0"/>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2674-4AE7-AC6C-9C1F0F3B330E}"/>
              </c:ext>
            </c:extLst>
          </c:dPt>
          <c:dPt>
            <c:idx val="2"/>
            <c:invertIfNegative val="0"/>
            <c:bubble3D val="0"/>
            <c:spPr>
              <a:solidFill>
                <a:srgbClr val="00B0F0"/>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5-2674-4AE7-AC6C-9C1F0F3B330E}"/>
              </c:ext>
            </c:extLst>
          </c:dPt>
          <c:dPt>
            <c:idx val="3"/>
            <c:invertIfNegative val="0"/>
            <c:bubble3D val="0"/>
            <c:spPr>
              <a:solidFill>
                <a:srgbClr val="00B0F0"/>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7-2674-4AE7-AC6C-9C1F0F3B330E}"/>
              </c:ext>
            </c:extLst>
          </c:dPt>
          <c:dPt>
            <c:idx val="4"/>
            <c:invertIfNegative val="0"/>
            <c:bubble3D val="0"/>
            <c:spPr>
              <a:solidFill>
                <a:srgbClr val="00B0F0"/>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9-2674-4AE7-AC6C-9C1F0F3B330E}"/>
              </c:ext>
            </c:extLst>
          </c:dPt>
          <c:dPt>
            <c:idx val="5"/>
            <c:invertIfNegative val="0"/>
            <c:bubble3D val="0"/>
            <c:spPr>
              <a:solidFill>
                <a:srgbClr val="00B0F0"/>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B-2674-4AE7-AC6C-9C1F0F3B330E}"/>
              </c:ext>
            </c:extLst>
          </c:dPt>
          <c:dPt>
            <c:idx val="6"/>
            <c:invertIfNegative val="0"/>
            <c:bubble3D val="0"/>
            <c:spPr>
              <a:solidFill>
                <a:srgbClr val="00B0F0"/>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D-2674-4AE7-AC6C-9C1F0F3B330E}"/>
              </c:ext>
            </c:extLst>
          </c:dPt>
          <c:dPt>
            <c:idx val="7"/>
            <c:invertIfNegative val="0"/>
            <c:bubble3D val="0"/>
            <c:spPr>
              <a:solidFill>
                <a:srgbClr val="00B0F0"/>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F-2674-4AE7-AC6C-9C1F0F3B330E}"/>
              </c:ext>
            </c:extLst>
          </c:dPt>
          <c:dLbls>
            <c:spPr>
              <a:noFill/>
              <a:ln>
                <a:noFill/>
              </a:ln>
              <a:effectLst/>
            </c:spPr>
            <c:txPr>
              <a:bodyPr rot="0" spcFirstLastPara="1" vertOverflow="ellipsis" vert="horz" wrap="square" anchor="ctr" anchorCtr="1"/>
              <a:lstStyle/>
              <a:p>
                <a:pPr>
                  <a:defRPr sz="1300" b="0" i="0" u="none" strike="noStrike" kern="1200" spc="0" baseline="0">
                    <a:solidFill>
                      <a:schemeClr val="tx2">
                        <a:lumMod val="90000"/>
                        <a:lumOff val="10000"/>
                      </a:schemeClr>
                    </a:solidFill>
                    <a:latin typeface="Source Sans Pro" panose="020B0503030403020204" pitchFamily="34" charset="0"/>
                    <a:ea typeface="Source Sans Pro" panose="020B0503030403020204" pitchFamily="34" charset="0"/>
                    <a:cs typeface="+mn-cs"/>
                  </a:defRPr>
                </a:pPr>
                <a:endParaRPr lang="en-K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Others</c:v>
                </c:pt>
                <c:pt idx="1">
                  <c:v>Building &amp; Construction</c:v>
                </c:pt>
                <c:pt idx="2">
                  <c:v>Education</c:v>
                </c:pt>
                <c:pt idx="3">
                  <c:v>Media</c:v>
                </c:pt>
                <c:pt idx="4">
                  <c:v>Insurance &amp; Assurance</c:v>
                </c:pt>
                <c:pt idx="5">
                  <c:v>Finance</c:v>
                </c:pt>
                <c:pt idx="6">
                  <c:v>Betting &amp; Gambling</c:v>
                </c:pt>
                <c:pt idx="7">
                  <c:v>State Bodies</c:v>
                </c:pt>
              </c:strCache>
            </c:strRef>
          </c:cat>
          <c:val>
            <c:numRef>
              <c:f>Sheet1!$B$2:$B$9</c:f>
              <c:numCache>
                <c:formatCode>0%</c:formatCode>
                <c:ptCount val="8"/>
                <c:pt idx="0">
                  <c:v>0.13228333704981643</c:v>
                </c:pt>
                <c:pt idx="1">
                  <c:v>2.7605443311196715E-2</c:v>
                </c:pt>
                <c:pt idx="2">
                  <c:v>2.9101356445854185E-2</c:v>
                </c:pt>
                <c:pt idx="3">
                  <c:v>5.4274734217822633E-2</c:v>
                </c:pt>
                <c:pt idx="4">
                  <c:v>6.6153660404052753E-2</c:v>
                </c:pt>
                <c:pt idx="5">
                  <c:v>0.15692281823201953</c:v>
                </c:pt>
                <c:pt idx="6">
                  <c:v>0.24648248440040679</c:v>
                </c:pt>
                <c:pt idx="7">
                  <c:v>0.28717616593883094</c:v>
                </c:pt>
              </c:numCache>
            </c:numRef>
          </c:val>
          <c:extLst>
            <c:ext xmlns:c16="http://schemas.microsoft.com/office/drawing/2014/chart" uri="{C3380CC4-5D6E-409C-BE32-E72D297353CC}">
              <c16:uniqueId val="{00000010-2674-4AE7-AC6C-9C1F0F3B330E}"/>
            </c:ext>
          </c:extLst>
        </c:ser>
        <c:dLbls>
          <c:showLegendKey val="0"/>
          <c:showVal val="0"/>
          <c:showCatName val="0"/>
          <c:showSerName val="0"/>
          <c:showPercent val="0"/>
          <c:showBubbleSize val="0"/>
        </c:dLbls>
        <c:gapWidth val="100"/>
        <c:axId val="1522479871"/>
        <c:axId val="1522481791"/>
      </c:barChart>
      <c:valAx>
        <c:axId val="1522481791"/>
        <c:scaling>
          <c:orientation val="minMax"/>
        </c:scaling>
        <c:delete val="1"/>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nextTo"/>
        <c:crossAx val="1522479871"/>
        <c:crosses val="autoZero"/>
        <c:crossBetween val="between"/>
      </c:valAx>
      <c:catAx>
        <c:axId val="1522479871"/>
        <c:scaling>
          <c:orientation val="minMax"/>
        </c:scaling>
        <c:delete val="0"/>
        <c:axPos val="l"/>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300" b="0" i="0" u="none" strike="noStrike" kern="1200" baseline="0">
                <a:solidFill>
                  <a:schemeClr val="tx2">
                    <a:lumMod val="90000"/>
                    <a:lumOff val="10000"/>
                  </a:schemeClr>
                </a:solidFill>
                <a:latin typeface="Source Sans Pro" panose="020B0503030403020204" pitchFamily="34" charset="0"/>
                <a:ea typeface="Source Sans Pro" panose="020B0503030403020204" pitchFamily="34" charset="0"/>
                <a:cs typeface="+mn-cs"/>
              </a:defRPr>
            </a:pPr>
            <a:endParaRPr lang="en-KE"/>
          </a:p>
        </c:txPr>
        <c:crossAx val="1522481791"/>
        <c:crosses val="autoZero"/>
        <c:auto val="1"/>
        <c:lblAlgn val="ctr"/>
        <c:lblOffset val="100"/>
        <c:noMultiLvlLbl val="0"/>
      </c:cat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accent2"/>
      </a:solidFill>
    </a:ln>
    <a:effectLst>
      <a:outerShdw blurRad="63500" sx="102000" sy="102000" algn="ctr" rotWithShape="0">
        <a:prstClr val="black">
          <a:alpha val="40000"/>
        </a:prstClr>
      </a:outerShdw>
    </a:effectLst>
  </c:spPr>
  <c:txPr>
    <a:bodyPr/>
    <a:lstStyle/>
    <a:p>
      <a:pPr>
        <a:defRPr sz="1300" b="0">
          <a:solidFill>
            <a:schemeClr val="tx2">
              <a:lumMod val="90000"/>
              <a:lumOff val="10000"/>
            </a:schemeClr>
          </a:solidFill>
          <a:latin typeface="Source Sans Pro" panose="020B0503030403020204" pitchFamily="34" charset="0"/>
          <a:ea typeface="Source Sans Pro" panose="020B0503030403020204" pitchFamily="34" charset="0"/>
        </a:defRPr>
      </a:pPr>
      <a:endParaRPr lang="en-KE"/>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defRPr sz="1560" b="1" i="0" u="none" strike="noStrike" kern="1200" cap="all" baseline="0">
                <a:solidFill>
                  <a:schemeClr val="tx2">
                    <a:lumMod val="90000"/>
                    <a:lumOff val="10000"/>
                  </a:schemeClr>
                </a:solidFill>
                <a:latin typeface="Source Sans Pro" panose="020B0503030403020204" pitchFamily="34" charset="0"/>
                <a:ea typeface="Source Sans Pro" panose="020B0503030403020204" pitchFamily="34" charset="0"/>
                <a:cs typeface="+mn-cs"/>
              </a:defRPr>
            </a:pPr>
            <a:r>
              <a:rPr lang="en-US" b="1"/>
              <a:t>OOH Ad Spends By Industry</a:t>
            </a:r>
          </a:p>
        </c:rich>
      </c:tx>
      <c:overlay val="0"/>
      <c:spPr>
        <a:noFill/>
        <a:ln>
          <a:noFill/>
        </a:ln>
        <a:effectLst/>
      </c:spPr>
      <c:txPr>
        <a:bodyPr rot="0" spcFirstLastPara="1" vertOverflow="ellipsis" vert="horz" wrap="square" anchor="ctr" anchorCtr="1"/>
        <a:lstStyle/>
        <a:p>
          <a:pPr>
            <a:defRPr sz="1560" b="1" i="0" u="none" strike="noStrike" kern="1200" cap="all" baseline="0">
              <a:solidFill>
                <a:schemeClr val="tx2">
                  <a:lumMod val="90000"/>
                  <a:lumOff val="10000"/>
                </a:schemeClr>
              </a:solidFill>
              <a:latin typeface="Source Sans Pro" panose="020B0503030403020204" pitchFamily="34" charset="0"/>
              <a:ea typeface="Source Sans Pro" panose="020B0503030403020204" pitchFamily="34" charset="0"/>
              <a:cs typeface="+mn-cs"/>
            </a:defRPr>
          </a:pPr>
          <a:endParaRPr lang="en-KE"/>
        </a:p>
      </c:txPr>
    </c:title>
    <c:autoTitleDeleted val="0"/>
    <c:plotArea>
      <c:layout>
        <c:manualLayout>
          <c:layoutTarget val="inner"/>
          <c:xMode val="edge"/>
          <c:yMode val="edge"/>
          <c:x val="0.36844095851067166"/>
          <c:y val="0.17261392826472066"/>
          <c:w val="0.55377405181445283"/>
          <c:h val="0.70644092905876088"/>
        </c:manualLayout>
      </c:layout>
      <c:barChart>
        <c:barDir val="bar"/>
        <c:grouping val="clustered"/>
        <c:varyColors val="0"/>
        <c:ser>
          <c:idx val="0"/>
          <c:order val="0"/>
          <c:tx>
            <c:strRef>
              <c:f>Sheet1!$B$1</c:f>
              <c:strCache>
                <c:ptCount val="1"/>
                <c:pt idx="0">
                  <c:v>Sales</c:v>
                </c:pt>
              </c:strCache>
            </c:strRef>
          </c:tx>
          <c:spPr>
            <a:solidFill>
              <a:srgbClr val="00B0F0"/>
            </a:solidFill>
            <a:ln>
              <a:noFill/>
            </a:ln>
            <a:effectLst>
              <a:outerShdw blurRad="63500" sx="102000" sy="102000" algn="ctr" rotWithShape="0">
                <a:prstClr val="black">
                  <a:alpha val="20000"/>
                </a:prstClr>
              </a:outerShdw>
            </a:effectLst>
          </c:spPr>
          <c:invertIfNegative val="0"/>
          <c:dPt>
            <c:idx val="0"/>
            <c:invertIfNegative val="0"/>
            <c:bubble3D val="0"/>
            <c:spPr>
              <a:solidFill>
                <a:srgbClr val="00B0F0"/>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0815-48DE-ADF1-A7ADBCD1CD43}"/>
              </c:ext>
            </c:extLst>
          </c:dPt>
          <c:dPt>
            <c:idx val="1"/>
            <c:invertIfNegative val="0"/>
            <c:bubble3D val="0"/>
            <c:spPr>
              <a:solidFill>
                <a:srgbClr val="00B0F0"/>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0815-48DE-ADF1-A7ADBCD1CD43}"/>
              </c:ext>
            </c:extLst>
          </c:dPt>
          <c:dPt>
            <c:idx val="2"/>
            <c:invertIfNegative val="0"/>
            <c:bubble3D val="0"/>
            <c:spPr>
              <a:solidFill>
                <a:srgbClr val="00B0F0"/>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5-0815-48DE-ADF1-A7ADBCD1CD43}"/>
              </c:ext>
            </c:extLst>
          </c:dPt>
          <c:dPt>
            <c:idx val="3"/>
            <c:invertIfNegative val="0"/>
            <c:bubble3D val="0"/>
            <c:spPr>
              <a:solidFill>
                <a:srgbClr val="00B0F0"/>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7-0815-48DE-ADF1-A7ADBCD1CD43}"/>
              </c:ext>
            </c:extLst>
          </c:dPt>
          <c:dPt>
            <c:idx val="4"/>
            <c:invertIfNegative val="0"/>
            <c:bubble3D val="0"/>
            <c:spPr>
              <a:solidFill>
                <a:srgbClr val="00B0F0"/>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9-0815-48DE-ADF1-A7ADBCD1CD43}"/>
              </c:ext>
            </c:extLst>
          </c:dPt>
          <c:dPt>
            <c:idx val="5"/>
            <c:invertIfNegative val="0"/>
            <c:bubble3D val="0"/>
            <c:spPr>
              <a:solidFill>
                <a:srgbClr val="00B0F0"/>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B-0815-48DE-ADF1-A7ADBCD1CD43}"/>
              </c:ext>
            </c:extLst>
          </c:dPt>
          <c:dPt>
            <c:idx val="6"/>
            <c:invertIfNegative val="0"/>
            <c:bubble3D val="0"/>
            <c:spPr>
              <a:solidFill>
                <a:srgbClr val="00B0F0"/>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D-0815-48DE-ADF1-A7ADBCD1CD43}"/>
              </c:ext>
            </c:extLst>
          </c:dPt>
          <c:dPt>
            <c:idx val="7"/>
            <c:invertIfNegative val="0"/>
            <c:bubble3D val="0"/>
            <c:spPr>
              <a:solidFill>
                <a:srgbClr val="00B0F0"/>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F-0815-48DE-ADF1-A7ADBCD1CD43}"/>
              </c:ext>
            </c:extLst>
          </c:dPt>
          <c:dLbls>
            <c:spPr>
              <a:noFill/>
              <a:ln>
                <a:noFill/>
              </a:ln>
              <a:effectLst/>
            </c:spPr>
            <c:txPr>
              <a:bodyPr rot="0" spcFirstLastPara="1" vertOverflow="ellipsis" vert="horz" wrap="square" anchor="ctr" anchorCtr="1"/>
              <a:lstStyle/>
              <a:p>
                <a:pPr>
                  <a:defRPr sz="1300" b="0" i="0" u="none" strike="noStrike" kern="1200" spc="0" baseline="0">
                    <a:solidFill>
                      <a:schemeClr val="tx2">
                        <a:lumMod val="90000"/>
                        <a:lumOff val="10000"/>
                      </a:schemeClr>
                    </a:solidFill>
                    <a:latin typeface="Source Sans Pro" panose="020B0503030403020204" pitchFamily="34" charset="0"/>
                    <a:ea typeface="Source Sans Pro" panose="020B0503030403020204" pitchFamily="34" charset="0"/>
                    <a:cs typeface="+mn-cs"/>
                  </a:defRPr>
                </a:pPr>
                <a:endParaRPr lang="en-K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Others</c:v>
                </c:pt>
                <c:pt idx="1">
                  <c:v>Travel And Tourism</c:v>
                </c:pt>
                <c:pt idx="2">
                  <c:v>Household</c:v>
                </c:pt>
                <c:pt idx="3">
                  <c:v>Shopping</c:v>
                </c:pt>
                <c:pt idx="4">
                  <c:v>Foods</c:v>
                </c:pt>
                <c:pt idx="5">
                  <c:v>Communication</c:v>
                </c:pt>
                <c:pt idx="6">
                  <c:v>Beverages</c:v>
                </c:pt>
                <c:pt idx="7">
                  <c:v>Finance</c:v>
                </c:pt>
              </c:strCache>
            </c:strRef>
          </c:cat>
          <c:val>
            <c:numRef>
              <c:f>Sheet1!$B$2:$B$9</c:f>
              <c:numCache>
                <c:formatCode>0%</c:formatCode>
                <c:ptCount val="8"/>
                <c:pt idx="0">
                  <c:v>0.38555063247864413</c:v>
                </c:pt>
                <c:pt idx="1">
                  <c:v>4.9129940050825237E-2</c:v>
                </c:pt>
                <c:pt idx="2">
                  <c:v>4.9276474957480852E-2</c:v>
                </c:pt>
                <c:pt idx="3">
                  <c:v>5.5202405171288292E-2</c:v>
                </c:pt>
                <c:pt idx="4">
                  <c:v>6.4957734631554298E-2</c:v>
                </c:pt>
                <c:pt idx="5">
                  <c:v>7.7487520233599894E-2</c:v>
                </c:pt>
                <c:pt idx="6">
                  <c:v>0.14373547032614237</c:v>
                </c:pt>
                <c:pt idx="7">
                  <c:v>0.17465982215046494</c:v>
                </c:pt>
              </c:numCache>
            </c:numRef>
          </c:val>
          <c:extLst>
            <c:ext xmlns:c16="http://schemas.microsoft.com/office/drawing/2014/chart" uri="{C3380CC4-5D6E-409C-BE32-E72D297353CC}">
              <c16:uniqueId val="{00000010-0815-48DE-ADF1-A7ADBCD1CD43}"/>
            </c:ext>
          </c:extLst>
        </c:ser>
        <c:dLbls>
          <c:showLegendKey val="0"/>
          <c:showVal val="0"/>
          <c:showCatName val="0"/>
          <c:showSerName val="0"/>
          <c:showPercent val="0"/>
          <c:showBubbleSize val="0"/>
        </c:dLbls>
        <c:gapWidth val="100"/>
        <c:axId val="1522479871"/>
        <c:axId val="1522481791"/>
      </c:barChart>
      <c:valAx>
        <c:axId val="1522481791"/>
        <c:scaling>
          <c:orientation val="minMax"/>
        </c:scaling>
        <c:delete val="1"/>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nextTo"/>
        <c:crossAx val="1522479871"/>
        <c:crosses val="autoZero"/>
        <c:crossBetween val="between"/>
      </c:valAx>
      <c:catAx>
        <c:axId val="1522479871"/>
        <c:scaling>
          <c:orientation val="minMax"/>
        </c:scaling>
        <c:delete val="0"/>
        <c:axPos val="l"/>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300" b="0" i="0" u="none" strike="noStrike" kern="1200" baseline="0">
                <a:solidFill>
                  <a:schemeClr val="tx2">
                    <a:lumMod val="90000"/>
                    <a:lumOff val="10000"/>
                  </a:schemeClr>
                </a:solidFill>
                <a:latin typeface="Source Sans Pro" panose="020B0503030403020204" pitchFamily="34" charset="0"/>
                <a:ea typeface="Source Sans Pro" panose="020B0503030403020204" pitchFamily="34" charset="0"/>
                <a:cs typeface="+mn-cs"/>
              </a:defRPr>
            </a:pPr>
            <a:endParaRPr lang="en-KE"/>
          </a:p>
        </c:txPr>
        <c:crossAx val="1522481791"/>
        <c:crosses val="autoZero"/>
        <c:auto val="1"/>
        <c:lblAlgn val="ctr"/>
        <c:lblOffset val="100"/>
        <c:noMultiLvlLbl val="0"/>
      </c:cat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accent2"/>
      </a:solidFill>
    </a:ln>
    <a:effectLst>
      <a:outerShdw blurRad="63500" sx="102000" sy="102000" algn="ctr" rotWithShape="0">
        <a:prstClr val="black">
          <a:alpha val="40000"/>
        </a:prstClr>
      </a:outerShdw>
    </a:effectLst>
  </c:spPr>
  <c:txPr>
    <a:bodyPr/>
    <a:lstStyle/>
    <a:p>
      <a:pPr>
        <a:defRPr sz="1300" b="0">
          <a:solidFill>
            <a:schemeClr val="tx2">
              <a:lumMod val="90000"/>
              <a:lumOff val="10000"/>
            </a:schemeClr>
          </a:solidFill>
          <a:latin typeface="Source Sans Pro" panose="020B0503030403020204" pitchFamily="34" charset="0"/>
          <a:ea typeface="Source Sans Pro" panose="020B0503030403020204" pitchFamily="34" charset="0"/>
        </a:defRPr>
      </a:pPr>
      <a:endParaRPr lang="en-K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withinLinear" id="15">
  <a:schemeClr val="accent2"/>
</cs:colorStyle>
</file>

<file path=ppt/charts/colors7.xml><?xml version="1.0" encoding="utf-8"?>
<cs:colorStyle xmlns:cs="http://schemas.microsoft.com/office/drawing/2012/chartStyle" xmlns:a="http://schemas.openxmlformats.org/drawingml/2006/main" meth="withinLinear" id="15">
  <a:schemeClr val="accent2"/>
</cs:colorStyle>
</file>

<file path=ppt/charts/colors8.xml><?xml version="1.0" encoding="utf-8"?>
<cs:colorStyle xmlns:cs="http://schemas.microsoft.com/office/drawing/2012/chartStyle" xmlns:a="http://schemas.openxmlformats.org/drawingml/2006/main" meth="withinLinear" id="15">
  <a:schemeClr val="accent2"/>
</cs:colorStyle>
</file>

<file path=ppt/charts/colors9.xml><?xml version="1.0" encoding="utf-8"?>
<cs:colorStyle xmlns:cs="http://schemas.microsoft.com/office/drawing/2012/chartStyle" xmlns:a="http://schemas.openxmlformats.org/drawingml/2006/main" meth="withinLinear" id="15">
  <a:schemeClr val="accent2"/>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342">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5.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KE"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6116A4D-3560-479E-92A9-486F412A32E8}" type="datetimeFigureOut">
              <a:rPr lang="en-KE" smtClean="0"/>
              <a:t>13/08/2024</a:t>
            </a:fld>
            <a:endParaRPr lang="en-KE"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KE"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K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KE"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283FA50-36F8-4543-88FF-390036884D06}" type="slidenum">
              <a:rPr lang="en-KE" smtClean="0"/>
              <a:t>‹#›</a:t>
            </a:fld>
            <a:endParaRPr lang="en-KE" dirty="0"/>
          </a:p>
        </p:txBody>
      </p:sp>
    </p:spTree>
    <p:extLst>
      <p:ext uri="{BB962C8B-B14F-4D97-AF65-F5344CB8AC3E}">
        <p14:creationId xmlns:p14="http://schemas.microsoft.com/office/powerpoint/2010/main" val="41021442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KE" dirty="0"/>
          </a:p>
        </p:txBody>
      </p:sp>
      <p:sp>
        <p:nvSpPr>
          <p:cNvPr id="4" name="Slide Number Placeholder 3"/>
          <p:cNvSpPr>
            <a:spLocks noGrp="1"/>
          </p:cNvSpPr>
          <p:nvPr>
            <p:ph type="sldNum" sz="quarter" idx="5"/>
          </p:nvPr>
        </p:nvSpPr>
        <p:spPr/>
        <p:txBody>
          <a:bodyPr/>
          <a:lstStyle/>
          <a:p>
            <a:fld id="{0283FA50-36F8-4543-88FF-390036884D06}" type="slidenum">
              <a:rPr lang="en-KE" smtClean="0"/>
              <a:t>5</a:t>
            </a:fld>
            <a:endParaRPr lang="en-KE" dirty="0"/>
          </a:p>
        </p:txBody>
      </p:sp>
    </p:spTree>
    <p:extLst>
      <p:ext uri="{BB962C8B-B14F-4D97-AF65-F5344CB8AC3E}">
        <p14:creationId xmlns:p14="http://schemas.microsoft.com/office/powerpoint/2010/main" val="14455869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KE" dirty="0"/>
          </a:p>
        </p:txBody>
      </p:sp>
      <p:sp>
        <p:nvSpPr>
          <p:cNvPr id="4" name="Slide Number Placeholder 3"/>
          <p:cNvSpPr>
            <a:spLocks noGrp="1"/>
          </p:cNvSpPr>
          <p:nvPr>
            <p:ph type="sldNum" sz="quarter" idx="5"/>
          </p:nvPr>
        </p:nvSpPr>
        <p:spPr/>
        <p:txBody>
          <a:bodyPr/>
          <a:lstStyle/>
          <a:p>
            <a:fld id="{0283FA50-36F8-4543-88FF-390036884D06}" type="slidenum">
              <a:rPr lang="en-KE" smtClean="0"/>
              <a:t>11</a:t>
            </a:fld>
            <a:endParaRPr lang="en-KE" dirty="0"/>
          </a:p>
        </p:txBody>
      </p:sp>
    </p:spTree>
    <p:extLst>
      <p:ext uri="{BB962C8B-B14F-4D97-AF65-F5344CB8AC3E}">
        <p14:creationId xmlns:p14="http://schemas.microsoft.com/office/powerpoint/2010/main" val="28353304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KE" dirty="0"/>
          </a:p>
        </p:txBody>
      </p:sp>
      <p:sp>
        <p:nvSpPr>
          <p:cNvPr id="4" name="Slide Number Placeholder 3"/>
          <p:cNvSpPr>
            <a:spLocks noGrp="1"/>
          </p:cNvSpPr>
          <p:nvPr>
            <p:ph type="sldNum" sz="quarter" idx="5"/>
          </p:nvPr>
        </p:nvSpPr>
        <p:spPr/>
        <p:txBody>
          <a:bodyPr/>
          <a:lstStyle/>
          <a:p>
            <a:fld id="{0283FA50-36F8-4543-88FF-390036884D06}" type="slidenum">
              <a:rPr lang="en-KE" smtClean="0"/>
              <a:t>13</a:t>
            </a:fld>
            <a:endParaRPr lang="en-KE" dirty="0"/>
          </a:p>
        </p:txBody>
      </p:sp>
    </p:spTree>
    <p:extLst>
      <p:ext uri="{BB962C8B-B14F-4D97-AF65-F5344CB8AC3E}">
        <p14:creationId xmlns:p14="http://schemas.microsoft.com/office/powerpoint/2010/main" val="17813158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KE" dirty="0"/>
          </a:p>
        </p:txBody>
      </p:sp>
      <p:sp>
        <p:nvSpPr>
          <p:cNvPr id="4" name="Slide Number Placeholder 3"/>
          <p:cNvSpPr>
            <a:spLocks noGrp="1"/>
          </p:cNvSpPr>
          <p:nvPr>
            <p:ph type="sldNum" sz="quarter" idx="5"/>
          </p:nvPr>
        </p:nvSpPr>
        <p:spPr/>
        <p:txBody>
          <a:bodyPr/>
          <a:lstStyle/>
          <a:p>
            <a:fld id="{0283FA50-36F8-4543-88FF-390036884D06}" type="slidenum">
              <a:rPr lang="en-KE" smtClean="0"/>
              <a:t>20</a:t>
            </a:fld>
            <a:endParaRPr lang="en-KE" dirty="0"/>
          </a:p>
        </p:txBody>
      </p:sp>
    </p:spTree>
    <p:extLst>
      <p:ext uri="{BB962C8B-B14F-4D97-AF65-F5344CB8AC3E}">
        <p14:creationId xmlns:p14="http://schemas.microsoft.com/office/powerpoint/2010/main" val="8334574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FFDE97-5A34-936C-70D3-D06F5CA7DDC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C57F9C7-BCBB-D4D7-335C-C3DCB708D92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F8E6025-A5EC-D056-C9A3-B82AF915901F}"/>
              </a:ext>
            </a:extLst>
          </p:cNvPr>
          <p:cNvSpPr>
            <a:spLocks noGrp="1"/>
          </p:cNvSpPr>
          <p:nvPr>
            <p:ph type="dt" sz="half" idx="10"/>
          </p:nvPr>
        </p:nvSpPr>
        <p:spPr/>
        <p:txBody>
          <a:bodyPr/>
          <a:lstStyle/>
          <a:p>
            <a:fld id="{DDC2DB3B-FBFE-4691-B3AA-F0473BCBCC01}" type="datetimeFigureOut">
              <a:rPr lang="en-US" smtClean="0"/>
              <a:t>8/13/2024</a:t>
            </a:fld>
            <a:endParaRPr lang="en-US" dirty="0"/>
          </a:p>
        </p:txBody>
      </p:sp>
      <p:sp>
        <p:nvSpPr>
          <p:cNvPr id="5" name="Footer Placeholder 4">
            <a:extLst>
              <a:ext uri="{FF2B5EF4-FFF2-40B4-BE49-F238E27FC236}">
                <a16:creationId xmlns:a16="http://schemas.microsoft.com/office/drawing/2014/main" id="{4F180913-0253-AF80-B05F-F052CABA975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93A73C3-4039-BFB5-EAF4-49FE6DA4D3B9}"/>
              </a:ext>
            </a:extLst>
          </p:cNvPr>
          <p:cNvSpPr>
            <a:spLocks noGrp="1"/>
          </p:cNvSpPr>
          <p:nvPr>
            <p:ph type="sldNum" sz="quarter" idx="12"/>
          </p:nvPr>
        </p:nvSpPr>
        <p:spPr/>
        <p:txBody>
          <a:bodyPr/>
          <a:lstStyle/>
          <a:p>
            <a:fld id="{47D29D0F-EF11-481C-809E-E028C2C72E8E}" type="slidenum">
              <a:rPr lang="en-US" smtClean="0"/>
              <a:t>‹#›</a:t>
            </a:fld>
            <a:endParaRPr lang="en-US" dirty="0"/>
          </a:p>
        </p:txBody>
      </p:sp>
    </p:spTree>
    <p:extLst>
      <p:ext uri="{BB962C8B-B14F-4D97-AF65-F5344CB8AC3E}">
        <p14:creationId xmlns:p14="http://schemas.microsoft.com/office/powerpoint/2010/main" val="31435863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5F361-BDBC-0C45-AEE6-A9E5104F2F8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8049616-F4AE-B37D-856F-FC513147251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157670F-3D2B-8344-AB88-92DE03F64DE6}"/>
              </a:ext>
            </a:extLst>
          </p:cNvPr>
          <p:cNvSpPr>
            <a:spLocks noGrp="1"/>
          </p:cNvSpPr>
          <p:nvPr>
            <p:ph type="dt" sz="half" idx="10"/>
          </p:nvPr>
        </p:nvSpPr>
        <p:spPr/>
        <p:txBody>
          <a:bodyPr/>
          <a:lstStyle/>
          <a:p>
            <a:fld id="{DDC2DB3B-FBFE-4691-B3AA-F0473BCBCC01}" type="datetimeFigureOut">
              <a:rPr lang="en-US" smtClean="0"/>
              <a:t>8/13/2024</a:t>
            </a:fld>
            <a:endParaRPr lang="en-US" dirty="0"/>
          </a:p>
        </p:txBody>
      </p:sp>
      <p:sp>
        <p:nvSpPr>
          <p:cNvPr id="5" name="Footer Placeholder 4">
            <a:extLst>
              <a:ext uri="{FF2B5EF4-FFF2-40B4-BE49-F238E27FC236}">
                <a16:creationId xmlns:a16="http://schemas.microsoft.com/office/drawing/2014/main" id="{75656CAF-060D-1565-E9FD-067CC8A9A42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A2CDE83-6E83-B7AC-FDFB-7EC1FA33587D}"/>
              </a:ext>
            </a:extLst>
          </p:cNvPr>
          <p:cNvSpPr>
            <a:spLocks noGrp="1"/>
          </p:cNvSpPr>
          <p:nvPr>
            <p:ph type="sldNum" sz="quarter" idx="12"/>
          </p:nvPr>
        </p:nvSpPr>
        <p:spPr/>
        <p:txBody>
          <a:bodyPr/>
          <a:lstStyle/>
          <a:p>
            <a:fld id="{47D29D0F-EF11-481C-809E-E028C2C72E8E}" type="slidenum">
              <a:rPr lang="en-US" smtClean="0"/>
              <a:t>‹#›</a:t>
            </a:fld>
            <a:endParaRPr lang="en-US" dirty="0"/>
          </a:p>
        </p:txBody>
      </p:sp>
    </p:spTree>
    <p:extLst>
      <p:ext uri="{BB962C8B-B14F-4D97-AF65-F5344CB8AC3E}">
        <p14:creationId xmlns:p14="http://schemas.microsoft.com/office/powerpoint/2010/main" val="1353519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37795FC-7EC4-BEE2-4FE4-E1BF70B2905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3C23733-1AE4-E9A8-58C6-AC368860CA1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14B61F8-1A8A-B3AC-001C-A80B12811A06}"/>
              </a:ext>
            </a:extLst>
          </p:cNvPr>
          <p:cNvSpPr>
            <a:spLocks noGrp="1"/>
          </p:cNvSpPr>
          <p:nvPr>
            <p:ph type="dt" sz="half" idx="10"/>
          </p:nvPr>
        </p:nvSpPr>
        <p:spPr/>
        <p:txBody>
          <a:bodyPr/>
          <a:lstStyle/>
          <a:p>
            <a:fld id="{DDC2DB3B-FBFE-4691-B3AA-F0473BCBCC01}" type="datetimeFigureOut">
              <a:rPr lang="en-US" smtClean="0"/>
              <a:t>8/13/2024</a:t>
            </a:fld>
            <a:endParaRPr lang="en-US" dirty="0"/>
          </a:p>
        </p:txBody>
      </p:sp>
      <p:sp>
        <p:nvSpPr>
          <p:cNvPr id="5" name="Footer Placeholder 4">
            <a:extLst>
              <a:ext uri="{FF2B5EF4-FFF2-40B4-BE49-F238E27FC236}">
                <a16:creationId xmlns:a16="http://schemas.microsoft.com/office/drawing/2014/main" id="{9333A85E-49A0-1338-DA0C-4B51DB4240F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E6A43AF-1F62-D391-B118-D152D42A19CB}"/>
              </a:ext>
            </a:extLst>
          </p:cNvPr>
          <p:cNvSpPr>
            <a:spLocks noGrp="1"/>
          </p:cNvSpPr>
          <p:nvPr>
            <p:ph type="sldNum" sz="quarter" idx="12"/>
          </p:nvPr>
        </p:nvSpPr>
        <p:spPr/>
        <p:txBody>
          <a:bodyPr/>
          <a:lstStyle/>
          <a:p>
            <a:fld id="{47D29D0F-EF11-481C-809E-E028C2C72E8E}" type="slidenum">
              <a:rPr lang="en-US" smtClean="0"/>
              <a:t>‹#›</a:t>
            </a:fld>
            <a:endParaRPr lang="en-US" dirty="0"/>
          </a:p>
        </p:txBody>
      </p:sp>
    </p:spTree>
    <p:extLst>
      <p:ext uri="{BB962C8B-B14F-4D97-AF65-F5344CB8AC3E}">
        <p14:creationId xmlns:p14="http://schemas.microsoft.com/office/powerpoint/2010/main" val="13132239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05122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8D1535-792E-0D54-C9CD-0A9B2466FA0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452A452-3043-7D18-BE9C-94118E264DF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1104B5F-9D78-1A57-D90D-937BFE3876FD}"/>
              </a:ext>
            </a:extLst>
          </p:cNvPr>
          <p:cNvSpPr>
            <a:spLocks noGrp="1"/>
          </p:cNvSpPr>
          <p:nvPr>
            <p:ph type="dt" sz="half" idx="10"/>
          </p:nvPr>
        </p:nvSpPr>
        <p:spPr/>
        <p:txBody>
          <a:bodyPr/>
          <a:lstStyle/>
          <a:p>
            <a:fld id="{F197EE47-A2A6-4874-B943-465D40534F11}" type="datetimeFigureOut">
              <a:rPr lang="en-US" smtClean="0"/>
              <a:t>8/13/2024</a:t>
            </a:fld>
            <a:endParaRPr lang="en-US" dirty="0"/>
          </a:p>
        </p:txBody>
      </p:sp>
      <p:sp>
        <p:nvSpPr>
          <p:cNvPr id="5" name="Footer Placeholder 4">
            <a:extLst>
              <a:ext uri="{FF2B5EF4-FFF2-40B4-BE49-F238E27FC236}">
                <a16:creationId xmlns:a16="http://schemas.microsoft.com/office/drawing/2014/main" id="{39AC77B1-775C-0886-515C-FA182203C20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FE0A6C6-7702-99F3-FDF1-7875EEADDAD2}"/>
              </a:ext>
            </a:extLst>
          </p:cNvPr>
          <p:cNvSpPr>
            <a:spLocks noGrp="1"/>
          </p:cNvSpPr>
          <p:nvPr>
            <p:ph type="sldNum" sz="quarter" idx="12"/>
          </p:nvPr>
        </p:nvSpPr>
        <p:spPr/>
        <p:txBody>
          <a:bodyPr/>
          <a:lstStyle/>
          <a:p>
            <a:fld id="{CEF09DC3-843F-40F8-956B-846FE8CCBE15}" type="slidenum">
              <a:rPr lang="en-US" smtClean="0"/>
              <a:t>‹#›</a:t>
            </a:fld>
            <a:endParaRPr lang="en-US" dirty="0"/>
          </a:p>
        </p:txBody>
      </p:sp>
    </p:spTree>
    <p:extLst>
      <p:ext uri="{BB962C8B-B14F-4D97-AF65-F5344CB8AC3E}">
        <p14:creationId xmlns:p14="http://schemas.microsoft.com/office/powerpoint/2010/main" val="5649881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277635-4E88-B4F0-17C4-F0029FB32F9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50EB10D-C83A-E9E1-16A1-A82349D4C6A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50DC30C-3BBC-0764-60FB-AAF7A7A72739}"/>
              </a:ext>
            </a:extLst>
          </p:cNvPr>
          <p:cNvSpPr>
            <a:spLocks noGrp="1"/>
          </p:cNvSpPr>
          <p:nvPr>
            <p:ph type="dt" sz="half" idx="10"/>
          </p:nvPr>
        </p:nvSpPr>
        <p:spPr/>
        <p:txBody>
          <a:bodyPr/>
          <a:lstStyle/>
          <a:p>
            <a:fld id="{F197EE47-A2A6-4874-B943-465D40534F11}" type="datetimeFigureOut">
              <a:rPr lang="en-US" smtClean="0"/>
              <a:t>8/13/2024</a:t>
            </a:fld>
            <a:endParaRPr lang="en-US" dirty="0"/>
          </a:p>
        </p:txBody>
      </p:sp>
      <p:sp>
        <p:nvSpPr>
          <p:cNvPr id="5" name="Footer Placeholder 4">
            <a:extLst>
              <a:ext uri="{FF2B5EF4-FFF2-40B4-BE49-F238E27FC236}">
                <a16:creationId xmlns:a16="http://schemas.microsoft.com/office/drawing/2014/main" id="{338E8B12-C24F-CA82-A7B3-975F2BB6419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8861CE1-C7E7-25F2-5F7F-B14BF896DA99}"/>
              </a:ext>
            </a:extLst>
          </p:cNvPr>
          <p:cNvSpPr>
            <a:spLocks noGrp="1"/>
          </p:cNvSpPr>
          <p:nvPr>
            <p:ph type="sldNum" sz="quarter" idx="12"/>
          </p:nvPr>
        </p:nvSpPr>
        <p:spPr/>
        <p:txBody>
          <a:bodyPr/>
          <a:lstStyle/>
          <a:p>
            <a:fld id="{CEF09DC3-843F-40F8-956B-846FE8CCBE15}" type="slidenum">
              <a:rPr lang="en-US" smtClean="0"/>
              <a:t>‹#›</a:t>
            </a:fld>
            <a:endParaRPr lang="en-US" dirty="0"/>
          </a:p>
        </p:txBody>
      </p:sp>
    </p:spTree>
    <p:extLst>
      <p:ext uri="{BB962C8B-B14F-4D97-AF65-F5344CB8AC3E}">
        <p14:creationId xmlns:p14="http://schemas.microsoft.com/office/powerpoint/2010/main" val="13645271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9FD2BF-9416-975B-78A3-A47ED1F83F2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B5170D1-6ED9-5A8D-6228-BFC2EEFAA81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CD4AE70-7739-14FF-624B-C04501735F2C}"/>
              </a:ext>
            </a:extLst>
          </p:cNvPr>
          <p:cNvSpPr>
            <a:spLocks noGrp="1"/>
          </p:cNvSpPr>
          <p:nvPr>
            <p:ph type="dt" sz="half" idx="10"/>
          </p:nvPr>
        </p:nvSpPr>
        <p:spPr/>
        <p:txBody>
          <a:bodyPr/>
          <a:lstStyle/>
          <a:p>
            <a:fld id="{F197EE47-A2A6-4874-B943-465D40534F11}" type="datetimeFigureOut">
              <a:rPr lang="en-US" smtClean="0"/>
              <a:t>8/13/2024</a:t>
            </a:fld>
            <a:endParaRPr lang="en-US" dirty="0"/>
          </a:p>
        </p:txBody>
      </p:sp>
      <p:sp>
        <p:nvSpPr>
          <p:cNvPr id="5" name="Footer Placeholder 4">
            <a:extLst>
              <a:ext uri="{FF2B5EF4-FFF2-40B4-BE49-F238E27FC236}">
                <a16:creationId xmlns:a16="http://schemas.microsoft.com/office/drawing/2014/main" id="{2B2E9E76-2789-97CC-3819-5C18E93DBD0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D3CDE30-92BC-E3D2-1A38-F82ECA6E7559}"/>
              </a:ext>
            </a:extLst>
          </p:cNvPr>
          <p:cNvSpPr>
            <a:spLocks noGrp="1"/>
          </p:cNvSpPr>
          <p:nvPr>
            <p:ph type="sldNum" sz="quarter" idx="12"/>
          </p:nvPr>
        </p:nvSpPr>
        <p:spPr/>
        <p:txBody>
          <a:bodyPr/>
          <a:lstStyle/>
          <a:p>
            <a:fld id="{CEF09DC3-843F-40F8-956B-846FE8CCBE15}" type="slidenum">
              <a:rPr lang="en-US" smtClean="0"/>
              <a:t>‹#›</a:t>
            </a:fld>
            <a:endParaRPr lang="en-US" dirty="0"/>
          </a:p>
        </p:txBody>
      </p:sp>
    </p:spTree>
    <p:extLst>
      <p:ext uri="{BB962C8B-B14F-4D97-AF65-F5344CB8AC3E}">
        <p14:creationId xmlns:p14="http://schemas.microsoft.com/office/powerpoint/2010/main" val="17186682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128456-4C8B-26CB-AF96-0ABB7B43BE2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73A0FB7-E765-5FF7-DD32-FA9292B3AA8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EE7F853-A83A-7E53-FEC7-579AF7BB31B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CFD9414-B413-3842-3E29-B4F5E7C01213}"/>
              </a:ext>
            </a:extLst>
          </p:cNvPr>
          <p:cNvSpPr>
            <a:spLocks noGrp="1"/>
          </p:cNvSpPr>
          <p:nvPr>
            <p:ph type="dt" sz="half" idx="10"/>
          </p:nvPr>
        </p:nvSpPr>
        <p:spPr/>
        <p:txBody>
          <a:bodyPr/>
          <a:lstStyle/>
          <a:p>
            <a:fld id="{F197EE47-A2A6-4874-B943-465D40534F11}" type="datetimeFigureOut">
              <a:rPr lang="en-US" smtClean="0"/>
              <a:t>8/13/2024</a:t>
            </a:fld>
            <a:endParaRPr lang="en-US" dirty="0"/>
          </a:p>
        </p:txBody>
      </p:sp>
      <p:sp>
        <p:nvSpPr>
          <p:cNvPr id="6" name="Footer Placeholder 5">
            <a:extLst>
              <a:ext uri="{FF2B5EF4-FFF2-40B4-BE49-F238E27FC236}">
                <a16:creationId xmlns:a16="http://schemas.microsoft.com/office/drawing/2014/main" id="{6D8D447E-252B-0E4B-5AFB-BF448552785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3BDBA7E-B1D3-3506-ED61-5939CAA46390}"/>
              </a:ext>
            </a:extLst>
          </p:cNvPr>
          <p:cNvSpPr>
            <a:spLocks noGrp="1"/>
          </p:cNvSpPr>
          <p:nvPr>
            <p:ph type="sldNum" sz="quarter" idx="12"/>
          </p:nvPr>
        </p:nvSpPr>
        <p:spPr/>
        <p:txBody>
          <a:bodyPr/>
          <a:lstStyle/>
          <a:p>
            <a:fld id="{CEF09DC3-843F-40F8-956B-846FE8CCBE15}" type="slidenum">
              <a:rPr lang="en-US" smtClean="0"/>
              <a:t>‹#›</a:t>
            </a:fld>
            <a:endParaRPr lang="en-US" dirty="0"/>
          </a:p>
        </p:txBody>
      </p:sp>
    </p:spTree>
    <p:extLst>
      <p:ext uri="{BB962C8B-B14F-4D97-AF65-F5344CB8AC3E}">
        <p14:creationId xmlns:p14="http://schemas.microsoft.com/office/powerpoint/2010/main" val="7018975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82FB8A-7C43-92F9-DDD0-37CD86B2E66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00CC0BA-0495-F418-B606-86C821942F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2DC5348-11F4-C1D2-22F0-0C3937F2266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19565AE-BB2E-FD3C-E063-22380DAB259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D80538A-B791-F788-89DD-4E908093976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BE375EB-75A1-CB2B-7E6C-F0314BF95AEF}"/>
              </a:ext>
            </a:extLst>
          </p:cNvPr>
          <p:cNvSpPr>
            <a:spLocks noGrp="1"/>
          </p:cNvSpPr>
          <p:nvPr>
            <p:ph type="dt" sz="half" idx="10"/>
          </p:nvPr>
        </p:nvSpPr>
        <p:spPr/>
        <p:txBody>
          <a:bodyPr/>
          <a:lstStyle/>
          <a:p>
            <a:fld id="{F197EE47-A2A6-4874-B943-465D40534F11}" type="datetimeFigureOut">
              <a:rPr lang="en-US" smtClean="0"/>
              <a:t>8/13/2024</a:t>
            </a:fld>
            <a:endParaRPr lang="en-US" dirty="0"/>
          </a:p>
        </p:txBody>
      </p:sp>
      <p:sp>
        <p:nvSpPr>
          <p:cNvPr id="8" name="Footer Placeholder 7">
            <a:extLst>
              <a:ext uri="{FF2B5EF4-FFF2-40B4-BE49-F238E27FC236}">
                <a16:creationId xmlns:a16="http://schemas.microsoft.com/office/drawing/2014/main" id="{4E571652-8B54-105D-2BCC-753632B86101}"/>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02BD349B-2265-3702-26AA-05A87D14E37C}"/>
              </a:ext>
            </a:extLst>
          </p:cNvPr>
          <p:cNvSpPr>
            <a:spLocks noGrp="1"/>
          </p:cNvSpPr>
          <p:nvPr>
            <p:ph type="sldNum" sz="quarter" idx="12"/>
          </p:nvPr>
        </p:nvSpPr>
        <p:spPr/>
        <p:txBody>
          <a:bodyPr/>
          <a:lstStyle/>
          <a:p>
            <a:fld id="{CEF09DC3-843F-40F8-956B-846FE8CCBE15}" type="slidenum">
              <a:rPr lang="en-US" smtClean="0"/>
              <a:t>‹#›</a:t>
            </a:fld>
            <a:endParaRPr lang="en-US" dirty="0"/>
          </a:p>
        </p:txBody>
      </p:sp>
    </p:spTree>
    <p:extLst>
      <p:ext uri="{BB962C8B-B14F-4D97-AF65-F5344CB8AC3E}">
        <p14:creationId xmlns:p14="http://schemas.microsoft.com/office/powerpoint/2010/main" val="354510137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1940B6-236B-7D22-B7E5-962814009EE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1DC85C0-C647-D056-D8C0-D2F3F2C0B49F}"/>
              </a:ext>
            </a:extLst>
          </p:cNvPr>
          <p:cNvSpPr>
            <a:spLocks noGrp="1"/>
          </p:cNvSpPr>
          <p:nvPr>
            <p:ph type="dt" sz="half" idx="10"/>
          </p:nvPr>
        </p:nvSpPr>
        <p:spPr/>
        <p:txBody>
          <a:bodyPr/>
          <a:lstStyle/>
          <a:p>
            <a:fld id="{F197EE47-A2A6-4874-B943-465D40534F11}" type="datetimeFigureOut">
              <a:rPr lang="en-US" smtClean="0"/>
              <a:t>8/13/2024</a:t>
            </a:fld>
            <a:endParaRPr lang="en-US" dirty="0"/>
          </a:p>
        </p:txBody>
      </p:sp>
      <p:sp>
        <p:nvSpPr>
          <p:cNvPr id="4" name="Footer Placeholder 3">
            <a:extLst>
              <a:ext uri="{FF2B5EF4-FFF2-40B4-BE49-F238E27FC236}">
                <a16:creationId xmlns:a16="http://schemas.microsoft.com/office/drawing/2014/main" id="{938B469E-4497-87C0-F03B-F6D3DBF3F4B7}"/>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C523FF32-C120-C049-76AD-2103CE25ADA3}"/>
              </a:ext>
            </a:extLst>
          </p:cNvPr>
          <p:cNvSpPr>
            <a:spLocks noGrp="1"/>
          </p:cNvSpPr>
          <p:nvPr>
            <p:ph type="sldNum" sz="quarter" idx="12"/>
          </p:nvPr>
        </p:nvSpPr>
        <p:spPr/>
        <p:txBody>
          <a:bodyPr/>
          <a:lstStyle/>
          <a:p>
            <a:fld id="{CEF09DC3-843F-40F8-956B-846FE8CCBE15}" type="slidenum">
              <a:rPr lang="en-US" smtClean="0"/>
              <a:t>‹#›</a:t>
            </a:fld>
            <a:endParaRPr lang="en-US" dirty="0"/>
          </a:p>
        </p:txBody>
      </p:sp>
    </p:spTree>
    <p:extLst>
      <p:ext uri="{BB962C8B-B14F-4D97-AF65-F5344CB8AC3E}">
        <p14:creationId xmlns:p14="http://schemas.microsoft.com/office/powerpoint/2010/main" val="15200522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358E9F5-BDE6-AD4D-9DD7-EDA6DD602F91}"/>
              </a:ext>
            </a:extLst>
          </p:cNvPr>
          <p:cNvSpPr>
            <a:spLocks noGrp="1"/>
          </p:cNvSpPr>
          <p:nvPr>
            <p:ph type="dt" sz="half" idx="10"/>
          </p:nvPr>
        </p:nvSpPr>
        <p:spPr/>
        <p:txBody>
          <a:bodyPr/>
          <a:lstStyle/>
          <a:p>
            <a:fld id="{F197EE47-A2A6-4874-B943-465D40534F11}" type="datetimeFigureOut">
              <a:rPr lang="en-US" smtClean="0"/>
              <a:t>8/13/2024</a:t>
            </a:fld>
            <a:endParaRPr lang="en-US" dirty="0"/>
          </a:p>
        </p:txBody>
      </p:sp>
      <p:sp>
        <p:nvSpPr>
          <p:cNvPr id="3" name="Footer Placeholder 2">
            <a:extLst>
              <a:ext uri="{FF2B5EF4-FFF2-40B4-BE49-F238E27FC236}">
                <a16:creationId xmlns:a16="http://schemas.microsoft.com/office/drawing/2014/main" id="{F75611AD-D1CF-DFF8-5631-B1B7C3383F1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EC5D7344-18DB-24FD-BC88-94DFF8E65911}"/>
              </a:ext>
            </a:extLst>
          </p:cNvPr>
          <p:cNvSpPr>
            <a:spLocks noGrp="1"/>
          </p:cNvSpPr>
          <p:nvPr>
            <p:ph type="sldNum" sz="quarter" idx="12"/>
          </p:nvPr>
        </p:nvSpPr>
        <p:spPr/>
        <p:txBody>
          <a:bodyPr/>
          <a:lstStyle/>
          <a:p>
            <a:fld id="{CEF09DC3-843F-40F8-956B-846FE8CCBE15}" type="slidenum">
              <a:rPr lang="en-US" smtClean="0"/>
              <a:t>‹#›</a:t>
            </a:fld>
            <a:endParaRPr lang="en-US" dirty="0"/>
          </a:p>
        </p:txBody>
      </p:sp>
    </p:spTree>
    <p:extLst>
      <p:ext uri="{BB962C8B-B14F-4D97-AF65-F5344CB8AC3E}">
        <p14:creationId xmlns:p14="http://schemas.microsoft.com/office/powerpoint/2010/main" val="7775866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5A8A61-537C-1F1F-F43E-86409450F3C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AF96543-8857-43DC-4BF4-90C33DAE7EA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E73A80A-E857-1B35-D9E8-A2DBB5BE4D0A}"/>
              </a:ext>
            </a:extLst>
          </p:cNvPr>
          <p:cNvSpPr>
            <a:spLocks noGrp="1"/>
          </p:cNvSpPr>
          <p:nvPr>
            <p:ph type="dt" sz="half" idx="10"/>
          </p:nvPr>
        </p:nvSpPr>
        <p:spPr/>
        <p:txBody>
          <a:bodyPr/>
          <a:lstStyle/>
          <a:p>
            <a:fld id="{DDC2DB3B-FBFE-4691-B3AA-F0473BCBCC01}" type="datetimeFigureOut">
              <a:rPr lang="en-US" smtClean="0"/>
              <a:t>8/13/2024</a:t>
            </a:fld>
            <a:endParaRPr lang="en-US" dirty="0"/>
          </a:p>
        </p:txBody>
      </p:sp>
      <p:sp>
        <p:nvSpPr>
          <p:cNvPr id="5" name="Footer Placeholder 4">
            <a:extLst>
              <a:ext uri="{FF2B5EF4-FFF2-40B4-BE49-F238E27FC236}">
                <a16:creationId xmlns:a16="http://schemas.microsoft.com/office/drawing/2014/main" id="{CDC9E9A4-10A9-CC8B-A579-7C01AD0BFB2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1617811-2860-E10D-EA43-1C2CF30501C9}"/>
              </a:ext>
            </a:extLst>
          </p:cNvPr>
          <p:cNvSpPr>
            <a:spLocks noGrp="1"/>
          </p:cNvSpPr>
          <p:nvPr>
            <p:ph type="sldNum" sz="quarter" idx="12"/>
          </p:nvPr>
        </p:nvSpPr>
        <p:spPr/>
        <p:txBody>
          <a:bodyPr/>
          <a:lstStyle/>
          <a:p>
            <a:fld id="{47D29D0F-EF11-481C-809E-E028C2C72E8E}" type="slidenum">
              <a:rPr lang="en-US" smtClean="0"/>
              <a:t>‹#›</a:t>
            </a:fld>
            <a:endParaRPr lang="en-US" dirty="0"/>
          </a:p>
        </p:txBody>
      </p:sp>
    </p:spTree>
    <p:extLst>
      <p:ext uri="{BB962C8B-B14F-4D97-AF65-F5344CB8AC3E}">
        <p14:creationId xmlns:p14="http://schemas.microsoft.com/office/powerpoint/2010/main" val="27360213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2D0124-587E-851D-BF83-A64477216ED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7F543B5-853B-FA29-70EE-751EDD2F30E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6F8E7D1-129E-4BCF-302B-D1B429AC3C6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F4F4720-8217-65A6-844C-40BA69CBCE6D}"/>
              </a:ext>
            </a:extLst>
          </p:cNvPr>
          <p:cNvSpPr>
            <a:spLocks noGrp="1"/>
          </p:cNvSpPr>
          <p:nvPr>
            <p:ph type="dt" sz="half" idx="10"/>
          </p:nvPr>
        </p:nvSpPr>
        <p:spPr/>
        <p:txBody>
          <a:bodyPr/>
          <a:lstStyle/>
          <a:p>
            <a:fld id="{F197EE47-A2A6-4874-B943-465D40534F11}" type="datetimeFigureOut">
              <a:rPr lang="en-US" smtClean="0"/>
              <a:t>8/13/2024</a:t>
            </a:fld>
            <a:endParaRPr lang="en-US" dirty="0"/>
          </a:p>
        </p:txBody>
      </p:sp>
      <p:sp>
        <p:nvSpPr>
          <p:cNvPr id="6" name="Footer Placeholder 5">
            <a:extLst>
              <a:ext uri="{FF2B5EF4-FFF2-40B4-BE49-F238E27FC236}">
                <a16:creationId xmlns:a16="http://schemas.microsoft.com/office/drawing/2014/main" id="{24B6EBE1-A0D2-3D9B-341E-3A553DD783A8}"/>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DFB286AF-4B56-105A-97EC-65C43D59E9C0}"/>
              </a:ext>
            </a:extLst>
          </p:cNvPr>
          <p:cNvSpPr>
            <a:spLocks noGrp="1"/>
          </p:cNvSpPr>
          <p:nvPr>
            <p:ph type="sldNum" sz="quarter" idx="12"/>
          </p:nvPr>
        </p:nvSpPr>
        <p:spPr/>
        <p:txBody>
          <a:bodyPr/>
          <a:lstStyle/>
          <a:p>
            <a:fld id="{CEF09DC3-843F-40F8-956B-846FE8CCBE15}" type="slidenum">
              <a:rPr lang="en-US" smtClean="0"/>
              <a:t>‹#›</a:t>
            </a:fld>
            <a:endParaRPr lang="en-US" dirty="0"/>
          </a:p>
        </p:txBody>
      </p:sp>
    </p:spTree>
    <p:extLst>
      <p:ext uri="{BB962C8B-B14F-4D97-AF65-F5344CB8AC3E}">
        <p14:creationId xmlns:p14="http://schemas.microsoft.com/office/powerpoint/2010/main" val="313140366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A15E9D-9E2C-9997-B4DF-4B85B3B501D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5164C6C-7C93-8BB4-2088-13690B820E7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B033412B-748F-ED9A-264F-AABAAC74ABB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778DF9F-7582-413F-DE23-C77F6FAE24C0}"/>
              </a:ext>
            </a:extLst>
          </p:cNvPr>
          <p:cNvSpPr>
            <a:spLocks noGrp="1"/>
          </p:cNvSpPr>
          <p:nvPr>
            <p:ph type="dt" sz="half" idx="10"/>
          </p:nvPr>
        </p:nvSpPr>
        <p:spPr/>
        <p:txBody>
          <a:bodyPr/>
          <a:lstStyle/>
          <a:p>
            <a:fld id="{F197EE47-A2A6-4874-B943-465D40534F11}" type="datetimeFigureOut">
              <a:rPr lang="en-US" smtClean="0"/>
              <a:t>8/13/2024</a:t>
            </a:fld>
            <a:endParaRPr lang="en-US" dirty="0"/>
          </a:p>
        </p:txBody>
      </p:sp>
      <p:sp>
        <p:nvSpPr>
          <p:cNvPr id="6" name="Footer Placeholder 5">
            <a:extLst>
              <a:ext uri="{FF2B5EF4-FFF2-40B4-BE49-F238E27FC236}">
                <a16:creationId xmlns:a16="http://schemas.microsoft.com/office/drawing/2014/main" id="{E41456B8-42FA-D134-1DD3-DC68536C420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18AE5D0-10BD-3C1D-E491-AAE660048906}"/>
              </a:ext>
            </a:extLst>
          </p:cNvPr>
          <p:cNvSpPr>
            <a:spLocks noGrp="1"/>
          </p:cNvSpPr>
          <p:nvPr>
            <p:ph type="sldNum" sz="quarter" idx="12"/>
          </p:nvPr>
        </p:nvSpPr>
        <p:spPr/>
        <p:txBody>
          <a:bodyPr/>
          <a:lstStyle/>
          <a:p>
            <a:fld id="{CEF09DC3-843F-40F8-956B-846FE8CCBE15}" type="slidenum">
              <a:rPr lang="en-US" smtClean="0"/>
              <a:t>‹#›</a:t>
            </a:fld>
            <a:endParaRPr lang="en-US" dirty="0"/>
          </a:p>
        </p:txBody>
      </p:sp>
    </p:spTree>
    <p:extLst>
      <p:ext uri="{BB962C8B-B14F-4D97-AF65-F5344CB8AC3E}">
        <p14:creationId xmlns:p14="http://schemas.microsoft.com/office/powerpoint/2010/main" val="206653580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B43565-D62F-CF45-4904-8BA1BBA226C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8CE891E-E37D-0A08-560D-8D057EF3DA7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D9E7BC-6165-9793-0539-B4B886ECF424}"/>
              </a:ext>
            </a:extLst>
          </p:cNvPr>
          <p:cNvSpPr>
            <a:spLocks noGrp="1"/>
          </p:cNvSpPr>
          <p:nvPr>
            <p:ph type="dt" sz="half" idx="10"/>
          </p:nvPr>
        </p:nvSpPr>
        <p:spPr/>
        <p:txBody>
          <a:bodyPr/>
          <a:lstStyle/>
          <a:p>
            <a:fld id="{F197EE47-A2A6-4874-B943-465D40534F11}" type="datetimeFigureOut">
              <a:rPr lang="en-US" smtClean="0"/>
              <a:t>8/13/2024</a:t>
            </a:fld>
            <a:endParaRPr lang="en-US" dirty="0"/>
          </a:p>
        </p:txBody>
      </p:sp>
      <p:sp>
        <p:nvSpPr>
          <p:cNvPr id="5" name="Footer Placeholder 4">
            <a:extLst>
              <a:ext uri="{FF2B5EF4-FFF2-40B4-BE49-F238E27FC236}">
                <a16:creationId xmlns:a16="http://schemas.microsoft.com/office/drawing/2014/main" id="{D629BBA6-D1C2-7EFF-801B-046099E2047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4C6D29C-A1A3-3A56-18EE-3463548D515D}"/>
              </a:ext>
            </a:extLst>
          </p:cNvPr>
          <p:cNvSpPr>
            <a:spLocks noGrp="1"/>
          </p:cNvSpPr>
          <p:nvPr>
            <p:ph type="sldNum" sz="quarter" idx="12"/>
          </p:nvPr>
        </p:nvSpPr>
        <p:spPr/>
        <p:txBody>
          <a:bodyPr/>
          <a:lstStyle/>
          <a:p>
            <a:fld id="{CEF09DC3-843F-40F8-956B-846FE8CCBE15}" type="slidenum">
              <a:rPr lang="en-US" smtClean="0"/>
              <a:t>‹#›</a:t>
            </a:fld>
            <a:endParaRPr lang="en-US" dirty="0"/>
          </a:p>
        </p:txBody>
      </p:sp>
    </p:spTree>
    <p:extLst>
      <p:ext uri="{BB962C8B-B14F-4D97-AF65-F5344CB8AC3E}">
        <p14:creationId xmlns:p14="http://schemas.microsoft.com/office/powerpoint/2010/main" val="6389219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0FC2F2D-5FEC-942C-0D12-70269A6F872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5517C57-A4A8-CE4F-1A7F-1C53EF985D9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A8C3BF-9361-EFA6-D8CD-73FC7F5C4752}"/>
              </a:ext>
            </a:extLst>
          </p:cNvPr>
          <p:cNvSpPr>
            <a:spLocks noGrp="1"/>
          </p:cNvSpPr>
          <p:nvPr>
            <p:ph type="dt" sz="half" idx="10"/>
          </p:nvPr>
        </p:nvSpPr>
        <p:spPr/>
        <p:txBody>
          <a:bodyPr/>
          <a:lstStyle/>
          <a:p>
            <a:fld id="{F197EE47-A2A6-4874-B943-465D40534F11}" type="datetimeFigureOut">
              <a:rPr lang="en-US" smtClean="0"/>
              <a:t>8/13/2024</a:t>
            </a:fld>
            <a:endParaRPr lang="en-US" dirty="0"/>
          </a:p>
        </p:txBody>
      </p:sp>
      <p:sp>
        <p:nvSpPr>
          <p:cNvPr id="5" name="Footer Placeholder 4">
            <a:extLst>
              <a:ext uri="{FF2B5EF4-FFF2-40B4-BE49-F238E27FC236}">
                <a16:creationId xmlns:a16="http://schemas.microsoft.com/office/drawing/2014/main" id="{0AD09E9F-C7AC-79AA-E889-9EE5F96F5B6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8DC11CF-8EEC-CC07-8F30-A0ABC942ED88}"/>
              </a:ext>
            </a:extLst>
          </p:cNvPr>
          <p:cNvSpPr>
            <a:spLocks noGrp="1"/>
          </p:cNvSpPr>
          <p:nvPr>
            <p:ph type="sldNum" sz="quarter" idx="12"/>
          </p:nvPr>
        </p:nvSpPr>
        <p:spPr/>
        <p:txBody>
          <a:bodyPr/>
          <a:lstStyle/>
          <a:p>
            <a:fld id="{CEF09DC3-843F-40F8-956B-846FE8CCBE15}" type="slidenum">
              <a:rPr lang="en-US" smtClean="0"/>
              <a:t>‹#›</a:t>
            </a:fld>
            <a:endParaRPr lang="en-US" dirty="0"/>
          </a:p>
        </p:txBody>
      </p:sp>
    </p:spTree>
    <p:extLst>
      <p:ext uri="{BB962C8B-B14F-4D97-AF65-F5344CB8AC3E}">
        <p14:creationId xmlns:p14="http://schemas.microsoft.com/office/powerpoint/2010/main" val="64817466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63821320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EE9132D6-0004-C34B-A570-7AECE0027133}"/>
              </a:ext>
            </a:extLst>
          </p:cNvPr>
          <p:cNvSpPr>
            <a:spLocks noGrp="1"/>
          </p:cNvSpPr>
          <p:nvPr>
            <p:ph type="pic" sz="quarter" idx="10"/>
          </p:nvPr>
        </p:nvSpPr>
        <p:spPr>
          <a:xfrm>
            <a:off x="0" y="0"/>
            <a:ext cx="4054072" cy="6858000"/>
          </a:xfrm>
          <a:solidFill>
            <a:schemeClr val="bg1">
              <a:lumMod val="95000"/>
            </a:schemeClr>
          </a:solidFill>
        </p:spPr>
        <p:txBody>
          <a:bodyPr/>
          <a:lstStyle/>
          <a:p>
            <a:endParaRPr lang="en-US" dirty="0"/>
          </a:p>
        </p:txBody>
      </p:sp>
    </p:spTree>
    <p:extLst>
      <p:ext uri="{BB962C8B-B14F-4D97-AF65-F5344CB8AC3E}">
        <p14:creationId xmlns:p14="http://schemas.microsoft.com/office/powerpoint/2010/main" val="110976535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0879206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9811845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8972078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458705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DFFDA3-2197-93EB-D5E6-EC8A373AE73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AD0EC6C-F3D7-B264-D1C4-E35392D18B4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93DB895-3B6F-AED4-EBCF-F1996B8396AA}"/>
              </a:ext>
            </a:extLst>
          </p:cNvPr>
          <p:cNvSpPr>
            <a:spLocks noGrp="1"/>
          </p:cNvSpPr>
          <p:nvPr>
            <p:ph type="dt" sz="half" idx="10"/>
          </p:nvPr>
        </p:nvSpPr>
        <p:spPr/>
        <p:txBody>
          <a:bodyPr/>
          <a:lstStyle/>
          <a:p>
            <a:fld id="{DDC2DB3B-FBFE-4691-B3AA-F0473BCBCC01}" type="datetimeFigureOut">
              <a:rPr lang="en-US" smtClean="0"/>
              <a:t>8/13/2024</a:t>
            </a:fld>
            <a:endParaRPr lang="en-US" dirty="0"/>
          </a:p>
        </p:txBody>
      </p:sp>
      <p:sp>
        <p:nvSpPr>
          <p:cNvPr id="5" name="Footer Placeholder 4">
            <a:extLst>
              <a:ext uri="{FF2B5EF4-FFF2-40B4-BE49-F238E27FC236}">
                <a16:creationId xmlns:a16="http://schemas.microsoft.com/office/drawing/2014/main" id="{2AC3EB3C-EA42-689C-9F35-1DFDB3B58D5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ECCC7C7-AB8A-D868-EE04-250664DB920C}"/>
              </a:ext>
            </a:extLst>
          </p:cNvPr>
          <p:cNvSpPr>
            <a:spLocks noGrp="1"/>
          </p:cNvSpPr>
          <p:nvPr>
            <p:ph type="sldNum" sz="quarter" idx="12"/>
          </p:nvPr>
        </p:nvSpPr>
        <p:spPr/>
        <p:txBody>
          <a:bodyPr/>
          <a:lstStyle/>
          <a:p>
            <a:fld id="{47D29D0F-EF11-481C-809E-E028C2C72E8E}" type="slidenum">
              <a:rPr lang="en-US" smtClean="0"/>
              <a:t>‹#›</a:t>
            </a:fld>
            <a:endParaRPr lang="en-US" dirty="0"/>
          </a:p>
        </p:txBody>
      </p:sp>
    </p:spTree>
    <p:extLst>
      <p:ext uri="{BB962C8B-B14F-4D97-AF65-F5344CB8AC3E}">
        <p14:creationId xmlns:p14="http://schemas.microsoft.com/office/powerpoint/2010/main" val="114748317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8/13/2024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6634050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8/13/2024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1422862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8/13/2024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07000781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7026910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5304095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7606144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037135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177199-9935-4E59-06A0-4B8BABA7BCC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45B58AA-BA18-BF2F-1015-1F53A724A9F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865607F-AE28-9942-654F-1F363E19A82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5F18E5D-D67B-32E8-572B-65F0D74CDBDE}"/>
              </a:ext>
            </a:extLst>
          </p:cNvPr>
          <p:cNvSpPr>
            <a:spLocks noGrp="1"/>
          </p:cNvSpPr>
          <p:nvPr>
            <p:ph type="dt" sz="half" idx="10"/>
          </p:nvPr>
        </p:nvSpPr>
        <p:spPr/>
        <p:txBody>
          <a:bodyPr/>
          <a:lstStyle/>
          <a:p>
            <a:fld id="{DDC2DB3B-FBFE-4691-B3AA-F0473BCBCC01}" type="datetimeFigureOut">
              <a:rPr lang="en-US" smtClean="0"/>
              <a:t>8/13/2024</a:t>
            </a:fld>
            <a:endParaRPr lang="en-US" dirty="0"/>
          </a:p>
        </p:txBody>
      </p:sp>
      <p:sp>
        <p:nvSpPr>
          <p:cNvPr id="6" name="Footer Placeholder 5">
            <a:extLst>
              <a:ext uri="{FF2B5EF4-FFF2-40B4-BE49-F238E27FC236}">
                <a16:creationId xmlns:a16="http://schemas.microsoft.com/office/drawing/2014/main" id="{FE86CC0E-9163-D3ED-F5C2-9CE4CD429370}"/>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CB63D0A-CBB8-96A3-C983-E160D9596B25}"/>
              </a:ext>
            </a:extLst>
          </p:cNvPr>
          <p:cNvSpPr>
            <a:spLocks noGrp="1"/>
          </p:cNvSpPr>
          <p:nvPr>
            <p:ph type="sldNum" sz="quarter" idx="12"/>
          </p:nvPr>
        </p:nvSpPr>
        <p:spPr/>
        <p:txBody>
          <a:bodyPr/>
          <a:lstStyle/>
          <a:p>
            <a:fld id="{47D29D0F-EF11-481C-809E-E028C2C72E8E}" type="slidenum">
              <a:rPr lang="en-US" smtClean="0"/>
              <a:t>‹#›</a:t>
            </a:fld>
            <a:endParaRPr lang="en-US" dirty="0"/>
          </a:p>
        </p:txBody>
      </p:sp>
    </p:spTree>
    <p:extLst>
      <p:ext uri="{BB962C8B-B14F-4D97-AF65-F5344CB8AC3E}">
        <p14:creationId xmlns:p14="http://schemas.microsoft.com/office/powerpoint/2010/main" val="9728059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BF3AC3-7005-30E4-3B02-B86F4CFB636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529C288-76F6-D8B2-7B6F-FAC8CE6EDA6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283C8D8-E3B4-7825-0244-D8475DBCE79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EA506E7-5536-165E-98AC-9CD7CBE2CD6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2ACE69F-5F41-926B-193B-2D0BDE32D0B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C566692-711C-567D-ADE7-1673BDA9BF8B}"/>
              </a:ext>
            </a:extLst>
          </p:cNvPr>
          <p:cNvSpPr>
            <a:spLocks noGrp="1"/>
          </p:cNvSpPr>
          <p:nvPr>
            <p:ph type="dt" sz="half" idx="10"/>
          </p:nvPr>
        </p:nvSpPr>
        <p:spPr/>
        <p:txBody>
          <a:bodyPr/>
          <a:lstStyle/>
          <a:p>
            <a:fld id="{DDC2DB3B-FBFE-4691-B3AA-F0473BCBCC01}" type="datetimeFigureOut">
              <a:rPr lang="en-US" smtClean="0"/>
              <a:t>8/13/2024</a:t>
            </a:fld>
            <a:endParaRPr lang="en-US" dirty="0"/>
          </a:p>
        </p:txBody>
      </p:sp>
      <p:sp>
        <p:nvSpPr>
          <p:cNvPr id="8" name="Footer Placeholder 7">
            <a:extLst>
              <a:ext uri="{FF2B5EF4-FFF2-40B4-BE49-F238E27FC236}">
                <a16:creationId xmlns:a16="http://schemas.microsoft.com/office/drawing/2014/main" id="{95A4311A-E6BF-6B3F-6238-DE17A29A570B}"/>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4DF63A39-7DF3-BFAD-946B-317062F9210F}"/>
              </a:ext>
            </a:extLst>
          </p:cNvPr>
          <p:cNvSpPr>
            <a:spLocks noGrp="1"/>
          </p:cNvSpPr>
          <p:nvPr>
            <p:ph type="sldNum" sz="quarter" idx="12"/>
          </p:nvPr>
        </p:nvSpPr>
        <p:spPr/>
        <p:txBody>
          <a:bodyPr/>
          <a:lstStyle/>
          <a:p>
            <a:fld id="{47D29D0F-EF11-481C-809E-E028C2C72E8E}" type="slidenum">
              <a:rPr lang="en-US" smtClean="0"/>
              <a:t>‹#›</a:t>
            </a:fld>
            <a:endParaRPr lang="en-US" dirty="0"/>
          </a:p>
        </p:txBody>
      </p:sp>
    </p:spTree>
    <p:extLst>
      <p:ext uri="{BB962C8B-B14F-4D97-AF65-F5344CB8AC3E}">
        <p14:creationId xmlns:p14="http://schemas.microsoft.com/office/powerpoint/2010/main" val="39427491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1D4CAE-2405-13E1-561F-D209FD5DF03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1475CFE-4614-78B6-D146-08BBF1E1C3E9}"/>
              </a:ext>
            </a:extLst>
          </p:cNvPr>
          <p:cNvSpPr>
            <a:spLocks noGrp="1"/>
          </p:cNvSpPr>
          <p:nvPr>
            <p:ph type="dt" sz="half" idx="10"/>
          </p:nvPr>
        </p:nvSpPr>
        <p:spPr/>
        <p:txBody>
          <a:bodyPr/>
          <a:lstStyle/>
          <a:p>
            <a:fld id="{DDC2DB3B-FBFE-4691-B3AA-F0473BCBCC01}" type="datetimeFigureOut">
              <a:rPr lang="en-US" smtClean="0"/>
              <a:t>8/13/2024</a:t>
            </a:fld>
            <a:endParaRPr lang="en-US" dirty="0"/>
          </a:p>
        </p:txBody>
      </p:sp>
      <p:sp>
        <p:nvSpPr>
          <p:cNvPr id="4" name="Footer Placeholder 3">
            <a:extLst>
              <a:ext uri="{FF2B5EF4-FFF2-40B4-BE49-F238E27FC236}">
                <a16:creationId xmlns:a16="http://schemas.microsoft.com/office/drawing/2014/main" id="{9131A4F6-BC5D-6686-8778-353A14134434}"/>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4EDE0C44-E571-ACA2-FDF7-51DC0689BC40}"/>
              </a:ext>
            </a:extLst>
          </p:cNvPr>
          <p:cNvSpPr>
            <a:spLocks noGrp="1"/>
          </p:cNvSpPr>
          <p:nvPr>
            <p:ph type="sldNum" sz="quarter" idx="12"/>
          </p:nvPr>
        </p:nvSpPr>
        <p:spPr/>
        <p:txBody>
          <a:bodyPr/>
          <a:lstStyle/>
          <a:p>
            <a:fld id="{47D29D0F-EF11-481C-809E-E028C2C72E8E}" type="slidenum">
              <a:rPr lang="en-US" smtClean="0"/>
              <a:t>‹#›</a:t>
            </a:fld>
            <a:endParaRPr lang="en-US" dirty="0"/>
          </a:p>
        </p:txBody>
      </p:sp>
    </p:spTree>
    <p:extLst>
      <p:ext uri="{BB962C8B-B14F-4D97-AF65-F5344CB8AC3E}">
        <p14:creationId xmlns:p14="http://schemas.microsoft.com/office/powerpoint/2010/main" val="30714062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12F6D98-6719-8F36-9306-FBA9FC1865C9}"/>
              </a:ext>
            </a:extLst>
          </p:cNvPr>
          <p:cNvSpPr>
            <a:spLocks noGrp="1"/>
          </p:cNvSpPr>
          <p:nvPr>
            <p:ph type="dt" sz="half" idx="10"/>
          </p:nvPr>
        </p:nvSpPr>
        <p:spPr/>
        <p:txBody>
          <a:bodyPr/>
          <a:lstStyle/>
          <a:p>
            <a:fld id="{DDC2DB3B-FBFE-4691-B3AA-F0473BCBCC01}" type="datetimeFigureOut">
              <a:rPr lang="en-US" smtClean="0"/>
              <a:t>8/13/2024</a:t>
            </a:fld>
            <a:endParaRPr lang="en-US" dirty="0"/>
          </a:p>
        </p:txBody>
      </p:sp>
      <p:sp>
        <p:nvSpPr>
          <p:cNvPr id="3" name="Footer Placeholder 2">
            <a:extLst>
              <a:ext uri="{FF2B5EF4-FFF2-40B4-BE49-F238E27FC236}">
                <a16:creationId xmlns:a16="http://schemas.microsoft.com/office/drawing/2014/main" id="{1CA834E7-E692-A001-CAEA-5B0D44E4F839}"/>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4CDE347C-08DB-DF0D-9255-F820B089B081}"/>
              </a:ext>
            </a:extLst>
          </p:cNvPr>
          <p:cNvSpPr>
            <a:spLocks noGrp="1"/>
          </p:cNvSpPr>
          <p:nvPr>
            <p:ph type="sldNum" sz="quarter" idx="12"/>
          </p:nvPr>
        </p:nvSpPr>
        <p:spPr/>
        <p:txBody>
          <a:bodyPr/>
          <a:lstStyle/>
          <a:p>
            <a:fld id="{47D29D0F-EF11-481C-809E-E028C2C72E8E}" type="slidenum">
              <a:rPr lang="en-US" smtClean="0"/>
              <a:t>‹#›</a:t>
            </a:fld>
            <a:endParaRPr lang="en-US" dirty="0"/>
          </a:p>
        </p:txBody>
      </p:sp>
    </p:spTree>
    <p:extLst>
      <p:ext uri="{BB962C8B-B14F-4D97-AF65-F5344CB8AC3E}">
        <p14:creationId xmlns:p14="http://schemas.microsoft.com/office/powerpoint/2010/main" val="24680971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9F450E-A24F-81E2-270E-507E087CED3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28507E7-9A39-C3BC-E3B3-59D8473AF6A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C4C6766-3F46-A256-91C8-713DB37B358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6DECB3B-2780-FE95-C42C-C3A8B1755E3F}"/>
              </a:ext>
            </a:extLst>
          </p:cNvPr>
          <p:cNvSpPr>
            <a:spLocks noGrp="1"/>
          </p:cNvSpPr>
          <p:nvPr>
            <p:ph type="dt" sz="half" idx="10"/>
          </p:nvPr>
        </p:nvSpPr>
        <p:spPr/>
        <p:txBody>
          <a:bodyPr/>
          <a:lstStyle/>
          <a:p>
            <a:fld id="{DDC2DB3B-FBFE-4691-B3AA-F0473BCBCC01}" type="datetimeFigureOut">
              <a:rPr lang="en-US" smtClean="0"/>
              <a:t>8/13/2024</a:t>
            </a:fld>
            <a:endParaRPr lang="en-US" dirty="0"/>
          </a:p>
        </p:txBody>
      </p:sp>
      <p:sp>
        <p:nvSpPr>
          <p:cNvPr id="6" name="Footer Placeholder 5">
            <a:extLst>
              <a:ext uri="{FF2B5EF4-FFF2-40B4-BE49-F238E27FC236}">
                <a16:creationId xmlns:a16="http://schemas.microsoft.com/office/drawing/2014/main" id="{9B84CB9B-0464-D499-E032-A08EBC6BBC82}"/>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ED663FE-4953-109C-4402-D7B701C39925}"/>
              </a:ext>
            </a:extLst>
          </p:cNvPr>
          <p:cNvSpPr>
            <a:spLocks noGrp="1"/>
          </p:cNvSpPr>
          <p:nvPr>
            <p:ph type="sldNum" sz="quarter" idx="12"/>
          </p:nvPr>
        </p:nvSpPr>
        <p:spPr/>
        <p:txBody>
          <a:bodyPr/>
          <a:lstStyle/>
          <a:p>
            <a:fld id="{47D29D0F-EF11-481C-809E-E028C2C72E8E}" type="slidenum">
              <a:rPr lang="en-US" smtClean="0"/>
              <a:t>‹#›</a:t>
            </a:fld>
            <a:endParaRPr lang="en-US" dirty="0"/>
          </a:p>
        </p:txBody>
      </p:sp>
    </p:spTree>
    <p:extLst>
      <p:ext uri="{BB962C8B-B14F-4D97-AF65-F5344CB8AC3E}">
        <p14:creationId xmlns:p14="http://schemas.microsoft.com/office/powerpoint/2010/main" val="38927377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9DA6FD-CD6B-7407-7454-857113D2224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FF94747-6D33-96CC-B86C-8CA681623AF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FEE6C34D-515D-9DBE-BE56-210B2DA7302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E3E1D50-4A06-1BDC-ECDF-74FE5F3DF6A4}"/>
              </a:ext>
            </a:extLst>
          </p:cNvPr>
          <p:cNvSpPr>
            <a:spLocks noGrp="1"/>
          </p:cNvSpPr>
          <p:nvPr>
            <p:ph type="dt" sz="half" idx="10"/>
          </p:nvPr>
        </p:nvSpPr>
        <p:spPr/>
        <p:txBody>
          <a:bodyPr/>
          <a:lstStyle/>
          <a:p>
            <a:fld id="{DDC2DB3B-FBFE-4691-B3AA-F0473BCBCC01}" type="datetimeFigureOut">
              <a:rPr lang="en-US" smtClean="0"/>
              <a:t>8/13/2024</a:t>
            </a:fld>
            <a:endParaRPr lang="en-US" dirty="0"/>
          </a:p>
        </p:txBody>
      </p:sp>
      <p:sp>
        <p:nvSpPr>
          <p:cNvPr id="6" name="Footer Placeholder 5">
            <a:extLst>
              <a:ext uri="{FF2B5EF4-FFF2-40B4-BE49-F238E27FC236}">
                <a16:creationId xmlns:a16="http://schemas.microsoft.com/office/drawing/2014/main" id="{192C1A82-1A6A-A5C4-D4F0-8C59F89B4403}"/>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9E47212-2FEC-4D98-D6C0-64A35BC7009C}"/>
              </a:ext>
            </a:extLst>
          </p:cNvPr>
          <p:cNvSpPr>
            <a:spLocks noGrp="1"/>
          </p:cNvSpPr>
          <p:nvPr>
            <p:ph type="sldNum" sz="quarter" idx="12"/>
          </p:nvPr>
        </p:nvSpPr>
        <p:spPr/>
        <p:txBody>
          <a:bodyPr/>
          <a:lstStyle/>
          <a:p>
            <a:fld id="{47D29D0F-EF11-481C-809E-E028C2C72E8E}" type="slidenum">
              <a:rPr lang="en-US" smtClean="0"/>
              <a:t>‹#›</a:t>
            </a:fld>
            <a:endParaRPr lang="en-US" dirty="0"/>
          </a:p>
        </p:txBody>
      </p:sp>
    </p:spTree>
    <p:extLst>
      <p:ext uri="{BB962C8B-B14F-4D97-AF65-F5344CB8AC3E}">
        <p14:creationId xmlns:p14="http://schemas.microsoft.com/office/powerpoint/2010/main" val="35737353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1.jp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3.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AE08B85-71EA-3B8F-9188-76AD9FFA3FB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81CAC5F-9195-A6D8-A25B-1100C634DA9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E102833-76F6-DAF3-145E-146D116ACA2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DC2DB3B-FBFE-4691-B3AA-F0473BCBCC01}" type="datetimeFigureOut">
              <a:rPr lang="en-US" smtClean="0"/>
              <a:t>8/13/2024</a:t>
            </a:fld>
            <a:endParaRPr lang="en-US" dirty="0"/>
          </a:p>
        </p:txBody>
      </p:sp>
      <p:sp>
        <p:nvSpPr>
          <p:cNvPr id="5" name="Footer Placeholder 4">
            <a:extLst>
              <a:ext uri="{FF2B5EF4-FFF2-40B4-BE49-F238E27FC236}">
                <a16:creationId xmlns:a16="http://schemas.microsoft.com/office/drawing/2014/main" id="{E71AA5AE-ED9A-2069-B5D3-74173A8B4E1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937500AD-2F97-979F-757D-7B89160557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7D29D0F-EF11-481C-809E-E028C2C72E8E}" type="slidenum">
              <a:rPr lang="en-US" smtClean="0"/>
              <a:t>‹#›</a:t>
            </a:fld>
            <a:endParaRPr lang="en-US" dirty="0"/>
          </a:p>
        </p:txBody>
      </p:sp>
    </p:spTree>
    <p:extLst>
      <p:ext uri="{BB962C8B-B14F-4D97-AF65-F5344CB8AC3E}">
        <p14:creationId xmlns:p14="http://schemas.microsoft.com/office/powerpoint/2010/main" val="499768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8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BF22D07-955D-BDA0-C70C-E8B2B7F0BF0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9057257-A67F-9E29-CF86-8C0CA9D4BA1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A9833A0-F6AA-1F8A-8CD8-8BDA464B425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197EE47-A2A6-4874-B943-465D40534F11}" type="datetimeFigureOut">
              <a:rPr lang="en-US" smtClean="0"/>
              <a:t>8/13/2024</a:t>
            </a:fld>
            <a:endParaRPr lang="en-US" dirty="0"/>
          </a:p>
        </p:txBody>
      </p:sp>
      <p:sp>
        <p:nvSpPr>
          <p:cNvPr id="5" name="Footer Placeholder 4">
            <a:extLst>
              <a:ext uri="{FF2B5EF4-FFF2-40B4-BE49-F238E27FC236}">
                <a16:creationId xmlns:a16="http://schemas.microsoft.com/office/drawing/2014/main" id="{E68714E2-1C14-FD2E-118F-FC01A512049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3D21E0F7-1B05-BF20-2D74-1600FF8D40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F09DC3-843F-40F8-956B-846FE8CCBE15}" type="slidenum">
              <a:rPr lang="en-US" smtClean="0"/>
              <a:t>‹#›</a:t>
            </a:fld>
            <a:endParaRPr lang="en-US" dirty="0"/>
          </a:p>
        </p:txBody>
      </p:sp>
    </p:spTree>
    <p:extLst>
      <p:ext uri="{BB962C8B-B14F-4D97-AF65-F5344CB8AC3E}">
        <p14:creationId xmlns:p14="http://schemas.microsoft.com/office/powerpoint/2010/main" val="3421685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8/13/2024</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748173698"/>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chart" Target="../charts/chart9.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2" Type="http://schemas.openxmlformats.org/officeDocument/2006/relationships/image" Target="../media/image27.gif"/><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jpeg"/><Relationship Id="rId7" Type="http://schemas.openxmlformats.org/officeDocument/2006/relationships/image" Target="../media/image33.jpeg"/><Relationship Id="rId2" Type="http://schemas.openxmlformats.org/officeDocument/2006/relationships/image" Target="../media/image28.jpeg"/><Relationship Id="rId1" Type="http://schemas.openxmlformats.org/officeDocument/2006/relationships/slideLayout" Target="../slideLayouts/slideLayout5.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jpeg"/><Relationship Id="rId9" Type="http://schemas.openxmlformats.org/officeDocument/2006/relationships/image" Target="../media/image35.png"/></Relationships>
</file>

<file path=ppt/slides/_rels/slide16.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1.xml"/><Relationship Id="rId4" Type="http://schemas.openxmlformats.org/officeDocument/2006/relationships/chart" Target="../charts/chart12.xml"/></Relationships>
</file>

<file path=ppt/slides/_rels/slide17.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chart" Target="../charts/chart13.xml"/><Relationship Id="rId1" Type="http://schemas.openxmlformats.org/officeDocument/2006/relationships/slideLayout" Target="../slideLayouts/slideLayout1.xml"/><Relationship Id="rId4" Type="http://schemas.openxmlformats.org/officeDocument/2006/relationships/chart" Target="../charts/chart15.xml"/></Relationships>
</file>

<file path=ppt/slides/_rels/slide18.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chart" Target="../charts/chart16.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png"/><Relationship Id="rId12" Type="http://schemas.openxmlformats.org/officeDocument/2006/relationships/chart" Target="../charts/chart18.xml"/><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39.png"/><Relationship Id="rId11" Type="http://schemas.openxmlformats.org/officeDocument/2006/relationships/image" Target="../media/image44.png"/><Relationship Id="rId5" Type="http://schemas.openxmlformats.org/officeDocument/2006/relationships/image" Target="../media/image38.png"/><Relationship Id="rId10" Type="http://schemas.openxmlformats.org/officeDocument/2006/relationships/image" Target="../media/image43.png"/><Relationship Id="rId4" Type="http://schemas.openxmlformats.org/officeDocument/2006/relationships/image" Target="../media/image37.png"/><Relationship Id="rId9" Type="http://schemas.openxmlformats.org/officeDocument/2006/relationships/image" Target="../media/image42.png"/></Relationships>
</file>

<file path=ppt/slides/_rels/slide21.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32.xml"/><Relationship Id="rId5" Type="http://schemas.openxmlformats.org/officeDocument/2006/relationships/image" Target="../media/image6.png"/><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8.svg"/><Relationship Id="rId7" Type="http://schemas.openxmlformats.org/officeDocument/2006/relationships/image" Target="../media/image12.jpeg"/><Relationship Id="rId12" Type="http://schemas.openxmlformats.org/officeDocument/2006/relationships/image" Target="../media/image17.jpe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1.jpeg"/><Relationship Id="rId11" Type="http://schemas.openxmlformats.org/officeDocument/2006/relationships/image" Target="../media/image16.jpeg"/><Relationship Id="rId5" Type="http://schemas.openxmlformats.org/officeDocument/2006/relationships/image" Target="../media/image10.svg"/><Relationship Id="rId10" Type="http://schemas.openxmlformats.org/officeDocument/2006/relationships/image" Target="../media/image15.jpeg"/><Relationship Id="rId4" Type="http://schemas.openxmlformats.org/officeDocument/2006/relationships/image" Target="../media/image9.png"/><Relationship Id="rId9"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CC73B7-29F4-CBBE-2C12-FBA5AEB538E7}"/>
              </a:ext>
            </a:extLst>
          </p:cNvPr>
          <p:cNvSpPr>
            <a:spLocks noGrp="1"/>
          </p:cNvSpPr>
          <p:nvPr>
            <p:ph type="title"/>
          </p:nvPr>
        </p:nvSpPr>
        <p:spPr>
          <a:xfrm>
            <a:off x="6993922" y="972408"/>
            <a:ext cx="5099223" cy="2722261"/>
          </a:xfrm>
        </p:spPr>
        <p:txBody>
          <a:bodyPr>
            <a:normAutofit/>
          </a:bodyPr>
          <a:lstStyle/>
          <a:p>
            <a:pPr algn="ctr"/>
            <a:r>
              <a:rPr lang="en-US" sz="3200" b="1" dirty="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Kenya Media Landscape</a:t>
            </a:r>
            <a:br>
              <a:rPr lang="en-US" sz="3200" b="1" dirty="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br>
            <a:r>
              <a:rPr lang="en-US" sz="3200" b="1" dirty="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Report</a:t>
            </a:r>
            <a:br>
              <a:rPr lang="en-US" sz="3200" b="1" dirty="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br>
            <a:br>
              <a:rPr lang="en-US" sz="3200" b="1" dirty="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br>
            <a:r>
              <a:rPr lang="en-US" sz="3200" b="1" dirty="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H1 2024</a:t>
            </a:r>
          </a:p>
        </p:txBody>
      </p:sp>
    </p:spTree>
    <p:extLst>
      <p:ext uri="{BB962C8B-B14F-4D97-AF65-F5344CB8AC3E}">
        <p14:creationId xmlns:p14="http://schemas.microsoft.com/office/powerpoint/2010/main" val="2460717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D53307-6B93-7E27-ECCF-7F01C3055A76}"/>
              </a:ext>
            </a:extLst>
          </p:cNvPr>
          <p:cNvSpPr>
            <a:spLocks noGrp="1"/>
          </p:cNvSpPr>
          <p:nvPr>
            <p:ph type="title"/>
          </p:nvPr>
        </p:nvSpPr>
        <p:spPr>
          <a:xfrm>
            <a:off x="646471" y="180283"/>
            <a:ext cx="10515600" cy="480131"/>
          </a:xfrm>
          <a:noFill/>
        </p:spPr>
        <p:txBody>
          <a:bodyPr vert="horz" wrap="square" lIns="91440" tIns="45720" rIns="91440" bIns="45720" rtlCol="0" anchor="ctr">
            <a:spAutoFit/>
          </a:bodyPr>
          <a:lstStyle/>
          <a:p>
            <a:pPr algn="ctr" defTabSz="914126"/>
            <a:r>
              <a:rPr lang="en-US" sz="2800" b="1" dirty="0">
                <a:solidFill>
                  <a:schemeClr val="bg1"/>
                </a:solidFill>
                <a:latin typeface="Source Sans Pro" panose="020B0503030403020204" pitchFamily="34" charset="0"/>
                <a:ea typeface="Source Sans Pro" panose="020B0503030403020204" pitchFamily="34" charset="0"/>
                <a:cs typeface="+mn-cs"/>
              </a:rPr>
              <a:t>Trended Advertising Spends by Half Year</a:t>
            </a:r>
          </a:p>
        </p:txBody>
      </p:sp>
      <p:graphicFrame>
        <p:nvGraphicFramePr>
          <p:cNvPr id="6" name="Content Placeholder 5">
            <a:extLst>
              <a:ext uri="{FF2B5EF4-FFF2-40B4-BE49-F238E27FC236}">
                <a16:creationId xmlns:a16="http://schemas.microsoft.com/office/drawing/2014/main" id="{64671508-2924-F3F5-41A5-C7E640B8CF39}"/>
              </a:ext>
            </a:extLst>
          </p:cNvPr>
          <p:cNvGraphicFramePr>
            <a:graphicFrameLocks noGrp="1"/>
          </p:cNvGraphicFramePr>
          <p:nvPr>
            <p:ph idx="1"/>
            <p:extLst>
              <p:ext uri="{D42A27DB-BD31-4B8C-83A1-F6EECF244321}">
                <p14:modId xmlns:p14="http://schemas.microsoft.com/office/powerpoint/2010/main" val="4258211114"/>
              </p:ext>
            </p:extLst>
          </p:nvPr>
        </p:nvGraphicFramePr>
        <p:xfrm>
          <a:off x="221224" y="1061743"/>
          <a:ext cx="6426711" cy="470886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B7496B3F-EB4F-AAA1-D23A-D93EB38CE9C6}"/>
              </a:ext>
            </a:extLst>
          </p:cNvPr>
          <p:cNvSpPr txBox="1"/>
          <p:nvPr/>
        </p:nvSpPr>
        <p:spPr>
          <a:xfrm>
            <a:off x="7183528" y="2129810"/>
            <a:ext cx="4471220" cy="2062103"/>
          </a:xfrm>
          <a:prstGeom prst="rect">
            <a:avLst/>
          </a:prstGeom>
          <a:noFill/>
        </p:spPr>
        <p:txBody>
          <a:bodyPr wrap="square" rtlCol="0">
            <a:spAutoFit/>
          </a:bodyPr>
          <a:lstStyle/>
          <a:p>
            <a:pPr marL="285750" indent="-285750">
              <a:buFont typeface="Wingdings" panose="05000000000000000000" pitchFamily="2" charset="2"/>
              <a:buChar char="q"/>
            </a:pPr>
            <a:r>
              <a:rPr lang="en-US" sz="1600" dirty="0">
                <a:solidFill>
                  <a:schemeClr val="tx2">
                    <a:lumMod val="90000"/>
                    <a:lumOff val="10000"/>
                  </a:schemeClr>
                </a:solidFill>
                <a:latin typeface="Source Sans Pro" panose="020B0503030403020204" pitchFamily="34" charset="0"/>
                <a:ea typeface="Source Sans Pro" panose="020B0503030403020204" pitchFamily="34" charset="0"/>
              </a:rPr>
              <a:t>Overall advertising expenditure (on radio, TV, print, and OOH) in H1 2024 decreased by 19% compared to H2 2023. </a:t>
            </a:r>
          </a:p>
          <a:p>
            <a:endParaRPr lang="en-US" sz="1600" dirty="0">
              <a:solidFill>
                <a:schemeClr val="tx2">
                  <a:lumMod val="90000"/>
                  <a:lumOff val="10000"/>
                </a:schemeClr>
              </a:solidFill>
              <a:latin typeface="Source Sans Pro" panose="020B0503030403020204" pitchFamily="34" charset="0"/>
              <a:ea typeface="Source Sans Pro" panose="020B0503030403020204" pitchFamily="34" charset="0"/>
            </a:endParaRPr>
          </a:p>
          <a:p>
            <a:pPr marL="285750" indent="-285750">
              <a:buFont typeface="Wingdings" panose="05000000000000000000" pitchFamily="2" charset="2"/>
              <a:buChar char="q"/>
            </a:pPr>
            <a:r>
              <a:rPr lang="en-US" sz="1600" dirty="0">
                <a:solidFill>
                  <a:schemeClr val="tx2">
                    <a:lumMod val="90000"/>
                    <a:lumOff val="10000"/>
                  </a:schemeClr>
                </a:solidFill>
                <a:latin typeface="Source Sans Pro" panose="020B0503030403020204" pitchFamily="34" charset="0"/>
                <a:ea typeface="Source Sans Pro" panose="020B0503030403020204" pitchFamily="34" charset="0"/>
              </a:rPr>
              <a:t>Decline advertising expenditure between Jan-Jun 2024 was attributed to the media focus on political updates, flooding  (in April and May) and protests related to 2024 Finance Bill.</a:t>
            </a:r>
          </a:p>
        </p:txBody>
      </p:sp>
    </p:spTree>
    <p:extLst>
      <p:ext uri="{BB962C8B-B14F-4D97-AF65-F5344CB8AC3E}">
        <p14:creationId xmlns:p14="http://schemas.microsoft.com/office/powerpoint/2010/main" val="34273475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A82A5C-E116-7BAB-B817-61396FC51EEE}"/>
              </a:ext>
            </a:extLst>
          </p:cNvPr>
          <p:cNvSpPr>
            <a:spLocks noGrp="1"/>
          </p:cNvSpPr>
          <p:nvPr>
            <p:ph type="title"/>
          </p:nvPr>
        </p:nvSpPr>
        <p:spPr>
          <a:xfrm>
            <a:off x="838200" y="183737"/>
            <a:ext cx="10515600" cy="480131"/>
          </a:xfrm>
          <a:noFill/>
        </p:spPr>
        <p:txBody>
          <a:bodyPr vert="horz" wrap="square" lIns="91440" tIns="45720" rIns="91440" bIns="45720" rtlCol="0" anchor="ctr">
            <a:spAutoFit/>
          </a:bodyPr>
          <a:lstStyle/>
          <a:p>
            <a:pPr algn="ctr" defTabSz="914126"/>
            <a:r>
              <a:rPr lang="en-US" sz="2800" b="1" dirty="0">
                <a:solidFill>
                  <a:schemeClr val="bg1"/>
                </a:solidFill>
                <a:latin typeface="Source Sans Pro" panose="020B0503030403020204" pitchFamily="34" charset="0"/>
                <a:ea typeface="Source Sans Pro" panose="020B0503030403020204" pitchFamily="34" charset="0"/>
                <a:cs typeface="+mn-cs"/>
              </a:rPr>
              <a:t>Ad Spends by Industry</a:t>
            </a:r>
          </a:p>
        </p:txBody>
      </p:sp>
      <p:graphicFrame>
        <p:nvGraphicFramePr>
          <p:cNvPr id="6" name="Content Placeholder 5">
            <a:extLst>
              <a:ext uri="{FF2B5EF4-FFF2-40B4-BE49-F238E27FC236}">
                <a16:creationId xmlns:a16="http://schemas.microsoft.com/office/drawing/2014/main" id="{5FC35692-DC17-34E0-F073-62A4A2817559}"/>
              </a:ext>
            </a:extLst>
          </p:cNvPr>
          <p:cNvGraphicFramePr>
            <a:graphicFrameLocks noGrp="1"/>
          </p:cNvGraphicFramePr>
          <p:nvPr>
            <p:ph idx="1"/>
            <p:extLst>
              <p:ext uri="{D42A27DB-BD31-4B8C-83A1-F6EECF244321}">
                <p14:modId xmlns:p14="http://schemas.microsoft.com/office/powerpoint/2010/main" val="2923777726"/>
              </p:ext>
            </p:extLst>
          </p:nvPr>
        </p:nvGraphicFramePr>
        <p:xfrm>
          <a:off x="324464" y="1124466"/>
          <a:ext cx="5771536" cy="5375188"/>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16585BC6-A8E6-4C55-EC83-310D90CD9FF9}"/>
              </a:ext>
            </a:extLst>
          </p:cNvPr>
          <p:cNvSpPr txBox="1"/>
          <p:nvPr/>
        </p:nvSpPr>
        <p:spPr>
          <a:xfrm>
            <a:off x="6351373" y="1124466"/>
            <a:ext cx="5745892" cy="3293209"/>
          </a:xfrm>
          <a:prstGeom prst="rect">
            <a:avLst/>
          </a:prstGeom>
          <a:noFill/>
        </p:spPr>
        <p:txBody>
          <a:bodyPr wrap="square" rtlCol="0">
            <a:spAutoFit/>
          </a:bodyPr>
          <a:lstStyle>
            <a:defPPr>
              <a:defRPr lang="en-US"/>
            </a:defPPr>
            <a:lvl1pPr marL="285750" indent="-285750">
              <a:buFont typeface="Wingdings" panose="05000000000000000000" pitchFamily="2" charset="2"/>
              <a:buChar char="q"/>
              <a:defRPr sz="1600">
                <a:solidFill>
                  <a:srgbClr val="002060"/>
                </a:solidFill>
                <a:latin typeface="Source Sans Pro" panose="020B0503030403020204" pitchFamily="34" charset="0"/>
                <a:ea typeface="Source Sans Pro" panose="020B0503030403020204" pitchFamily="34" charset="0"/>
              </a:defRPr>
            </a:lvl1pPr>
          </a:lstStyle>
          <a:p>
            <a:r>
              <a:rPr lang="en-US" dirty="0">
                <a:solidFill>
                  <a:schemeClr val="tx2">
                    <a:lumMod val="90000"/>
                    <a:lumOff val="10000"/>
                  </a:schemeClr>
                </a:solidFill>
              </a:rPr>
              <a:t>Betting and Gambling remained the top spending sector in H1 2024, despite a 38% decrease in ad spending compared to H2 2023. The reduction in expenditure by players in this sector was linked to new laws introduced to regulate betting among Kenya’s productive population. These laws include a 15% tax on the firm's gross gaming revenue and a further one percent monthly levy.</a:t>
            </a:r>
          </a:p>
          <a:p>
            <a:endParaRPr lang="en-US" dirty="0">
              <a:solidFill>
                <a:schemeClr val="tx2">
                  <a:lumMod val="90000"/>
                  <a:lumOff val="10000"/>
                </a:schemeClr>
              </a:solidFill>
            </a:endParaRPr>
          </a:p>
          <a:p>
            <a:r>
              <a:rPr lang="en-US" dirty="0">
                <a:solidFill>
                  <a:schemeClr val="tx2">
                    <a:lumMod val="90000"/>
                    <a:lumOff val="10000"/>
                  </a:schemeClr>
                </a:solidFill>
              </a:rPr>
              <a:t>Finance, Personal Care, Communication, and State Bodies were among the sectors that recorded an increase in H1 ad spends (i.e. 51%, 16%, 13%, and 228% respectively). KCB, L'Oréal Group, Safaricom, and KRA were the top spenders in these sectors.</a:t>
            </a:r>
          </a:p>
        </p:txBody>
      </p:sp>
      <p:sp>
        <p:nvSpPr>
          <p:cNvPr id="8" name="TextBox 7">
            <a:extLst>
              <a:ext uri="{FF2B5EF4-FFF2-40B4-BE49-F238E27FC236}">
                <a16:creationId xmlns:a16="http://schemas.microsoft.com/office/drawing/2014/main" id="{A9D2DB1B-7A99-6FCD-BFA9-2FFFAD28FC58}"/>
              </a:ext>
            </a:extLst>
          </p:cNvPr>
          <p:cNvSpPr txBox="1"/>
          <p:nvPr/>
        </p:nvSpPr>
        <p:spPr>
          <a:xfrm>
            <a:off x="4579176" y="6222655"/>
            <a:ext cx="1961535" cy="276999"/>
          </a:xfrm>
          <a:prstGeom prst="rect">
            <a:avLst/>
          </a:prstGeom>
          <a:noFill/>
        </p:spPr>
        <p:txBody>
          <a:bodyPr wrap="square" rtlCol="0">
            <a:spAutoFit/>
          </a:bodyPr>
          <a:lstStyle/>
          <a:p>
            <a:r>
              <a:rPr lang="en-US" sz="1200" b="1" i="1" dirty="0">
                <a:solidFill>
                  <a:srgbClr val="C00000"/>
                </a:solidFill>
                <a:latin typeface="Source Sans Pro" panose="020B0503030403020204" pitchFamily="34" charset="0"/>
                <a:ea typeface="Source Sans Pro" panose="020B0503030403020204" pitchFamily="34" charset="0"/>
              </a:rPr>
              <a:t>Base: KSh.38.9 B</a:t>
            </a:r>
          </a:p>
        </p:txBody>
      </p:sp>
    </p:spTree>
    <p:extLst>
      <p:ext uri="{BB962C8B-B14F-4D97-AF65-F5344CB8AC3E}">
        <p14:creationId xmlns:p14="http://schemas.microsoft.com/office/powerpoint/2010/main" val="21694796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E4BE4A-5BB2-3838-E713-3D8D352BEAD6}"/>
              </a:ext>
            </a:extLst>
          </p:cNvPr>
          <p:cNvSpPr>
            <a:spLocks noGrp="1"/>
          </p:cNvSpPr>
          <p:nvPr>
            <p:ph type="title"/>
          </p:nvPr>
        </p:nvSpPr>
        <p:spPr>
          <a:xfrm>
            <a:off x="838200" y="171355"/>
            <a:ext cx="10515600" cy="480131"/>
          </a:xfrm>
          <a:noFill/>
        </p:spPr>
        <p:txBody>
          <a:bodyPr vert="horz" wrap="square" lIns="91440" tIns="45720" rIns="91440" bIns="45720" rtlCol="0" anchor="ctr">
            <a:spAutoFit/>
          </a:bodyPr>
          <a:lstStyle/>
          <a:p>
            <a:pPr algn="ctr" defTabSz="914126"/>
            <a:r>
              <a:rPr lang="en-US" sz="2800" b="1" dirty="0">
                <a:solidFill>
                  <a:schemeClr val="bg1"/>
                </a:solidFill>
                <a:latin typeface="Source Sans Pro" panose="020B0503030403020204" pitchFamily="34" charset="0"/>
                <a:ea typeface="Source Sans Pro" panose="020B0503030403020204" pitchFamily="34" charset="0"/>
                <a:cs typeface="+mn-cs"/>
              </a:rPr>
              <a:t>Top Spenders</a:t>
            </a:r>
          </a:p>
        </p:txBody>
      </p:sp>
      <p:grpSp>
        <p:nvGrpSpPr>
          <p:cNvPr id="53" name="Group 52">
            <a:extLst>
              <a:ext uri="{FF2B5EF4-FFF2-40B4-BE49-F238E27FC236}">
                <a16:creationId xmlns:a16="http://schemas.microsoft.com/office/drawing/2014/main" id="{584848D7-6A6E-3496-8513-44BE8ED302E0}"/>
              </a:ext>
            </a:extLst>
          </p:cNvPr>
          <p:cNvGrpSpPr/>
          <p:nvPr/>
        </p:nvGrpSpPr>
        <p:grpSpPr>
          <a:xfrm>
            <a:off x="-36081" y="1342981"/>
            <a:ext cx="6536932" cy="4511472"/>
            <a:chOff x="317880" y="1825625"/>
            <a:chExt cx="6536932" cy="4511472"/>
          </a:xfrm>
        </p:grpSpPr>
        <p:grpSp>
          <p:nvGrpSpPr>
            <p:cNvPr id="4" name="Group 3">
              <a:extLst>
                <a:ext uri="{FF2B5EF4-FFF2-40B4-BE49-F238E27FC236}">
                  <a16:creationId xmlns:a16="http://schemas.microsoft.com/office/drawing/2014/main" id="{44822CBA-2E4F-9BE7-ED12-E756BA9AF41F}"/>
                </a:ext>
              </a:extLst>
            </p:cNvPr>
            <p:cNvGrpSpPr/>
            <p:nvPr/>
          </p:nvGrpSpPr>
          <p:grpSpPr>
            <a:xfrm>
              <a:off x="317880" y="1825625"/>
              <a:ext cx="6536932" cy="4511472"/>
              <a:chOff x="181919" y="953837"/>
              <a:chExt cx="6536932" cy="4511472"/>
            </a:xfrm>
          </p:grpSpPr>
          <p:sp>
            <p:nvSpPr>
              <p:cNvPr id="5" name="Rectangle: Rounded Corners 4">
                <a:extLst>
                  <a:ext uri="{FF2B5EF4-FFF2-40B4-BE49-F238E27FC236}">
                    <a16:creationId xmlns:a16="http://schemas.microsoft.com/office/drawing/2014/main" id="{B3BCB316-68C2-404D-BDC0-4134ED9C5148}"/>
                  </a:ext>
                </a:extLst>
              </p:cNvPr>
              <p:cNvSpPr/>
              <p:nvPr/>
            </p:nvSpPr>
            <p:spPr>
              <a:xfrm>
                <a:off x="2517913" y="1439918"/>
                <a:ext cx="3964964" cy="360969"/>
              </a:xfrm>
              <a:prstGeom prst="roundRect">
                <a:avLst>
                  <a:gd name="adj" fmla="val 49097"/>
                </a:avLst>
              </a:prstGeom>
              <a:solidFill>
                <a:schemeClr val="accent1">
                  <a:lumMod val="20000"/>
                  <a:lumOff val="8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Rounded Corners 5">
                <a:extLst>
                  <a:ext uri="{FF2B5EF4-FFF2-40B4-BE49-F238E27FC236}">
                    <a16:creationId xmlns:a16="http://schemas.microsoft.com/office/drawing/2014/main" id="{D4A27A33-4362-B52D-8956-35A1283397F9}"/>
                  </a:ext>
                </a:extLst>
              </p:cNvPr>
              <p:cNvSpPr/>
              <p:nvPr/>
            </p:nvSpPr>
            <p:spPr>
              <a:xfrm>
                <a:off x="2513773" y="1856673"/>
                <a:ext cx="3078644" cy="335872"/>
              </a:xfrm>
              <a:prstGeom prst="roundRect">
                <a:avLst>
                  <a:gd name="adj" fmla="val 49097"/>
                </a:avLst>
              </a:prstGeom>
              <a:solidFill>
                <a:schemeClr val="accent6">
                  <a:lumMod val="20000"/>
                  <a:lumOff val="80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Rounded Corners 6">
                <a:extLst>
                  <a:ext uri="{FF2B5EF4-FFF2-40B4-BE49-F238E27FC236}">
                    <a16:creationId xmlns:a16="http://schemas.microsoft.com/office/drawing/2014/main" id="{479B24D7-0E17-9745-6DAC-43197655EF16}"/>
                  </a:ext>
                </a:extLst>
              </p:cNvPr>
              <p:cNvSpPr/>
              <p:nvPr/>
            </p:nvSpPr>
            <p:spPr>
              <a:xfrm>
                <a:off x="2517912" y="2644871"/>
                <a:ext cx="2443713" cy="315410"/>
              </a:xfrm>
              <a:prstGeom prst="roundRect">
                <a:avLst>
                  <a:gd name="adj" fmla="val 49097"/>
                </a:avLst>
              </a:prstGeom>
              <a:solidFill>
                <a:srgbClr val="92D050">
                  <a:alpha val="25000"/>
                </a:srgbClr>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Rounded Corners 7">
                <a:extLst>
                  <a:ext uri="{FF2B5EF4-FFF2-40B4-BE49-F238E27FC236}">
                    <a16:creationId xmlns:a16="http://schemas.microsoft.com/office/drawing/2014/main" id="{270D9A99-72F7-4D8D-F8EE-D82ECB8B345A}"/>
                  </a:ext>
                </a:extLst>
              </p:cNvPr>
              <p:cNvSpPr/>
              <p:nvPr/>
            </p:nvSpPr>
            <p:spPr>
              <a:xfrm>
                <a:off x="2534026" y="3063464"/>
                <a:ext cx="2150070" cy="324407"/>
              </a:xfrm>
              <a:prstGeom prst="roundRect">
                <a:avLst>
                  <a:gd name="adj" fmla="val 49097"/>
                </a:avLst>
              </a:prstGeom>
              <a:solidFill>
                <a:schemeClr val="accent4">
                  <a:lumMod val="20000"/>
                  <a:lumOff val="80000"/>
                </a:schemeClr>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Rounded Corners 8">
                <a:extLst>
                  <a:ext uri="{FF2B5EF4-FFF2-40B4-BE49-F238E27FC236}">
                    <a16:creationId xmlns:a16="http://schemas.microsoft.com/office/drawing/2014/main" id="{6FFB9A84-D12C-BA71-D23B-F83EEB99C17B}"/>
                  </a:ext>
                </a:extLst>
              </p:cNvPr>
              <p:cNvSpPr/>
              <p:nvPr/>
            </p:nvSpPr>
            <p:spPr>
              <a:xfrm>
                <a:off x="2537652" y="3478165"/>
                <a:ext cx="1811971" cy="335872"/>
              </a:xfrm>
              <a:prstGeom prst="roundRect">
                <a:avLst>
                  <a:gd name="adj" fmla="val 49097"/>
                </a:avLst>
              </a:prstGeom>
              <a:solidFill>
                <a:schemeClr val="accent5">
                  <a:alpha val="25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Rounded Corners 9">
                <a:extLst>
                  <a:ext uri="{FF2B5EF4-FFF2-40B4-BE49-F238E27FC236}">
                    <a16:creationId xmlns:a16="http://schemas.microsoft.com/office/drawing/2014/main" id="{148C2704-13D5-6FCE-84DB-CE2D7AFBBD0F}"/>
                  </a:ext>
                </a:extLst>
              </p:cNvPr>
              <p:cNvSpPr/>
              <p:nvPr/>
            </p:nvSpPr>
            <p:spPr>
              <a:xfrm>
                <a:off x="2522742" y="3879695"/>
                <a:ext cx="1516049" cy="335872"/>
              </a:xfrm>
              <a:prstGeom prst="roundRect">
                <a:avLst>
                  <a:gd name="adj" fmla="val 49097"/>
                </a:avLst>
              </a:prstGeom>
              <a:solidFill>
                <a:srgbClr val="0070C0">
                  <a:alpha val="25000"/>
                </a:srgb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Rounded Corners 10">
                <a:extLst>
                  <a:ext uri="{FF2B5EF4-FFF2-40B4-BE49-F238E27FC236}">
                    <a16:creationId xmlns:a16="http://schemas.microsoft.com/office/drawing/2014/main" id="{86A71218-739C-AD28-DCA1-101DF066E795}"/>
                  </a:ext>
                </a:extLst>
              </p:cNvPr>
              <p:cNvSpPr/>
              <p:nvPr/>
            </p:nvSpPr>
            <p:spPr>
              <a:xfrm>
                <a:off x="2524021" y="4289138"/>
                <a:ext cx="1459197" cy="335872"/>
              </a:xfrm>
              <a:prstGeom prst="roundRect">
                <a:avLst>
                  <a:gd name="adj" fmla="val 49097"/>
                </a:avLst>
              </a:prstGeom>
              <a:solidFill>
                <a:srgbClr val="FFC000">
                  <a:alpha val="25000"/>
                </a:srgb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Rounded Corners 11">
                <a:extLst>
                  <a:ext uri="{FF2B5EF4-FFF2-40B4-BE49-F238E27FC236}">
                    <a16:creationId xmlns:a16="http://schemas.microsoft.com/office/drawing/2014/main" id="{AAB18A29-6582-5F95-73A1-C2EB889B6369}"/>
                  </a:ext>
                </a:extLst>
              </p:cNvPr>
              <p:cNvSpPr/>
              <p:nvPr/>
            </p:nvSpPr>
            <p:spPr>
              <a:xfrm>
                <a:off x="2512614" y="4692083"/>
                <a:ext cx="1250741" cy="335872"/>
              </a:xfrm>
              <a:prstGeom prst="roundRect">
                <a:avLst>
                  <a:gd name="adj" fmla="val 49097"/>
                </a:avLst>
              </a:prstGeom>
              <a:solidFill>
                <a:schemeClr val="accent2">
                  <a:alpha val="25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Rounded Corners 12">
                <a:extLst>
                  <a:ext uri="{FF2B5EF4-FFF2-40B4-BE49-F238E27FC236}">
                    <a16:creationId xmlns:a16="http://schemas.microsoft.com/office/drawing/2014/main" id="{6B9A3CD4-633A-FB4F-E96E-8B3BF6BD1734}"/>
                  </a:ext>
                </a:extLst>
              </p:cNvPr>
              <p:cNvSpPr/>
              <p:nvPr/>
            </p:nvSpPr>
            <p:spPr>
              <a:xfrm>
                <a:off x="2510389" y="5100030"/>
                <a:ext cx="1106424" cy="335872"/>
              </a:xfrm>
              <a:prstGeom prst="roundRect">
                <a:avLst>
                  <a:gd name="adj" fmla="val 49097"/>
                </a:avLst>
              </a:prstGeom>
              <a:solidFill>
                <a:srgbClr val="FF0000">
                  <a:alpha val="20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Rounded Corners 13">
                <a:extLst>
                  <a:ext uri="{FF2B5EF4-FFF2-40B4-BE49-F238E27FC236}">
                    <a16:creationId xmlns:a16="http://schemas.microsoft.com/office/drawing/2014/main" id="{8BA6A0F1-7018-890D-4378-7AA1F690FD4E}"/>
                  </a:ext>
                </a:extLst>
              </p:cNvPr>
              <p:cNvSpPr/>
              <p:nvPr/>
            </p:nvSpPr>
            <p:spPr>
              <a:xfrm>
                <a:off x="2476087" y="2244146"/>
                <a:ext cx="2864539" cy="335872"/>
              </a:xfrm>
              <a:prstGeom prst="roundRect">
                <a:avLst>
                  <a:gd name="adj" fmla="val 49097"/>
                </a:avLst>
              </a:prstGeom>
              <a:solidFill>
                <a:schemeClr val="tx1">
                  <a:alpha val="2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Picture 2" descr="MultiChoice - Wikipedia">
                <a:extLst>
                  <a:ext uri="{FF2B5EF4-FFF2-40B4-BE49-F238E27FC236}">
                    <a16:creationId xmlns:a16="http://schemas.microsoft.com/office/drawing/2014/main" id="{E209F566-3FFC-E1C0-8E8C-467C31F2F72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85314" y="1477912"/>
                <a:ext cx="461549" cy="279256"/>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Safaricom Twaweza Logo PNG Vector (SVG) Free Download">
                <a:extLst>
                  <a:ext uri="{FF2B5EF4-FFF2-40B4-BE49-F238E27FC236}">
                    <a16:creationId xmlns:a16="http://schemas.microsoft.com/office/drawing/2014/main" id="{E7709AC5-15C7-0D4E-62E7-7EF0E531F3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32305" y="1914277"/>
                <a:ext cx="807244" cy="204502"/>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8" descr="Sales Representative job at East African Breweries - Latest Jobs in Uganda">
                <a:extLst>
                  <a:ext uri="{FF2B5EF4-FFF2-40B4-BE49-F238E27FC236}">
                    <a16:creationId xmlns:a16="http://schemas.microsoft.com/office/drawing/2014/main" id="{C3D60C98-4009-2652-239F-807A809AD3C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23398" y="5059782"/>
                <a:ext cx="808528" cy="405527"/>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6">
                <a:extLst>
                  <a:ext uri="{FF2B5EF4-FFF2-40B4-BE49-F238E27FC236}">
                    <a16:creationId xmlns:a16="http://schemas.microsoft.com/office/drawing/2014/main" id="{E24BACF1-453E-1478-638F-B632FE83723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12477" y="4768656"/>
                <a:ext cx="533456" cy="174415"/>
              </a:xfrm>
              <a:prstGeom prst="rect">
                <a:avLst/>
              </a:prstGeom>
              <a:noFill/>
              <a:extLst>
                <a:ext uri="{909E8E84-426E-40DD-AFC4-6F175D3DCCD1}">
                  <a14:hiddenFill xmlns:a14="http://schemas.microsoft.com/office/drawing/2010/main">
                    <a:solidFill>
                      <a:srgbClr val="FFFFFF"/>
                    </a:solidFill>
                  </a14:hiddenFill>
                </a:ext>
              </a:extLst>
            </p:spPr>
          </p:pic>
          <p:sp>
            <p:nvSpPr>
              <p:cNvPr id="25" name="TextBox 24">
                <a:extLst>
                  <a:ext uri="{FF2B5EF4-FFF2-40B4-BE49-F238E27FC236}">
                    <a16:creationId xmlns:a16="http://schemas.microsoft.com/office/drawing/2014/main" id="{C39224B4-8993-6A54-5894-8E64C34E0D90}"/>
                  </a:ext>
                </a:extLst>
              </p:cNvPr>
              <p:cNvSpPr txBox="1"/>
              <p:nvPr/>
            </p:nvSpPr>
            <p:spPr>
              <a:xfrm>
                <a:off x="5885897" y="1438156"/>
                <a:ext cx="768857" cy="335872"/>
              </a:xfrm>
              <a:prstGeom prst="rect">
                <a:avLst/>
              </a:prstGeom>
              <a:noFill/>
            </p:spPr>
            <p:txBody>
              <a:bodyPr wrap="square" rtlCol="0">
                <a:spAutoFit/>
              </a:bodyPr>
              <a:lstStyle/>
              <a:p>
                <a:r>
                  <a:rPr lang="en-US" sz="1600" b="1" dirty="0">
                    <a:solidFill>
                      <a:srgbClr val="002060"/>
                    </a:solidFill>
                    <a:latin typeface="Tw Cen MT" panose="020B0602020104020603" pitchFamily="34" charset="0"/>
                  </a:rPr>
                  <a:t>2,451</a:t>
                </a:r>
              </a:p>
            </p:txBody>
          </p:sp>
          <p:sp>
            <p:nvSpPr>
              <p:cNvPr id="26" name="TextBox 25">
                <a:extLst>
                  <a:ext uri="{FF2B5EF4-FFF2-40B4-BE49-F238E27FC236}">
                    <a16:creationId xmlns:a16="http://schemas.microsoft.com/office/drawing/2014/main" id="{F8214E6D-D245-99B7-2DA9-5336282882D5}"/>
                  </a:ext>
                </a:extLst>
              </p:cNvPr>
              <p:cNvSpPr txBox="1"/>
              <p:nvPr/>
            </p:nvSpPr>
            <p:spPr>
              <a:xfrm>
                <a:off x="4961626" y="1861593"/>
                <a:ext cx="687044" cy="338554"/>
              </a:xfrm>
              <a:prstGeom prst="rect">
                <a:avLst/>
              </a:prstGeom>
              <a:noFill/>
            </p:spPr>
            <p:txBody>
              <a:bodyPr wrap="square" rtlCol="0">
                <a:spAutoFit/>
              </a:bodyPr>
              <a:lstStyle/>
              <a:p>
                <a:r>
                  <a:rPr lang="en-US" sz="1600" b="1" dirty="0">
                    <a:solidFill>
                      <a:srgbClr val="002060"/>
                    </a:solidFill>
                    <a:latin typeface="Tw Cen MT" panose="020B0602020104020603" pitchFamily="34" charset="0"/>
                  </a:rPr>
                  <a:t>1,878</a:t>
                </a:r>
              </a:p>
            </p:txBody>
          </p:sp>
          <p:sp>
            <p:nvSpPr>
              <p:cNvPr id="27" name="TextBox 26">
                <a:extLst>
                  <a:ext uri="{FF2B5EF4-FFF2-40B4-BE49-F238E27FC236}">
                    <a16:creationId xmlns:a16="http://schemas.microsoft.com/office/drawing/2014/main" id="{78E4B6B7-C388-F35E-9DC6-F3F8943E9494}"/>
                  </a:ext>
                </a:extLst>
              </p:cNvPr>
              <p:cNvSpPr txBox="1"/>
              <p:nvPr/>
            </p:nvSpPr>
            <p:spPr>
              <a:xfrm>
                <a:off x="4684150" y="2262318"/>
                <a:ext cx="687044" cy="338554"/>
              </a:xfrm>
              <a:prstGeom prst="rect">
                <a:avLst/>
              </a:prstGeom>
              <a:noFill/>
            </p:spPr>
            <p:txBody>
              <a:bodyPr wrap="square" rtlCol="0">
                <a:spAutoFit/>
              </a:bodyPr>
              <a:lstStyle/>
              <a:p>
                <a:r>
                  <a:rPr lang="en-US" sz="1600" b="1" dirty="0">
                    <a:solidFill>
                      <a:srgbClr val="002060"/>
                    </a:solidFill>
                    <a:latin typeface="Tw Cen MT" panose="020B0602020104020603" pitchFamily="34" charset="0"/>
                  </a:rPr>
                  <a:t>1,254</a:t>
                </a:r>
              </a:p>
            </p:txBody>
          </p:sp>
          <p:sp>
            <p:nvSpPr>
              <p:cNvPr id="28" name="TextBox 27">
                <a:extLst>
                  <a:ext uri="{FF2B5EF4-FFF2-40B4-BE49-F238E27FC236}">
                    <a16:creationId xmlns:a16="http://schemas.microsoft.com/office/drawing/2014/main" id="{BB984689-E03B-90C8-122C-0CCEC164ACED}"/>
                  </a:ext>
                </a:extLst>
              </p:cNvPr>
              <p:cNvSpPr txBox="1"/>
              <p:nvPr/>
            </p:nvSpPr>
            <p:spPr>
              <a:xfrm>
                <a:off x="4287683" y="2654371"/>
                <a:ext cx="687044" cy="338554"/>
              </a:xfrm>
              <a:prstGeom prst="rect">
                <a:avLst/>
              </a:prstGeom>
              <a:noFill/>
            </p:spPr>
            <p:txBody>
              <a:bodyPr wrap="square" rtlCol="0">
                <a:spAutoFit/>
              </a:bodyPr>
              <a:lstStyle/>
              <a:p>
                <a:r>
                  <a:rPr lang="en-US" sz="1600" b="1" dirty="0">
                    <a:solidFill>
                      <a:srgbClr val="002060"/>
                    </a:solidFill>
                    <a:latin typeface="Tw Cen MT" panose="020B0602020104020603" pitchFamily="34" charset="0"/>
                  </a:rPr>
                  <a:t>1,205</a:t>
                </a:r>
              </a:p>
            </p:txBody>
          </p:sp>
          <p:sp>
            <p:nvSpPr>
              <p:cNvPr id="29" name="TextBox 28">
                <a:extLst>
                  <a:ext uri="{FF2B5EF4-FFF2-40B4-BE49-F238E27FC236}">
                    <a16:creationId xmlns:a16="http://schemas.microsoft.com/office/drawing/2014/main" id="{0EC13A8B-A55E-A6B5-7E32-FC454ABC4450}"/>
                  </a:ext>
                </a:extLst>
              </p:cNvPr>
              <p:cNvSpPr txBox="1"/>
              <p:nvPr/>
            </p:nvSpPr>
            <p:spPr>
              <a:xfrm>
                <a:off x="3827101" y="3101245"/>
                <a:ext cx="687044" cy="338554"/>
              </a:xfrm>
              <a:prstGeom prst="rect">
                <a:avLst/>
              </a:prstGeom>
              <a:noFill/>
            </p:spPr>
            <p:txBody>
              <a:bodyPr wrap="square" rtlCol="0">
                <a:spAutoFit/>
              </a:bodyPr>
              <a:lstStyle/>
              <a:p>
                <a:r>
                  <a:rPr lang="en-US" sz="1600" b="1" dirty="0">
                    <a:solidFill>
                      <a:srgbClr val="002060"/>
                    </a:solidFill>
                    <a:latin typeface="Tw Cen MT" panose="020B0602020104020603" pitchFamily="34" charset="0"/>
                  </a:rPr>
                  <a:t>1,176</a:t>
                </a:r>
              </a:p>
            </p:txBody>
          </p:sp>
          <p:sp>
            <p:nvSpPr>
              <p:cNvPr id="30" name="TextBox 29">
                <a:extLst>
                  <a:ext uri="{FF2B5EF4-FFF2-40B4-BE49-F238E27FC236}">
                    <a16:creationId xmlns:a16="http://schemas.microsoft.com/office/drawing/2014/main" id="{8AD44E3B-06AB-C4B3-534C-676A44BD3908}"/>
                  </a:ext>
                </a:extLst>
              </p:cNvPr>
              <p:cNvSpPr txBox="1"/>
              <p:nvPr/>
            </p:nvSpPr>
            <p:spPr>
              <a:xfrm>
                <a:off x="3544097" y="3505457"/>
                <a:ext cx="687044" cy="338554"/>
              </a:xfrm>
              <a:prstGeom prst="rect">
                <a:avLst/>
              </a:prstGeom>
              <a:noFill/>
            </p:spPr>
            <p:txBody>
              <a:bodyPr wrap="square" rtlCol="0">
                <a:spAutoFit/>
              </a:bodyPr>
              <a:lstStyle/>
              <a:p>
                <a:r>
                  <a:rPr lang="en-US" sz="1600" b="1" dirty="0">
                    <a:solidFill>
                      <a:srgbClr val="002060"/>
                    </a:solidFill>
                    <a:latin typeface="Tw Cen MT" panose="020B0602020104020603" pitchFamily="34" charset="0"/>
                  </a:rPr>
                  <a:t>1,123</a:t>
                </a:r>
              </a:p>
            </p:txBody>
          </p:sp>
          <p:sp>
            <p:nvSpPr>
              <p:cNvPr id="31" name="TextBox 30">
                <a:extLst>
                  <a:ext uri="{FF2B5EF4-FFF2-40B4-BE49-F238E27FC236}">
                    <a16:creationId xmlns:a16="http://schemas.microsoft.com/office/drawing/2014/main" id="{E865BB51-429B-AD53-7E4E-58AC5D344A49}"/>
                  </a:ext>
                </a:extLst>
              </p:cNvPr>
              <p:cNvSpPr txBox="1"/>
              <p:nvPr/>
            </p:nvSpPr>
            <p:spPr>
              <a:xfrm>
                <a:off x="3568468" y="3873680"/>
                <a:ext cx="517121" cy="338554"/>
              </a:xfrm>
              <a:prstGeom prst="rect">
                <a:avLst/>
              </a:prstGeom>
              <a:noFill/>
            </p:spPr>
            <p:txBody>
              <a:bodyPr wrap="square" rtlCol="0">
                <a:spAutoFit/>
              </a:bodyPr>
              <a:lstStyle/>
              <a:p>
                <a:r>
                  <a:rPr lang="en-US" sz="1600" b="1" dirty="0">
                    <a:solidFill>
                      <a:srgbClr val="002060"/>
                    </a:solidFill>
                    <a:latin typeface="Tw Cen MT" panose="020B0602020104020603" pitchFamily="34" charset="0"/>
                  </a:rPr>
                  <a:t>964</a:t>
                </a:r>
              </a:p>
            </p:txBody>
          </p:sp>
          <p:sp>
            <p:nvSpPr>
              <p:cNvPr id="32" name="TextBox 31">
                <a:extLst>
                  <a:ext uri="{FF2B5EF4-FFF2-40B4-BE49-F238E27FC236}">
                    <a16:creationId xmlns:a16="http://schemas.microsoft.com/office/drawing/2014/main" id="{B0E6BBDF-8A8C-C581-46B7-626298DD0F3C}"/>
                  </a:ext>
                </a:extLst>
              </p:cNvPr>
              <p:cNvSpPr txBox="1"/>
              <p:nvPr/>
            </p:nvSpPr>
            <p:spPr>
              <a:xfrm>
                <a:off x="3265807" y="4317276"/>
                <a:ext cx="687044" cy="338554"/>
              </a:xfrm>
              <a:prstGeom prst="rect">
                <a:avLst/>
              </a:prstGeom>
              <a:noFill/>
            </p:spPr>
            <p:txBody>
              <a:bodyPr wrap="square" rtlCol="0">
                <a:spAutoFit/>
              </a:bodyPr>
              <a:lstStyle/>
              <a:p>
                <a:r>
                  <a:rPr lang="en-US" sz="1600" b="1" dirty="0">
                    <a:solidFill>
                      <a:srgbClr val="002060"/>
                    </a:solidFill>
                    <a:latin typeface="Tw Cen MT" panose="020B0602020104020603" pitchFamily="34" charset="0"/>
                  </a:rPr>
                  <a:t>949</a:t>
                </a:r>
              </a:p>
            </p:txBody>
          </p:sp>
          <p:sp>
            <p:nvSpPr>
              <p:cNvPr id="33" name="TextBox 32">
                <a:extLst>
                  <a:ext uri="{FF2B5EF4-FFF2-40B4-BE49-F238E27FC236}">
                    <a16:creationId xmlns:a16="http://schemas.microsoft.com/office/drawing/2014/main" id="{DA9778E6-9B13-7F50-B27E-CB2667D4B7CB}"/>
                  </a:ext>
                </a:extLst>
              </p:cNvPr>
              <p:cNvSpPr txBox="1"/>
              <p:nvPr/>
            </p:nvSpPr>
            <p:spPr>
              <a:xfrm>
                <a:off x="3255517" y="4682690"/>
                <a:ext cx="586332" cy="338554"/>
              </a:xfrm>
              <a:prstGeom prst="rect">
                <a:avLst/>
              </a:prstGeom>
              <a:noFill/>
            </p:spPr>
            <p:txBody>
              <a:bodyPr wrap="square" rtlCol="0">
                <a:spAutoFit/>
              </a:bodyPr>
              <a:lstStyle/>
              <a:p>
                <a:r>
                  <a:rPr lang="en-US" sz="1600" b="1" dirty="0">
                    <a:solidFill>
                      <a:srgbClr val="002060"/>
                    </a:solidFill>
                    <a:latin typeface="Tw Cen MT" panose="020B0602020104020603" pitchFamily="34" charset="0"/>
                  </a:rPr>
                  <a:t>873</a:t>
                </a:r>
              </a:p>
            </p:txBody>
          </p:sp>
          <p:sp>
            <p:nvSpPr>
              <p:cNvPr id="34" name="TextBox 33">
                <a:extLst>
                  <a:ext uri="{FF2B5EF4-FFF2-40B4-BE49-F238E27FC236}">
                    <a16:creationId xmlns:a16="http://schemas.microsoft.com/office/drawing/2014/main" id="{2BEF1D72-01E7-FC6D-63FF-3E493A281190}"/>
                  </a:ext>
                </a:extLst>
              </p:cNvPr>
              <p:cNvSpPr txBox="1"/>
              <p:nvPr/>
            </p:nvSpPr>
            <p:spPr>
              <a:xfrm>
                <a:off x="3150100" y="5111787"/>
                <a:ext cx="687044" cy="338554"/>
              </a:xfrm>
              <a:prstGeom prst="rect">
                <a:avLst/>
              </a:prstGeom>
              <a:noFill/>
            </p:spPr>
            <p:txBody>
              <a:bodyPr wrap="square" rtlCol="0">
                <a:spAutoFit/>
              </a:bodyPr>
              <a:lstStyle/>
              <a:p>
                <a:r>
                  <a:rPr lang="en-US" sz="1600" b="1" dirty="0">
                    <a:solidFill>
                      <a:srgbClr val="002060"/>
                    </a:solidFill>
                    <a:latin typeface="Tw Cen MT" panose="020B0602020104020603" pitchFamily="34" charset="0"/>
                  </a:rPr>
                  <a:t>832</a:t>
                </a:r>
              </a:p>
            </p:txBody>
          </p:sp>
          <p:sp>
            <p:nvSpPr>
              <p:cNvPr id="35" name="TextBox 34">
                <a:extLst>
                  <a:ext uri="{FF2B5EF4-FFF2-40B4-BE49-F238E27FC236}">
                    <a16:creationId xmlns:a16="http://schemas.microsoft.com/office/drawing/2014/main" id="{78160555-A470-FE1C-3DA5-0E265D93AB40}"/>
                  </a:ext>
                </a:extLst>
              </p:cNvPr>
              <p:cNvSpPr txBox="1"/>
              <p:nvPr/>
            </p:nvSpPr>
            <p:spPr>
              <a:xfrm>
                <a:off x="1034479" y="2216884"/>
                <a:ext cx="1374409" cy="346409"/>
              </a:xfrm>
              <a:prstGeom prst="rect">
                <a:avLst/>
              </a:prstGeom>
              <a:noFill/>
            </p:spPr>
            <p:txBody>
              <a:bodyPr wrap="square" rtlCol="0">
                <a:spAutoFit/>
              </a:bodyPr>
              <a:lstStyle>
                <a:defPPr>
                  <a:defRPr lang="en-US"/>
                </a:defPPr>
                <a:lvl1pPr>
                  <a:defRPr sz="1600" u="none" strike="noStrike">
                    <a:solidFill>
                      <a:srgbClr val="002060"/>
                    </a:solidFill>
                    <a:effectLst/>
                    <a:latin typeface="Tw Cen MT" panose="020B0602020104020603" pitchFamily="34" charset="0"/>
                  </a:defRPr>
                </a:lvl1pPr>
              </a:lstStyle>
              <a:p>
                <a:r>
                  <a:rPr lang="en-US" dirty="0"/>
                  <a:t>Loreal Group</a:t>
                </a:r>
              </a:p>
            </p:txBody>
          </p:sp>
          <p:sp>
            <p:nvSpPr>
              <p:cNvPr id="36" name="TextBox 35">
                <a:extLst>
                  <a:ext uri="{FF2B5EF4-FFF2-40B4-BE49-F238E27FC236}">
                    <a16:creationId xmlns:a16="http://schemas.microsoft.com/office/drawing/2014/main" id="{B89320E1-4A38-3F60-231F-B1CD981422F7}"/>
                  </a:ext>
                </a:extLst>
              </p:cNvPr>
              <p:cNvSpPr txBox="1"/>
              <p:nvPr/>
            </p:nvSpPr>
            <p:spPr>
              <a:xfrm>
                <a:off x="321788" y="1445141"/>
                <a:ext cx="1977004" cy="338554"/>
              </a:xfrm>
              <a:prstGeom prst="rect">
                <a:avLst/>
              </a:prstGeom>
              <a:noFill/>
            </p:spPr>
            <p:txBody>
              <a:bodyPr wrap="square" rtlCol="0">
                <a:spAutoFit/>
              </a:bodyPr>
              <a:lstStyle/>
              <a:p>
                <a:r>
                  <a:rPr lang="en-US" sz="1600" u="none" strike="noStrike" dirty="0">
                    <a:solidFill>
                      <a:srgbClr val="002060"/>
                    </a:solidFill>
                    <a:effectLst/>
                    <a:latin typeface="Tw Cen MT" panose="020B0602020104020603" pitchFamily="34" charset="0"/>
                  </a:rPr>
                  <a:t>MultiChoice Kenya Ltd</a:t>
                </a:r>
                <a:endParaRPr lang="en-US" sz="1600" b="0" i="0" u="none" strike="noStrike" dirty="0">
                  <a:solidFill>
                    <a:srgbClr val="002060"/>
                  </a:solidFill>
                  <a:effectLst/>
                  <a:latin typeface="Tw Cen MT" panose="020B0602020104020603" pitchFamily="34" charset="0"/>
                </a:endParaRPr>
              </a:p>
            </p:txBody>
          </p:sp>
          <p:sp>
            <p:nvSpPr>
              <p:cNvPr id="37" name="TextBox 36">
                <a:extLst>
                  <a:ext uri="{FF2B5EF4-FFF2-40B4-BE49-F238E27FC236}">
                    <a16:creationId xmlns:a16="http://schemas.microsoft.com/office/drawing/2014/main" id="{E7CC65AB-E9D9-9C0C-5E86-70691B1AEC34}"/>
                  </a:ext>
                </a:extLst>
              </p:cNvPr>
              <p:cNvSpPr txBox="1"/>
              <p:nvPr/>
            </p:nvSpPr>
            <p:spPr>
              <a:xfrm>
                <a:off x="967631" y="1857633"/>
                <a:ext cx="1381606" cy="338554"/>
              </a:xfrm>
              <a:prstGeom prst="rect">
                <a:avLst/>
              </a:prstGeom>
              <a:noFill/>
            </p:spPr>
            <p:txBody>
              <a:bodyPr wrap="square" rtlCol="0">
                <a:spAutoFit/>
              </a:bodyPr>
              <a:lstStyle>
                <a:defPPr>
                  <a:defRPr lang="en-US"/>
                </a:defPPr>
                <a:lvl1pPr>
                  <a:defRPr sz="1600" u="none" strike="noStrike">
                    <a:solidFill>
                      <a:srgbClr val="002060"/>
                    </a:solidFill>
                    <a:effectLst/>
                    <a:latin typeface="Tw Cen MT" panose="020B0602020104020603" pitchFamily="34" charset="0"/>
                  </a:defRPr>
                </a:lvl1pPr>
              </a:lstStyle>
              <a:p>
                <a:pPr algn="r"/>
                <a:r>
                  <a:rPr lang="en-US" dirty="0"/>
                  <a:t>Safaricom PLC</a:t>
                </a:r>
              </a:p>
            </p:txBody>
          </p:sp>
          <p:sp>
            <p:nvSpPr>
              <p:cNvPr id="38" name="TextBox 37">
                <a:extLst>
                  <a:ext uri="{FF2B5EF4-FFF2-40B4-BE49-F238E27FC236}">
                    <a16:creationId xmlns:a16="http://schemas.microsoft.com/office/drawing/2014/main" id="{5F2FB258-96E1-422C-16BA-EE42052D00BD}"/>
                  </a:ext>
                </a:extLst>
              </p:cNvPr>
              <p:cNvSpPr txBox="1"/>
              <p:nvPr/>
            </p:nvSpPr>
            <p:spPr>
              <a:xfrm>
                <a:off x="1584672" y="2630430"/>
                <a:ext cx="670108" cy="338554"/>
              </a:xfrm>
              <a:prstGeom prst="rect">
                <a:avLst/>
              </a:prstGeom>
              <a:noFill/>
            </p:spPr>
            <p:txBody>
              <a:bodyPr wrap="square" rtlCol="0">
                <a:spAutoFit/>
              </a:bodyPr>
              <a:lstStyle>
                <a:defPPr>
                  <a:defRPr lang="en-US"/>
                </a:defPPr>
                <a:lvl1pPr>
                  <a:defRPr sz="1600" u="none" strike="noStrike">
                    <a:solidFill>
                      <a:srgbClr val="002060"/>
                    </a:solidFill>
                    <a:effectLst/>
                    <a:latin typeface="Tw Cen MT" panose="020B0602020104020603" pitchFamily="34" charset="0"/>
                  </a:defRPr>
                </a:lvl1pPr>
              </a:lstStyle>
              <a:p>
                <a:pPr algn="r"/>
                <a:r>
                  <a:rPr lang="en-US" dirty="0"/>
                  <a:t>KCB</a:t>
                </a:r>
              </a:p>
            </p:txBody>
          </p:sp>
          <p:sp>
            <p:nvSpPr>
              <p:cNvPr id="39" name="TextBox 38">
                <a:extLst>
                  <a:ext uri="{FF2B5EF4-FFF2-40B4-BE49-F238E27FC236}">
                    <a16:creationId xmlns:a16="http://schemas.microsoft.com/office/drawing/2014/main" id="{36670553-30F1-3B5B-3739-62CA521ED6AD}"/>
                  </a:ext>
                </a:extLst>
              </p:cNvPr>
              <p:cNvSpPr txBox="1"/>
              <p:nvPr/>
            </p:nvSpPr>
            <p:spPr>
              <a:xfrm>
                <a:off x="886493" y="3439527"/>
                <a:ext cx="1586782" cy="338554"/>
              </a:xfrm>
              <a:prstGeom prst="rect">
                <a:avLst/>
              </a:prstGeom>
              <a:noFill/>
            </p:spPr>
            <p:txBody>
              <a:bodyPr wrap="square" rtlCol="0">
                <a:spAutoFit/>
              </a:bodyPr>
              <a:lstStyle>
                <a:defPPr>
                  <a:defRPr lang="en-US"/>
                </a:defPPr>
                <a:lvl1pPr algn="r">
                  <a:defRPr sz="1600" u="none" strike="noStrike">
                    <a:solidFill>
                      <a:srgbClr val="002060"/>
                    </a:solidFill>
                    <a:effectLst/>
                    <a:latin typeface="Tw Cen MT" panose="020B0602020104020603" pitchFamily="34" charset="0"/>
                  </a:defRPr>
                </a:lvl1pPr>
              </a:lstStyle>
              <a:p>
                <a:r>
                  <a:rPr lang="en-US" dirty="0"/>
                  <a:t>Reckitt Benckiser</a:t>
                </a:r>
              </a:p>
            </p:txBody>
          </p:sp>
          <p:sp>
            <p:nvSpPr>
              <p:cNvPr id="40" name="TextBox 39">
                <a:extLst>
                  <a:ext uri="{FF2B5EF4-FFF2-40B4-BE49-F238E27FC236}">
                    <a16:creationId xmlns:a16="http://schemas.microsoft.com/office/drawing/2014/main" id="{4D1B8F9C-0881-FF59-473B-535B21CF0BC4}"/>
                  </a:ext>
                </a:extLst>
              </p:cNvPr>
              <p:cNvSpPr txBox="1"/>
              <p:nvPr/>
            </p:nvSpPr>
            <p:spPr>
              <a:xfrm>
                <a:off x="1068382" y="3025496"/>
                <a:ext cx="1378226" cy="338554"/>
              </a:xfrm>
              <a:prstGeom prst="rect">
                <a:avLst/>
              </a:prstGeom>
              <a:noFill/>
            </p:spPr>
            <p:txBody>
              <a:bodyPr wrap="square" rtlCol="0">
                <a:spAutoFit/>
              </a:bodyPr>
              <a:lstStyle>
                <a:defPPr>
                  <a:defRPr lang="en-US"/>
                </a:defPPr>
                <a:lvl1pPr algn="r">
                  <a:defRPr sz="1600" u="none" strike="noStrike">
                    <a:solidFill>
                      <a:srgbClr val="002060"/>
                    </a:solidFill>
                    <a:effectLst/>
                    <a:latin typeface="Tw Cen MT" panose="020B0602020104020603" pitchFamily="34" charset="0"/>
                  </a:defRPr>
                </a:lvl1pPr>
              </a:lstStyle>
              <a:p>
                <a:r>
                  <a:rPr lang="en-US" dirty="0"/>
                  <a:t>Heart Games</a:t>
                </a:r>
              </a:p>
            </p:txBody>
          </p:sp>
          <p:sp>
            <p:nvSpPr>
              <p:cNvPr id="41" name="TextBox 40">
                <a:extLst>
                  <a:ext uri="{FF2B5EF4-FFF2-40B4-BE49-F238E27FC236}">
                    <a16:creationId xmlns:a16="http://schemas.microsoft.com/office/drawing/2014/main" id="{0667D376-4F94-6BA0-381E-5DA951BC5089}"/>
                  </a:ext>
                </a:extLst>
              </p:cNvPr>
              <p:cNvSpPr txBox="1"/>
              <p:nvPr/>
            </p:nvSpPr>
            <p:spPr>
              <a:xfrm>
                <a:off x="862958" y="4681328"/>
                <a:ext cx="1604162" cy="338554"/>
              </a:xfrm>
              <a:prstGeom prst="rect">
                <a:avLst/>
              </a:prstGeom>
              <a:noFill/>
            </p:spPr>
            <p:txBody>
              <a:bodyPr wrap="square" rtlCol="0">
                <a:spAutoFit/>
              </a:bodyPr>
              <a:lstStyle>
                <a:defPPr>
                  <a:defRPr lang="en-US"/>
                </a:defPPr>
                <a:lvl1pPr algn="r">
                  <a:defRPr sz="1600" u="none" strike="noStrike">
                    <a:solidFill>
                      <a:srgbClr val="002060"/>
                    </a:solidFill>
                    <a:effectLst/>
                    <a:latin typeface="Tw Cen MT" panose="020B0602020104020603" pitchFamily="34" charset="0"/>
                  </a:defRPr>
                </a:lvl1pPr>
              </a:lstStyle>
              <a:p>
                <a:r>
                  <a:rPr lang="en-US" dirty="0"/>
                  <a:t>Coca-Cola</a:t>
                </a:r>
              </a:p>
            </p:txBody>
          </p:sp>
          <p:sp>
            <p:nvSpPr>
              <p:cNvPr id="42" name="TextBox 41">
                <a:extLst>
                  <a:ext uri="{FF2B5EF4-FFF2-40B4-BE49-F238E27FC236}">
                    <a16:creationId xmlns:a16="http://schemas.microsoft.com/office/drawing/2014/main" id="{BA0A9B63-A2D2-8EAC-DF22-14EDC97868E1}"/>
                  </a:ext>
                </a:extLst>
              </p:cNvPr>
              <p:cNvSpPr txBox="1"/>
              <p:nvPr/>
            </p:nvSpPr>
            <p:spPr>
              <a:xfrm>
                <a:off x="1658434" y="3869293"/>
                <a:ext cx="681386" cy="338554"/>
              </a:xfrm>
              <a:prstGeom prst="rect">
                <a:avLst/>
              </a:prstGeom>
              <a:noFill/>
            </p:spPr>
            <p:txBody>
              <a:bodyPr wrap="square" rtlCol="0">
                <a:spAutoFit/>
              </a:bodyPr>
              <a:lstStyle>
                <a:defPPr>
                  <a:defRPr lang="en-US"/>
                </a:defPPr>
                <a:lvl1pPr algn="r">
                  <a:defRPr sz="1600" u="none" strike="noStrike">
                    <a:solidFill>
                      <a:srgbClr val="002060"/>
                    </a:solidFill>
                    <a:effectLst/>
                    <a:latin typeface="Tw Cen MT" panose="020B0602020104020603" pitchFamily="34" charset="0"/>
                  </a:defRPr>
                </a:lvl1pPr>
              </a:lstStyle>
              <a:p>
                <a:r>
                  <a:rPr lang="en-US" dirty="0"/>
                  <a:t>Lotto </a:t>
                </a:r>
              </a:p>
            </p:txBody>
          </p:sp>
          <p:sp>
            <p:nvSpPr>
              <p:cNvPr id="43" name="TextBox 42">
                <a:extLst>
                  <a:ext uri="{FF2B5EF4-FFF2-40B4-BE49-F238E27FC236}">
                    <a16:creationId xmlns:a16="http://schemas.microsoft.com/office/drawing/2014/main" id="{2604F824-D5BF-871F-199B-81396A352EB1}"/>
                  </a:ext>
                </a:extLst>
              </p:cNvPr>
              <p:cNvSpPr txBox="1"/>
              <p:nvPr/>
            </p:nvSpPr>
            <p:spPr>
              <a:xfrm>
                <a:off x="464943" y="4263459"/>
                <a:ext cx="1988475" cy="338554"/>
              </a:xfrm>
              <a:prstGeom prst="rect">
                <a:avLst/>
              </a:prstGeom>
              <a:noFill/>
            </p:spPr>
            <p:txBody>
              <a:bodyPr wrap="square" rtlCol="0">
                <a:spAutoFit/>
              </a:bodyPr>
              <a:lstStyle>
                <a:defPPr>
                  <a:defRPr lang="en-US"/>
                </a:defPPr>
                <a:lvl1pPr algn="r">
                  <a:defRPr sz="1600" u="none" strike="noStrike">
                    <a:solidFill>
                      <a:srgbClr val="002060"/>
                    </a:solidFill>
                    <a:effectLst/>
                    <a:latin typeface="Tw Cen MT" panose="020B0602020104020603" pitchFamily="34" charset="0"/>
                  </a:defRPr>
                </a:lvl1pPr>
              </a:lstStyle>
              <a:p>
                <a:r>
                  <a:rPr lang="en-US" dirty="0"/>
                  <a:t>Shabiki </a:t>
                </a:r>
              </a:p>
            </p:txBody>
          </p:sp>
          <p:sp>
            <p:nvSpPr>
              <p:cNvPr id="44" name="TextBox 43">
                <a:extLst>
                  <a:ext uri="{FF2B5EF4-FFF2-40B4-BE49-F238E27FC236}">
                    <a16:creationId xmlns:a16="http://schemas.microsoft.com/office/drawing/2014/main" id="{B480BFA3-BC57-F39C-7ABD-D34BFB4E760C}"/>
                  </a:ext>
                </a:extLst>
              </p:cNvPr>
              <p:cNvSpPr txBox="1"/>
              <p:nvPr/>
            </p:nvSpPr>
            <p:spPr>
              <a:xfrm>
                <a:off x="181919" y="5087391"/>
                <a:ext cx="2183945" cy="338554"/>
              </a:xfrm>
              <a:prstGeom prst="rect">
                <a:avLst/>
              </a:prstGeom>
              <a:noFill/>
            </p:spPr>
            <p:txBody>
              <a:bodyPr wrap="square" rtlCol="0">
                <a:spAutoFit/>
              </a:bodyPr>
              <a:lstStyle>
                <a:defPPr>
                  <a:defRPr lang="en-US"/>
                </a:defPPr>
                <a:lvl1pPr algn="r">
                  <a:defRPr sz="1600" u="none" strike="noStrike">
                    <a:solidFill>
                      <a:srgbClr val="002060"/>
                    </a:solidFill>
                    <a:effectLst/>
                    <a:latin typeface="Tw Cen MT" panose="020B0602020104020603" pitchFamily="34" charset="0"/>
                  </a:defRPr>
                </a:lvl1pPr>
              </a:lstStyle>
              <a:p>
                <a:r>
                  <a:rPr lang="en-US" dirty="0"/>
                  <a:t>EABL</a:t>
                </a:r>
              </a:p>
            </p:txBody>
          </p:sp>
          <p:sp>
            <p:nvSpPr>
              <p:cNvPr id="45" name="TextBox 44">
                <a:extLst>
                  <a:ext uri="{FF2B5EF4-FFF2-40B4-BE49-F238E27FC236}">
                    <a16:creationId xmlns:a16="http://schemas.microsoft.com/office/drawing/2014/main" id="{D2C4E5FB-3512-4515-E30D-D06799DAA7FF}"/>
                  </a:ext>
                </a:extLst>
              </p:cNvPr>
              <p:cNvSpPr txBox="1"/>
              <p:nvPr/>
            </p:nvSpPr>
            <p:spPr>
              <a:xfrm>
                <a:off x="2612477" y="953837"/>
                <a:ext cx="4106374" cy="369332"/>
              </a:xfrm>
              <a:prstGeom prst="rect">
                <a:avLst/>
              </a:prstGeom>
              <a:noFill/>
            </p:spPr>
            <p:txBody>
              <a:bodyPr wrap="square" rtlCol="0">
                <a:spAutoFit/>
              </a:bodyPr>
              <a:lstStyle/>
              <a:p>
                <a:r>
                  <a:rPr lang="en-US" b="1" dirty="0">
                    <a:solidFill>
                      <a:schemeClr val="tx2">
                        <a:lumMod val="90000"/>
                        <a:lumOff val="10000"/>
                      </a:schemeClr>
                    </a:solidFill>
                    <a:latin typeface="Tw Cen MT" panose="020B0602020104020603" pitchFamily="34" charset="0"/>
                  </a:rPr>
                  <a:t>Top 10 Spenders in H1 2024 (Millions)</a:t>
                </a:r>
              </a:p>
            </p:txBody>
          </p:sp>
        </p:grpSp>
        <p:pic>
          <p:nvPicPr>
            <p:cNvPr id="52" name="Picture 4" descr="How to Play | Pick 6 numbers and win up to 30,000,000 KES">
              <a:extLst>
                <a:ext uri="{FF2B5EF4-FFF2-40B4-BE49-F238E27FC236}">
                  <a16:creationId xmlns:a16="http://schemas.microsoft.com/office/drawing/2014/main" id="{645A4E60-8776-D31B-3CF9-4DD0EDE105A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09284" y="4810684"/>
              <a:ext cx="846999" cy="200721"/>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Shabiki Login to Account from Kenya 2024: How to Access Your Online Account  From Any Device">
              <a:extLst>
                <a:ext uri="{FF2B5EF4-FFF2-40B4-BE49-F238E27FC236}">
                  <a16:creationId xmlns:a16="http://schemas.microsoft.com/office/drawing/2014/main" id="{6AC7EC83-70C9-2157-48E1-BE2AD016E83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63214" y="5158459"/>
              <a:ext cx="681387" cy="322621"/>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Reckitt logo | Storia, valore, PNG">
              <a:extLst>
                <a:ext uri="{FF2B5EF4-FFF2-40B4-BE49-F238E27FC236}">
                  <a16:creationId xmlns:a16="http://schemas.microsoft.com/office/drawing/2014/main" id="{296F2E0A-5F9C-1FA4-7944-D91861967FF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708793" y="4365753"/>
              <a:ext cx="533024" cy="302047"/>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Kenya Commercial Bank Limited - Thika Road Mall | Urban Shopping Mall &amp;  Leisure Destination in the heart of Nairobi">
              <a:extLst>
                <a:ext uri="{FF2B5EF4-FFF2-40B4-BE49-F238E27FC236}">
                  <a16:creationId xmlns:a16="http://schemas.microsoft.com/office/drawing/2014/main" id="{10A05CF1-6486-AD41-1417-24AFAE503EB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708794" y="3389327"/>
              <a:ext cx="577268" cy="577268"/>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a:extLst>
                <a:ext uri="{FF2B5EF4-FFF2-40B4-BE49-F238E27FC236}">
                  <a16:creationId xmlns:a16="http://schemas.microsoft.com/office/drawing/2014/main" id="{3DE25E42-6CDD-0501-76D7-00628882118B}"/>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734894" y="3166573"/>
              <a:ext cx="965146" cy="249204"/>
            </a:xfrm>
            <a:prstGeom prst="rect">
              <a:avLst/>
            </a:prstGeom>
            <a:noFill/>
            <a:extLst>
              <a:ext uri="{909E8E84-426E-40DD-AFC4-6F175D3DCCD1}">
                <a14:hiddenFill xmlns:a14="http://schemas.microsoft.com/office/drawing/2010/main">
                  <a:solidFill>
                    <a:srgbClr val="FFFFFF"/>
                  </a:solidFill>
                </a14:hiddenFill>
              </a:ext>
            </a:extLst>
          </p:spPr>
        </p:pic>
      </p:grpSp>
      <p:sp>
        <p:nvSpPr>
          <p:cNvPr id="55" name="TextBox 54">
            <a:extLst>
              <a:ext uri="{FF2B5EF4-FFF2-40B4-BE49-F238E27FC236}">
                <a16:creationId xmlns:a16="http://schemas.microsoft.com/office/drawing/2014/main" id="{CE27FA50-D66F-CC1C-F7C4-969391EF2072}"/>
              </a:ext>
            </a:extLst>
          </p:cNvPr>
          <p:cNvSpPr txBox="1"/>
          <p:nvPr/>
        </p:nvSpPr>
        <p:spPr>
          <a:xfrm>
            <a:off x="6996494" y="1713121"/>
            <a:ext cx="4738043" cy="4031873"/>
          </a:xfrm>
          <a:prstGeom prst="rect">
            <a:avLst/>
          </a:prstGeom>
          <a:noFill/>
        </p:spPr>
        <p:txBody>
          <a:bodyPr wrap="square" rtlCol="0">
            <a:spAutoFit/>
          </a:bodyPr>
          <a:lstStyle>
            <a:defPPr>
              <a:defRPr lang="en-US"/>
            </a:defPPr>
            <a:lvl1pPr marL="285750" indent="-285750">
              <a:buFont typeface="Wingdings" panose="05000000000000000000" pitchFamily="2" charset="2"/>
              <a:buChar char="q"/>
              <a:defRPr sz="1600">
                <a:solidFill>
                  <a:srgbClr val="002060"/>
                </a:solidFill>
                <a:latin typeface="Source Sans Pro" panose="020B0503030403020204" pitchFamily="34" charset="0"/>
                <a:ea typeface="Source Sans Pro" panose="020B0503030403020204" pitchFamily="34" charset="0"/>
              </a:defRPr>
            </a:lvl1pPr>
          </a:lstStyle>
          <a:p>
            <a:r>
              <a:rPr lang="en-US" dirty="0">
                <a:solidFill>
                  <a:schemeClr val="tx2">
                    <a:lumMod val="90000"/>
                    <a:lumOff val="10000"/>
                  </a:schemeClr>
                </a:solidFill>
              </a:rPr>
              <a:t>In the first half of 2024, MultiChoice was the highest spender, accounting for 6% of the advertising expenditure. During this period, the company focused its advertising efforts on the Showmax and Maisha Magic Plus. Further the company made significant investments in promoting its various DSTV and GOTV packages during major sporting events such as the UEFA Euro 2024, Olympics, and EPL.</a:t>
            </a:r>
          </a:p>
          <a:p>
            <a:endParaRPr lang="en-US" dirty="0">
              <a:solidFill>
                <a:schemeClr val="tx2">
                  <a:lumMod val="90000"/>
                  <a:lumOff val="10000"/>
                </a:schemeClr>
              </a:solidFill>
            </a:endParaRPr>
          </a:p>
          <a:p>
            <a:r>
              <a:rPr lang="en-US" dirty="0">
                <a:solidFill>
                  <a:schemeClr val="tx2">
                    <a:lumMod val="90000"/>
                    <a:lumOff val="10000"/>
                  </a:schemeClr>
                </a:solidFill>
              </a:rPr>
              <a:t>Safaricom’s main advertising focus in H1 was on its Money Transfer services, Safaricom Open Market (devices) and the Chapa Dimba tournament. Meanwhile, KCB heavily invested in promoting its corporate brand through campaigns like “KCB Safari Rally” and “KCB Thematic.”</a:t>
            </a:r>
          </a:p>
        </p:txBody>
      </p:sp>
    </p:spTree>
    <p:extLst>
      <p:ext uri="{BB962C8B-B14F-4D97-AF65-F5344CB8AC3E}">
        <p14:creationId xmlns:p14="http://schemas.microsoft.com/office/powerpoint/2010/main" val="10475291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E22BD-01FC-57E2-16CC-E2F9BD174A61}"/>
              </a:ext>
            </a:extLst>
          </p:cNvPr>
          <p:cNvSpPr>
            <a:spLocks noGrp="1"/>
          </p:cNvSpPr>
          <p:nvPr>
            <p:ph type="title"/>
          </p:nvPr>
        </p:nvSpPr>
        <p:spPr>
          <a:xfrm>
            <a:off x="515324" y="171891"/>
            <a:ext cx="10515600" cy="480131"/>
          </a:xfrm>
          <a:noFill/>
        </p:spPr>
        <p:txBody>
          <a:bodyPr vert="horz" wrap="square" lIns="91440" tIns="45720" rIns="91440" bIns="45720" rtlCol="0" anchor="ctr">
            <a:spAutoFit/>
          </a:bodyPr>
          <a:lstStyle/>
          <a:p>
            <a:pPr algn="ctr" defTabSz="914126"/>
            <a:r>
              <a:rPr lang="en-US" sz="2800" b="1" dirty="0">
                <a:solidFill>
                  <a:schemeClr val="bg1"/>
                </a:solidFill>
                <a:latin typeface="Source Sans Pro" panose="020B0503030403020204" pitchFamily="34" charset="0"/>
                <a:ea typeface="Source Sans Pro" panose="020B0503030403020204" pitchFamily="34" charset="0"/>
                <a:cs typeface="+mn-cs"/>
              </a:rPr>
              <a:t>H1 2024 Industry Spends by Media</a:t>
            </a:r>
          </a:p>
        </p:txBody>
      </p:sp>
      <p:graphicFrame>
        <p:nvGraphicFramePr>
          <p:cNvPr id="15" name="Content Placeholder 14">
            <a:extLst>
              <a:ext uri="{FF2B5EF4-FFF2-40B4-BE49-F238E27FC236}">
                <a16:creationId xmlns:a16="http://schemas.microsoft.com/office/drawing/2014/main" id="{95F802F2-536C-3FF9-A43B-1D3BFEC7B6E0}"/>
              </a:ext>
            </a:extLst>
          </p:cNvPr>
          <p:cNvGraphicFramePr>
            <a:graphicFrameLocks noGrp="1"/>
          </p:cNvGraphicFramePr>
          <p:nvPr>
            <p:ph sz="quarter" idx="4"/>
            <p:extLst>
              <p:ext uri="{D42A27DB-BD31-4B8C-83A1-F6EECF244321}">
                <p14:modId xmlns:p14="http://schemas.microsoft.com/office/powerpoint/2010/main" val="2584854128"/>
              </p:ext>
            </p:extLst>
          </p:nvPr>
        </p:nvGraphicFramePr>
        <p:xfrm>
          <a:off x="358348" y="1013254"/>
          <a:ext cx="5387546" cy="270613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ontent Placeholder 14">
            <a:extLst>
              <a:ext uri="{FF2B5EF4-FFF2-40B4-BE49-F238E27FC236}">
                <a16:creationId xmlns:a16="http://schemas.microsoft.com/office/drawing/2014/main" id="{B2DC221C-F0BD-A12A-FF3B-F61635AF9648}"/>
              </a:ext>
            </a:extLst>
          </p:cNvPr>
          <p:cNvGraphicFramePr>
            <a:graphicFrameLocks/>
          </p:cNvGraphicFramePr>
          <p:nvPr>
            <p:extLst>
              <p:ext uri="{D42A27DB-BD31-4B8C-83A1-F6EECF244321}">
                <p14:modId xmlns:p14="http://schemas.microsoft.com/office/powerpoint/2010/main" val="226146960"/>
              </p:ext>
            </p:extLst>
          </p:nvPr>
        </p:nvGraphicFramePr>
        <p:xfrm>
          <a:off x="6293708" y="1013254"/>
          <a:ext cx="5387546" cy="270613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Content Placeholder 14">
            <a:extLst>
              <a:ext uri="{FF2B5EF4-FFF2-40B4-BE49-F238E27FC236}">
                <a16:creationId xmlns:a16="http://schemas.microsoft.com/office/drawing/2014/main" id="{6BE735FC-6A0C-5A08-8C5C-C1101D1CD0A6}"/>
              </a:ext>
            </a:extLst>
          </p:cNvPr>
          <p:cNvGraphicFramePr>
            <a:graphicFrameLocks/>
          </p:cNvGraphicFramePr>
          <p:nvPr>
            <p:extLst>
              <p:ext uri="{D42A27DB-BD31-4B8C-83A1-F6EECF244321}">
                <p14:modId xmlns:p14="http://schemas.microsoft.com/office/powerpoint/2010/main" val="3481829569"/>
              </p:ext>
            </p:extLst>
          </p:nvPr>
        </p:nvGraphicFramePr>
        <p:xfrm>
          <a:off x="358348" y="3952280"/>
          <a:ext cx="5387546" cy="270613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8" name="Content Placeholder 14">
            <a:extLst>
              <a:ext uri="{FF2B5EF4-FFF2-40B4-BE49-F238E27FC236}">
                <a16:creationId xmlns:a16="http://schemas.microsoft.com/office/drawing/2014/main" id="{7FEC475F-8126-410D-3952-FBCA4F8D2C8E}"/>
              </a:ext>
            </a:extLst>
          </p:cNvPr>
          <p:cNvGraphicFramePr>
            <a:graphicFrameLocks/>
          </p:cNvGraphicFramePr>
          <p:nvPr>
            <p:extLst>
              <p:ext uri="{D42A27DB-BD31-4B8C-83A1-F6EECF244321}">
                <p14:modId xmlns:p14="http://schemas.microsoft.com/office/powerpoint/2010/main" val="31315832"/>
              </p:ext>
            </p:extLst>
          </p:nvPr>
        </p:nvGraphicFramePr>
        <p:xfrm>
          <a:off x="6293708" y="3952280"/>
          <a:ext cx="5387546" cy="2706130"/>
        </p:xfrm>
        <a:graphic>
          <a:graphicData uri="http://schemas.openxmlformats.org/drawingml/2006/chart">
            <c:chart xmlns:c="http://schemas.openxmlformats.org/drawingml/2006/chart" xmlns:r="http://schemas.openxmlformats.org/officeDocument/2006/relationships" r:id="rId6"/>
          </a:graphicData>
        </a:graphic>
      </p:graphicFrame>
      <p:sp>
        <p:nvSpPr>
          <p:cNvPr id="12" name="TextBox 11">
            <a:extLst>
              <a:ext uri="{FF2B5EF4-FFF2-40B4-BE49-F238E27FC236}">
                <a16:creationId xmlns:a16="http://schemas.microsoft.com/office/drawing/2014/main" id="{93D5FBE4-58C3-7ECC-5487-312DAF179157}"/>
              </a:ext>
            </a:extLst>
          </p:cNvPr>
          <p:cNvSpPr txBox="1"/>
          <p:nvPr/>
        </p:nvSpPr>
        <p:spPr>
          <a:xfrm>
            <a:off x="485035" y="3445047"/>
            <a:ext cx="1315933" cy="276999"/>
          </a:xfrm>
          <a:prstGeom prst="rect">
            <a:avLst/>
          </a:prstGeom>
          <a:noFill/>
        </p:spPr>
        <p:txBody>
          <a:bodyPr wrap="square" rtlCol="0">
            <a:spAutoFit/>
          </a:bodyPr>
          <a:lstStyle/>
          <a:p>
            <a:r>
              <a:rPr lang="en-US" sz="1200" b="1" i="1" dirty="0">
                <a:solidFill>
                  <a:srgbClr val="C00000"/>
                </a:solidFill>
                <a:latin typeface="Source Sans Pro" panose="020B0503030403020204" pitchFamily="34" charset="0"/>
                <a:ea typeface="Source Sans Pro" panose="020B0503030403020204" pitchFamily="34" charset="0"/>
              </a:rPr>
              <a:t>Base: KSh.15.0B</a:t>
            </a:r>
          </a:p>
        </p:txBody>
      </p:sp>
      <p:sp>
        <p:nvSpPr>
          <p:cNvPr id="13" name="TextBox 12">
            <a:extLst>
              <a:ext uri="{FF2B5EF4-FFF2-40B4-BE49-F238E27FC236}">
                <a16:creationId xmlns:a16="http://schemas.microsoft.com/office/drawing/2014/main" id="{59E0525E-FB9F-F563-A6B6-589057F47591}"/>
              </a:ext>
            </a:extLst>
          </p:cNvPr>
          <p:cNvSpPr txBox="1"/>
          <p:nvPr/>
        </p:nvSpPr>
        <p:spPr>
          <a:xfrm>
            <a:off x="6446108" y="3445048"/>
            <a:ext cx="1315933" cy="276999"/>
          </a:xfrm>
          <a:prstGeom prst="rect">
            <a:avLst/>
          </a:prstGeom>
          <a:noFill/>
        </p:spPr>
        <p:txBody>
          <a:bodyPr wrap="square" rtlCol="0">
            <a:spAutoFit/>
          </a:bodyPr>
          <a:lstStyle/>
          <a:p>
            <a:r>
              <a:rPr lang="en-US" sz="1200" b="1" i="1" dirty="0">
                <a:solidFill>
                  <a:srgbClr val="C00000"/>
                </a:solidFill>
                <a:latin typeface="Source Sans Pro" panose="020B0503030403020204" pitchFamily="34" charset="0"/>
                <a:ea typeface="Source Sans Pro" panose="020B0503030403020204" pitchFamily="34" charset="0"/>
              </a:rPr>
              <a:t>Base: KSh.20.9B</a:t>
            </a:r>
          </a:p>
        </p:txBody>
      </p:sp>
      <p:sp>
        <p:nvSpPr>
          <p:cNvPr id="14" name="TextBox 13">
            <a:extLst>
              <a:ext uri="{FF2B5EF4-FFF2-40B4-BE49-F238E27FC236}">
                <a16:creationId xmlns:a16="http://schemas.microsoft.com/office/drawing/2014/main" id="{D4F25DD7-9C8C-87FC-F005-8E57888F6983}"/>
              </a:ext>
            </a:extLst>
          </p:cNvPr>
          <p:cNvSpPr txBox="1"/>
          <p:nvPr/>
        </p:nvSpPr>
        <p:spPr>
          <a:xfrm>
            <a:off x="6446107" y="6381411"/>
            <a:ext cx="1315933" cy="276999"/>
          </a:xfrm>
          <a:prstGeom prst="rect">
            <a:avLst/>
          </a:prstGeom>
          <a:noFill/>
        </p:spPr>
        <p:txBody>
          <a:bodyPr wrap="square" rtlCol="0">
            <a:spAutoFit/>
          </a:bodyPr>
          <a:lstStyle/>
          <a:p>
            <a:r>
              <a:rPr lang="en-US" sz="1200" b="1" i="1" dirty="0">
                <a:solidFill>
                  <a:srgbClr val="C00000"/>
                </a:solidFill>
                <a:latin typeface="Source Sans Pro" panose="020B0503030403020204" pitchFamily="34" charset="0"/>
                <a:ea typeface="Source Sans Pro" panose="020B0503030403020204" pitchFamily="34" charset="0"/>
              </a:rPr>
              <a:t>Base: KSh.2.0B</a:t>
            </a:r>
          </a:p>
        </p:txBody>
      </p:sp>
      <p:sp>
        <p:nvSpPr>
          <p:cNvPr id="19" name="TextBox 18">
            <a:extLst>
              <a:ext uri="{FF2B5EF4-FFF2-40B4-BE49-F238E27FC236}">
                <a16:creationId xmlns:a16="http://schemas.microsoft.com/office/drawing/2014/main" id="{9139CEAD-13B3-BB2D-CD26-64D2E302856A}"/>
              </a:ext>
            </a:extLst>
          </p:cNvPr>
          <p:cNvSpPr txBox="1"/>
          <p:nvPr/>
        </p:nvSpPr>
        <p:spPr>
          <a:xfrm>
            <a:off x="456662" y="6381410"/>
            <a:ext cx="1315933" cy="276999"/>
          </a:xfrm>
          <a:prstGeom prst="rect">
            <a:avLst/>
          </a:prstGeom>
          <a:noFill/>
        </p:spPr>
        <p:txBody>
          <a:bodyPr wrap="square" rtlCol="0">
            <a:spAutoFit/>
          </a:bodyPr>
          <a:lstStyle/>
          <a:p>
            <a:r>
              <a:rPr lang="en-US" sz="1200" b="1" i="1" dirty="0">
                <a:solidFill>
                  <a:srgbClr val="C00000"/>
                </a:solidFill>
                <a:latin typeface="Source Sans Pro" panose="020B0503030403020204" pitchFamily="34" charset="0"/>
                <a:ea typeface="Source Sans Pro" panose="020B0503030403020204" pitchFamily="34" charset="0"/>
              </a:rPr>
              <a:t>Base: KSh.1.1B</a:t>
            </a:r>
          </a:p>
        </p:txBody>
      </p:sp>
    </p:spTree>
    <p:extLst>
      <p:ext uri="{BB962C8B-B14F-4D97-AF65-F5344CB8AC3E}">
        <p14:creationId xmlns:p14="http://schemas.microsoft.com/office/powerpoint/2010/main" val="10028204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C908A5-366B-6807-9A11-A6A095F29584}"/>
              </a:ext>
            </a:extLst>
          </p:cNvPr>
          <p:cNvSpPr>
            <a:spLocks noGrp="1"/>
          </p:cNvSpPr>
          <p:nvPr>
            <p:ph type="title"/>
          </p:nvPr>
        </p:nvSpPr>
        <p:spPr>
          <a:xfrm>
            <a:off x="1433042" y="144134"/>
            <a:ext cx="8817429" cy="480131"/>
          </a:xfrm>
          <a:noFill/>
        </p:spPr>
        <p:txBody>
          <a:bodyPr vert="horz" wrap="square" lIns="91440" tIns="45720" rIns="91440" bIns="45720" rtlCol="0" anchor="ctr">
            <a:spAutoFit/>
          </a:bodyPr>
          <a:lstStyle/>
          <a:p>
            <a:pPr algn="ctr" defTabSz="914126"/>
            <a:r>
              <a:rPr lang="en-GB" sz="2800" b="1" dirty="0">
                <a:solidFill>
                  <a:schemeClr val="bg1"/>
                </a:solidFill>
                <a:latin typeface="Source Sans Pro" panose="020B0503030403020204" pitchFamily="34" charset="0"/>
                <a:ea typeface="Source Sans Pro" panose="020B0503030403020204" pitchFamily="34" charset="0"/>
                <a:cs typeface="+mn-cs"/>
              </a:rPr>
              <a:t>Large Format Sites Distribution by Town</a:t>
            </a:r>
          </a:p>
        </p:txBody>
      </p:sp>
      <p:pic>
        <p:nvPicPr>
          <p:cNvPr id="1026" name="Picture 2" descr="Counties of Kenya - Wikipedia">
            <a:extLst>
              <a:ext uri="{FF2B5EF4-FFF2-40B4-BE49-F238E27FC236}">
                <a16:creationId xmlns:a16="http://schemas.microsoft.com/office/drawing/2014/main" id="{AFB00785-D8D3-4C71-0A89-B431A41B41C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7288" y="1560677"/>
            <a:ext cx="3753134" cy="4867467"/>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01F651E0-EC20-C044-0F87-A9F3508E485C}"/>
              </a:ext>
            </a:extLst>
          </p:cNvPr>
          <p:cNvSpPr txBox="1"/>
          <p:nvPr/>
        </p:nvSpPr>
        <p:spPr>
          <a:xfrm>
            <a:off x="507028" y="1339220"/>
            <a:ext cx="1257826" cy="646331"/>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2060"/>
                </a:solidFill>
                <a:effectLst/>
                <a:uLnTx/>
                <a:uFillTx/>
                <a:latin typeface="Tw Cen MT" panose="020B0602020104020603" pitchFamily="34" charset="0"/>
                <a:ea typeface="+mn-ea"/>
                <a:cs typeface="+mn-cs"/>
              </a:rPr>
              <a:t>Nairobi: </a:t>
            </a:r>
            <a:r>
              <a:rPr lang="en-US" sz="2000" b="1" dirty="0">
                <a:solidFill>
                  <a:srgbClr val="002060"/>
                </a:solidFill>
                <a:latin typeface="Tw Cen MT" panose="020B0602020104020603" pitchFamily="34" charset="0"/>
              </a:rPr>
              <a:t>2,167</a:t>
            </a:r>
            <a:endParaRPr kumimoji="0" lang="en-US" sz="2000" b="1" i="0" u="none" strike="noStrike" kern="1200" cap="none" spc="0" normalizeH="0" baseline="0" noProof="0" dirty="0">
              <a:ln>
                <a:noFill/>
              </a:ln>
              <a:solidFill>
                <a:srgbClr val="002060"/>
              </a:solidFill>
              <a:effectLst/>
              <a:uLnTx/>
              <a:uFillTx/>
              <a:latin typeface="Tw Cen MT" panose="020B0602020104020603" pitchFamily="34" charset="0"/>
              <a:ea typeface="+mn-ea"/>
              <a:cs typeface="+mn-cs"/>
            </a:endParaRPr>
          </a:p>
        </p:txBody>
      </p:sp>
      <p:sp>
        <p:nvSpPr>
          <p:cNvPr id="13" name="TextBox 12">
            <a:extLst>
              <a:ext uri="{FF2B5EF4-FFF2-40B4-BE49-F238E27FC236}">
                <a16:creationId xmlns:a16="http://schemas.microsoft.com/office/drawing/2014/main" id="{6863DE8B-8DF5-5525-4813-9A8AA39D8108}"/>
              </a:ext>
            </a:extLst>
          </p:cNvPr>
          <p:cNvSpPr txBox="1"/>
          <p:nvPr/>
        </p:nvSpPr>
        <p:spPr>
          <a:xfrm>
            <a:off x="488220" y="3618962"/>
            <a:ext cx="1085372" cy="646331"/>
          </a:xfrm>
          <a:prstGeom prst="rect">
            <a:avLst/>
          </a:prstGeom>
          <a:noFill/>
        </p:spPr>
        <p:txBody>
          <a:bodyPr wrap="square" rtlCol="0" anchor="ctr">
            <a:spAutoFit/>
          </a:bodyPr>
          <a:lstStyle>
            <a:defPPr>
              <a:defRPr lang="en-US"/>
            </a:defPPr>
            <a:lvl1pPr>
              <a:defRPr sz="1600">
                <a:latin typeface="Tw Cen MT" panose="020B0602020104020603"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2060"/>
                </a:solidFill>
                <a:effectLst/>
                <a:uLnTx/>
                <a:uFillTx/>
                <a:latin typeface="Tw Cen MT" panose="020B0602020104020603" pitchFamily="34" charset="0"/>
                <a:ea typeface="+mn-ea"/>
                <a:cs typeface="+mn-cs"/>
              </a:rPr>
              <a:t>Kisumu </a:t>
            </a:r>
            <a:r>
              <a:rPr lang="en-US" sz="2000" b="1" dirty="0">
                <a:solidFill>
                  <a:srgbClr val="002060"/>
                </a:solidFill>
              </a:rPr>
              <a:t>166</a:t>
            </a:r>
            <a:endParaRPr kumimoji="0" lang="en-US" sz="2000" b="1" i="0" u="none" strike="noStrike" kern="1200" cap="none" spc="0" normalizeH="0" baseline="0" noProof="0" dirty="0">
              <a:ln>
                <a:noFill/>
              </a:ln>
              <a:solidFill>
                <a:srgbClr val="002060"/>
              </a:solidFill>
              <a:effectLst/>
              <a:uLnTx/>
              <a:uFillTx/>
              <a:latin typeface="Tw Cen MT" panose="020B0602020104020603" pitchFamily="34" charset="0"/>
              <a:ea typeface="+mn-ea"/>
              <a:cs typeface="+mn-cs"/>
            </a:endParaRPr>
          </a:p>
        </p:txBody>
      </p:sp>
      <p:sp>
        <p:nvSpPr>
          <p:cNvPr id="16" name="TextBox 15">
            <a:extLst>
              <a:ext uri="{FF2B5EF4-FFF2-40B4-BE49-F238E27FC236}">
                <a16:creationId xmlns:a16="http://schemas.microsoft.com/office/drawing/2014/main" id="{29427FB2-7C61-38D4-BE0E-43A1CFEECF37}"/>
              </a:ext>
            </a:extLst>
          </p:cNvPr>
          <p:cNvSpPr txBox="1"/>
          <p:nvPr/>
        </p:nvSpPr>
        <p:spPr>
          <a:xfrm>
            <a:off x="481259" y="4946111"/>
            <a:ext cx="1378424" cy="400110"/>
          </a:xfrm>
          <a:prstGeom prst="rect">
            <a:avLst/>
          </a:prstGeom>
          <a:noFill/>
        </p:spPr>
        <p:txBody>
          <a:bodyPr wrap="square" rtlCol="0" anchor="ctr">
            <a:spAutoFit/>
          </a:bodyPr>
          <a:lstStyle>
            <a:defPPr>
              <a:defRPr lang="en-US"/>
            </a:defPPr>
            <a:lvl1pPr>
              <a:defRPr sz="1600">
                <a:latin typeface="Tw Cen MT" panose="020B0602020104020603"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2060"/>
                </a:solidFill>
                <a:effectLst/>
                <a:uLnTx/>
                <a:uFillTx/>
                <a:latin typeface="Tw Cen MT" panose="020B0602020104020603" pitchFamily="34" charset="0"/>
                <a:ea typeface="+mn-ea"/>
                <a:cs typeface="+mn-cs"/>
              </a:rPr>
              <a:t>Nakuru </a:t>
            </a:r>
            <a:r>
              <a:rPr kumimoji="0" lang="en-US" sz="2000" b="1" i="0" u="none" strike="noStrike" kern="1200" cap="none" spc="0" normalizeH="0" baseline="0" noProof="0" dirty="0">
                <a:ln>
                  <a:noFill/>
                </a:ln>
                <a:solidFill>
                  <a:srgbClr val="002060"/>
                </a:solidFill>
                <a:effectLst/>
                <a:uLnTx/>
                <a:uFillTx/>
                <a:latin typeface="Tw Cen MT" panose="020B0602020104020603" pitchFamily="34" charset="0"/>
                <a:ea typeface="+mn-ea"/>
                <a:cs typeface="+mn-cs"/>
              </a:rPr>
              <a:t>200</a:t>
            </a:r>
          </a:p>
        </p:txBody>
      </p:sp>
      <p:sp>
        <p:nvSpPr>
          <p:cNvPr id="17" name="TextBox 16">
            <a:extLst>
              <a:ext uri="{FF2B5EF4-FFF2-40B4-BE49-F238E27FC236}">
                <a16:creationId xmlns:a16="http://schemas.microsoft.com/office/drawing/2014/main" id="{8F5B10EC-A0F3-62BE-FD92-C3D74CD61A49}"/>
              </a:ext>
            </a:extLst>
          </p:cNvPr>
          <p:cNvSpPr txBox="1"/>
          <p:nvPr/>
        </p:nvSpPr>
        <p:spPr>
          <a:xfrm>
            <a:off x="487228" y="3011084"/>
            <a:ext cx="1257827" cy="646331"/>
          </a:xfrm>
          <a:prstGeom prst="rect">
            <a:avLst/>
          </a:prstGeom>
          <a:noFill/>
        </p:spPr>
        <p:txBody>
          <a:bodyPr wrap="square" rtlCol="0" anchor="ctr">
            <a:spAutoFit/>
          </a:bodyPr>
          <a:lstStyle>
            <a:defPPr>
              <a:defRPr lang="en-US"/>
            </a:defPPr>
            <a:lvl1pPr>
              <a:defRPr sz="1600">
                <a:latin typeface="Tw Cen MT" panose="020B0602020104020603"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2060"/>
                </a:solidFill>
                <a:effectLst/>
                <a:uLnTx/>
                <a:uFillTx/>
                <a:latin typeface="Tw Cen MT" panose="020B0602020104020603" pitchFamily="34" charset="0"/>
                <a:ea typeface="+mn-ea"/>
                <a:cs typeface="+mn-cs"/>
              </a:rPr>
              <a:t>Kakamega </a:t>
            </a:r>
            <a:r>
              <a:rPr lang="en-US" sz="2000" b="1" dirty="0">
                <a:solidFill>
                  <a:srgbClr val="002060"/>
                </a:solidFill>
              </a:rPr>
              <a:t>45</a:t>
            </a:r>
            <a:endParaRPr kumimoji="0" lang="en-US" sz="2000" b="1" i="0" u="none" strike="noStrike" kern="1200" cap="none" spc="0" normalizeH="0" baseline="0" noProof="0" dirty="0">
              <a:ln>
                <a:noFill/>
              </a:ln>
              <a:solidFill>
                <a:srgbClr val="002060"/>
              </a:solidFill>
              <a:effectLst/>
              <a:uLnTx/>
              <a:uFillTx/>
              <a:latin typeface="Tw Cen MT" panose="020B0602020104020603" pitchFamily="34" charset="0"/>
              <a:ea typeface="+mn-ea"/>
              <a:cs typeface="+mn-cs"/>
            </a:endParaRPr>
          </a:p>
        </p:txBody>
      </p:sp>
      <p:sp>
        <p:nvSpPr>
          <p:cNvPr id="18" name="TextBox 17">
            <a:extLst>
              <a:ext uri="{FF2B5EF4-FFF2-40B4-BE49-F238E27FC236}">
                <a16:creationId xmlns:a16="http://schemas.microsoft.com/office/drawing/2014/main" id="{9A150960-2D04-4516-EB20-FA69113DEE85}"/>
              </a:ext>
            </a:extLst>
          </p:cNvPr>
          <p:cNvSpPr txBox="1"/>
          <p:nvPr/>
        </p:nvSpPr>
        <p:spPr>
          <a:xfrm>
            <a:off x="476990" y="2462855"/>
            <a:ext cx="1386962" cy="400110"/>
          </a:xfrm>
          <a:prstGeom prst="rect">
            <a:avLst/>
          </a:prstGeom>
          <a:noFill/>
        </p:spPr>
        <p:txBody>
          <a:bodyPr wrap="square" rtlCol="0" anchor="ctr">
            <a:spAutoFit/>
          </a:bodyPr>
          <a:lstStyle>
            <a:defPPr>
              <a:defRPr lang="en-US"/>
            </a:defPPr>
            <a:lvl1pPr>
              <a:defRPr sz="1600">
                <a:latin typeface="Tw Cen MT" panose="020B0602020104020603"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2060"/>
                </a:solidFill>
                <a:effectLst/>
                <a:uLnTx/>
                <a:uFillTx/>
                <a:latin typeface="Tw Cen MT" panose="020B0602020104020603" pitchFamily="34" charset="0"/>
                <a:ea typeface="+mn-ea"/>
                <a:cs typeface="+mn-cs"/>
              </a:rPr>
              <a:t>Bungoma: </a:t>
            </a:r>
            <a:r>
              <a:rPr kumimoji="0" lang="en-US" sz="2000" b="1" i="0" u="none" strike="noStrike" kern="1200" cap="none" spc="0" normalizeH="0" baseline="0" noProof="0" dirty="0">
                <a:ln>
                  <a:noFill/>
                </a:ln>
                <a:solidFill>
                  <a:srgbClr val="002060"/>
                </a:solidFill>
                <a:effectLst/>
                <a:uLnTx/>
                <a:uFillTx/>
                <a:latin typeface="Tw Cen MT" panose="020B0602020104020603" pitchFamily="34" charset="0"/>
                <a:ea typeface="+mn-ea"/>
                <a:cs typeface="+mn-cs"/>
              </a:rPr>
              <a:t>21</a:t>
            </a:r>
          </a:p>
        </p:txBody>
      </p:sp>
      <p:sp>
        <p:nvSpPr>
          <p:cNvPr id="21" name="TextBox 20">
            <a:extLst>
              <a:ext uri="{FF2B5EF4-FFF2-40B4-BE49-F238E27FC236}">
                <a16:creationId xmlns:a16="http://schemas.microsoft.com/office/drawing/2014/main" id="{7C8DC5F9-16CA-30CD-29EE-6AD9474E599B}"/>
              </a:ext>
            </a:extLst>
          </p:cNvPr>
          <p:cNvSpPr txBox="1"/>
          <p:nvPr/>
        </p:nvSpPr>
        <p:spPr>
          <a:xfrm>
            <a:off x="5702589" y="4150317"/>
            <a:ext cx="893836" cy="646331"/>
          </a:xfrm>
          <a:prstGeom prst="rect">
            <a:avLst/>
          </a:prstGeom>
          <a:noFill/>
        </p:spPr>
        <p:txBody>
          <a:bodyPr wrap="square" rtlCol="0" anchor="ctr">
            <a:spAutoFit/>
          </a:bodyPr>
          <a:lstStyle>
            <a:defPPr>
              <a:defRPr lang="en-US"/>
            </a:defPPr>
            <a:lvl1pPr>
              <a:defRPr sz="1600">
                <a:latin typeface="Tw Cen MT" panose="020B0602020104020603"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2060"/>
                </a:solidFill>
                <a:effectLst/>
                <a:uLnTx/>
                <a:uFillTx/>
                <a:latin typeface="Tw Cen MT" panose="020B0602020104020603" pitchFamily="34" charset="0"/>
                <a:ea typeface="+mn-ea"/>
                <a:cs typeface="+mn-cs"/>
              </a:rPr>
              <a:t>Embu </a:t>
            </a:r>
            <a:r>
              <a:rPr lang="en-US" sz="2000" b="1" dirty="0">
                <a:solidFill>
                  <a:srgbClr val="002060"/>
                </a:solidFill>
              </a:rPr>
              <a:t>53</a:t>
            </a:r>
            <a:endParaRPr kumimoji="0" lang="en-US" sz="2000" b="1" i="0" u="none" strike="noStrike" kern="1200" cap="none" spc="0" normalizeH="0" baseline="0" noProof="0" dirty="0">
              <a:ln>
                <a:noFill/>
              </a:ln>
              <a:solidFill>
                <a:srgbClr val="002060"/>
              </a:solidFill>
              <a:effectLst/>
              <a:uLnTx/>
              <a:uFillTx/>
              <a:latin typeface="Tw Cen MT" panose="020B0602020104020603" pitchFamily="34" charset="0"/>
              <a:ea typeface="+mn-ea"/>
              <a:cs typeface="+mn-cs"/>
            </a:endParaRPr>
          </a:p>
        </p:txBody>
      </p:sp>
      <p:sp>
        <p:nvSpPr>
          <p:cNvPr id="22" name="TextBox 21">
            <a:extLst>
              <a:ext uri="{FF2B5EF4-FFF2-40B4-BE49-F238E27FC236}">
                <a16:creationId xmlns:a16="http://schemas.microsoft.com/office/drawing/2014/main" id="{9A3034F1-1DF6-61E5-4B24-1C20A3B33941}"/>
              </a:ext>
            </a:extLst>
          </p:cNvPr>
          <p:cNvSpPr txBox="1"/>
          <p:nvPr/>
        </p:nvSpPr>
        <p:spPr>
          <a:xfrm>
            <a:off x="5930948" y="2798313"/>
            <a:ext cx="937328" cy="67710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2060"/>
                </a:solidFill>
                <a:effectLst/>
                <a:uLnTx/>
                <a:uFillTx/>
                <a:latin typeface="Tw Cen MT" panose="020B0602020104020603" pitchFamily="34" charset="0"/>
                <a:ea typeface="+mn-ea"/>
                <a:cs typeface="+mn-cs"/>
              </a:rPr>
              <a:t>Chuka</a:t>
            </a:r>
            <a:r>
              <a:rPr kumimoji="0" lang="en-US" sz="1800" b="0" i="0" u="none" strike="noStrike" kern="1200" cap="none" spc="0" normalizeH="0" baseline="0" noProof="0" dirty="0">
                <a:ln>
                  <a:noFill/>
                </a:ln>
                <a:solidFill>
                  <a:srgbClr val="002060"/>
                </a:solidFill>
                <a:effectLst/>
                <a:uLnTx/>
                <a:uFillTx/>
                <a:latin typeface="Tw Cen MT" panose="020B0602020104020603" pitchFamily="34" charset="0"/>
                <a:ea typeface="+mn-ea"/>
                <a:cs typeface="+mn-cs"/>
              </a:rPr>
              <a:t> </a:t>
            </a:r>
            <a:r>
              <a:rPr kumimoji="0" lang="en-US" sz="2000" b="1" i="0" u="none" strike="noStrike" kern="1200" cap="none" spc="0" normalizeH="0" baseline="0" noProof="0" dirty="0">
                <a:ln>
                  <a:noFill/>
                </a:ln>
                <a:solidFill>
                  <a:srgbClr val="002060"/>
                </a:solidFill>
                <a:effectLst/>
                <a:uLnTx/>
                <a:uFillTx/>
                <a:latin typeface="Tw Cen MT" panose="020B0602020104020603" pitchFamily="34" charset="0"/>
                <a:ea typeface="+mn-ea"/>
                <a:cs typeface="+mn-cs"/>
              </a:rPr>
              <a:t>11</a:t>
            </a:r>
          </a:p>
        </p:txBody>
      </p:sp>
      <p:sp>
        <p:nvSpPr>
          <p:cNvPr id="23" name="TextBox 22">
            <a:extLst>
              <a:ext uri="{FF2B5EF4-FFF2-40B4-BE49-F238E27FC236}">
                <a16:creationId xmlns:a16="http://schemas.microsoft.com/office/drawing/2014/main" id="{800C02E4-A072-BF43-1899-C9DB445FB1CC}"/>
              </a:ext>
            </a:extLst>
          </p:cNvPr>
          <p:cNvSpPr txBox="1"/>
          <p:nvPr/>
        </p:nvSpPr>
        <p:spPr>
          <a:xfrm>
            <a:off x="5984529" y="2224880"/>
            <a:ext cx="937328" cy="400110"/>
          </a:xfrm>
          <a:prstGeom prst="rect">
            <a:avLst/>
          </a:prstGeom>
          <a:noFill/>
        </p:spPr>
        <p:txBody>
          <a:bodyPr wrap="square" rtlCol="0" anchor="ctr">
            <a:spAutoFit/>
          </a:bodyPr>
          <a:lstStyle>
            <a:defPPr>
              <a:defRPr lang="en-US"/>
            </a:defPPr>
            <a:lvl1pPr>
              <a:defRPr sz="1600">
                <a:latin typeface="Tw Cen MT" panose="020B0602020104020603"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2060"/>
                </a:solidFill>
                <a:effectLst/>
                <a:uLnTx/>
                <a:uFillTx/>
                <a:latin typeface="Tw Cen MT" panose="020B0602020104020603" pitchFamily="34" charset="0"/>
                <a:ea typeface="+mn-ea"/>
                <a:cs typeface="+mn-cs"/>
              </a:rPr>
              <a:t>Meru </a:t>
            </a:r>
            <a:r>
              <a:rPr kumimoji="0" lang="en-US" sz="2000" b="1" i="0" u="none" strike="noStrike" kern="1200" cap="none" spc="0" normalizeH="0" baseline="0" noProof="0" dirty="0">
                <a:ln>
                  <a:noFill/>
                </a:ln>
                <a:solidFill>
                  <a:srgbClr val="002060"/>
                </a:solidFill>
                <a:effectLst/>
                <a:uLnTx/>
                <a:uFillTx/>
                <a:latin typeface="Tw Cen MT" panose="020B0602020104020603" pitchFamily="34" charset="0"/>
                <a:ea typeface="+mn-ea"/>
                <a:cs typeface="+mn-cs"/>
              </a:rPr>
              <a:t>77</a:t>
            </a:r>
          </a:p>
        </p:txBody>
      </p:sp>
      <p:sp>
        <p:nvSpPr>
          <p:cNvPr id="24" name="TextBox 23">
            <a:extLst>
              <a:ext uri="{FF2B5EF4-FFF2-40B4-BE49-F238E27FC236}">
                <a16:creationId xmlns:a16="http://schemas.microsoft.com/office/drawing/2014/main" id="{78544EF2-0106-1214-BA80-56FDAE26E20D}"/>
              </a:ext>
            </a:extLst>
          </p:cNvPr>
          <p:cNvSpPr txBox="1"/>
          <p:nvPr/>
        </p:nvSpPr>
        <p:spPr>
          <a:xfrm>
            <a:off x="506280" y="4281383"/>
            <a:ext cx="930482" cy="400110"/>
          </a:xfrm>
          <a:prstGeom prst="rect">
            <a:avLst/>
          </a:prstGeom>
          <a:noFill/>
        </p:spPr>
        <p:txBody>
          <a:bodyPr wrap="square" rtlCol="0" anchor="ctr">
            <a:spAutoFit/>
          </a:bodyPr>
          <a:lstStyle>
            <a:defPPr>
              <a:defRPr lang="en-US"/>
            </a:defPPr>
            <a:lvl1pPr>
              <a:defRPr sz="1600">
                <a:latin typeface="Tw Cen MT" panose="020B0602020104020603"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2060"/>
                </a:solidFill>
                <a:effectLst/>
                <a:uLnTx/>
                <a:uFillTx/>
                <a:latin typeface="Tw Cen MT" panose="020B0602020104020603" pitchFamily="34" charset="0"/>
                <a:ea typeface="+mn-ea"/>
                <a:cs typeface="+mn-cs"/>
              </a:rPr>
              <a:t>Kisii </a:t>
            </a:r>
            <a:r>
              <a:rPr lang="en-US" sz="2000" b="1" dirty="0">
                <a:solidFill>
                  <a:srgbClr val="002060"/>
                </a:solidFill>
              </a:rPr>
              <a:t>38</a:t>
            </a:r>
            <a:endParaRPr kumimoji="0" lang="en-US" sz="2000" b="1" i="0" u="none" strike="noStrike" kern="1200" cap="none" spc="0" normalizeH="0" baseline="0" noProof="0" dirty="0">
              <a:ln>
                <a:noFill/>
              </a:ln>
              <a:solidFill>
                <a:srgbClr val="002060"/>
              </a:solidFill>
              <a:effectLst/>
              <a:uLnTx/>
              <a:uFillTx/>
              <a:latin typeface="Tw Cen MT" panose="020B0602020104020603" pitchFamily="34" charset="0"/>
              <a:ea typeface="+mn-ea"/>
              <a:cs typeface="+mn-cs"/>
            </a:endParaRPr>
          </a:p>
        </p:txBody>
      </p:sp>
      <p:sp>
        <p:nvSpPr>
          <p:cNvPr id="28" name="Rectangle: Diagonal Corners Snipped 27">
            <a:extLst>
              <a:ext uri="{FF2B5EF4-FFF2-40B4-BE49-F238E27FC236}">
                <a16:creationId xmlns:a16="http://schemas.microsoft.com/office/drawing/2014/main" id="{C33E6EA2-7C27-FC30-1756-7A97AB446086}"/>
              </a:ext>
            </a:extLst>
          </p:cNvPr>
          <p:cNvSpPr/>
          <p:nvPr/>
        </p:nvSpPr>
        <p:spPr>
          <a:xfrm>
            <a:off x="321663" y="866302"/>
            <a:ext cx="6412722" cy="400108"/>
          </a:xfrm>
          <a:prstGeom prst="snip2DiagRect">
            <a:avLst>
              <a:gd name="adj1" fmla="val 0"/>
              <a:gd name="adj2" fmla="val 24492"/>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Tw Cen MT" panose="020B0602020104020603" pitchFamily="34" charset="0"/>
                <a:ea typeface="+mn-ea"/>
                <a:cs typeface="+mn-cs"/>
              </a:rPr>
              <a:t>Number of OOH sites by Town</a:t>
            </a:r>
          </a:p>
        </p:txBody>
      </p:sp>
      <p:cxnSp>
        <p:nvCxnSpPr>
          <p:cNvPr id="30" name="Connector: Elbow 29">
            <a:extLst>
              <a:ext uri="{FF2B5EF4-FFF2-40B4-BE49-F238E27FC236}">
                <a16:creationId xmlns:a16="http://schemas.microsoft.com/office/drawing/2014/main" id="{5CAE2315-BC39-642C-47A2-2148D25E632C}"/>
              </a:ext>
            </a:extLst>
          </p:cNvPr>
          <p:cNvCxnSpPr>
            <a:cxnSpLocks/>
          </p:cNvCxnSpPr>
          <p:nvPr/>
        </p:nvCxnSpPr>
        <p:spPr>
          <a:xfrm rot="16200000" flipH="1">
            <a:off x="741046" y="2323693"/>
            <a:ext cx="3235456" cy="1642281"/>
          </a:xfrm>
          <a:prstGeom prst="bentConnector3">
            <a:avLst>
              <a:gd name="adj1" fmla="val -197"/>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4" name="Connector: Elbow 33">
            <a:extLst>
              <a:ext uri="{FF2B5EF4-FFF2-40B4-BE49-F238E27FC236}">
                <a16:creationId xmlns:a16="http://schemas.microsoft.com/office/drawing/2014/main" id="{5EFED127-1C4F-0CBB-2907-0DB97D1E3743}"/>
              </a:ext>
            </a:extLst>
          </p:cNvPr>
          <p:cNvCxnSpPr>
            <a:cxnSpLocks/>
          </p:cNvCxnSpPr>
          <p:nvPr/>
        </p:nvCxnSpPr>
        <p:spPr>
          <a:xfrm>
            <a:off x="1535483" y="2187900"/>
            <a:ext cx="933734" cy="1737440"/>
          </a:xfrm>
          <a:prstGeom prst="bentConnector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0519C9F4-F175-8D9B-5F8E-9533280270FD}"/>
              </a:ext>
            </a:extLst>
          </p:cNvPr>
          <p:cNvSpPr txBox="1"/>
          <p:nvPr/>
        </p:nvSpPr>
        <p:spPr>
          <a:xfrm>
            <a:off x="442008" y="1998182"/>
            <a:ext cx="136986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2060"/>
                </a:solidFill>
                <a:effectLst/>
                <a:uLnTx/>
                <a:uFillTx/>
                <a:latin typeface="Tw Cen MT" panose="020B0602020104020603" pitchFamily="34" charset="0"/>
                <a:ea typeface="+mn-ea"/>
                <a:cs typeface="+mn-cs"/>
              </a:rPr>
              <a:t>Eldoret: </a:t>
            </a:r>
            <a:r>
              <a:rPr lang="en-US" sz="2000" b="1" dirty="0">
                <a:solidFill>
                  <a:srgbClr val="002060"/>
                </a:solidFill>
                <a:latin typeface="Tw Cen MT" panose="020B0602020104020603" pitchFamily="34" charset="0"/>
              </a:rPr>
              <a:t>121</a:t>
            </a:r>
            <a:endParaRPr kumimoji="0" lang="en-US" sz="2000" b="1" i="0" u="none" strike="noStrike" kern="1200" cap="none" spc="0" normalizeH="0" baseline="0" noProof="0" dirty="0">
              <a:ln>
                <a:noFill/>
              </a:ln>
              <a:solidFill>
                <a:srgbClr val="002060"/>
              </a:solidFill>
              <a:effectLst/>
              <a:uLnTx/>
              <a:uFillTx/>
              <a:latin typeface="Tw Cen MT" panose="020B0602020104020603" pitchFamily="34" charset="0"/>
              <a:ea typeface="+mn-ea"/>
              <a:cs typeface="+mn-cs"/>
            </a:endParaRPr>
          </a:p>
        </p:txBody>
      </p:sp>
      <p:cxnSp>
        <p:nvCxnSpPr>
          <p:cNvPr id="38" name="Connector: Elbow 37">
            <a:extLst>
              <a:ext uri="{FF2B5EF4-FFF2-40B4-BE49-F238E27FC236}">
                <a16:creationId xmlns:a16="http://schemas.microsoft.com/office/drawing/2014/main" id="{8499EA09-22C5-E13F-1058-67E3F3B44318}"/>
              </a:ext>
            </a:extLst>
          </p:cNvPr>
          <p:cNvCxnSpPr>
            <a:cxnSpLocks/>
            <a:stCxn id="18" idx="3"/>
          </p:cNvCxnSpPr>
          <p:nvPr/>
        </p:nvCxnSpPr>
        <p:spPr>
          <a:xfrm>
            <a:off x="1863952" y="2662910"/>
            <a:ext cx="425142" cy="1194339"/>
          </a:xfrm>
          <a:prstGeom prst="bentConnector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2" name="Connector: Elbow 41">
            <a:extLst>
              <a:ext uri="{FF2B5EF4-FFF2-40B4-BE49-F238E27FC236}">
                <a16:creationId xmlns:a16="http://schemas.microsoft.com/office/drawing/2014/main" id="{EDF134A8-59A7-624C-363F-3BA121AB5D73}"/>
              </a:ext>
            </a:extLst>
          </p:cNvPr>
          <p:cNvCxnSpPr>
            <a:cxnSpLocks/>
          </p:cNvCxnSpPr>
          <p:nvPr/>
        </p:nvCxnSpPr>
        <p:spPr>
          <a:xfrm>
            <a:off x="1398590" y="3247242"/>
            <a:ext cx="765281" cy="700558"/>
          </a:xfrm>
          <a:prstGeom prst="bentConnector3">
            <a:avLst>
              <a:gd name="adj1" fmla="val 50000"/>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1" name="Connector: Elbow 50">
            <a:extLst>
              <a:ext uri="{FF2B5EF4-FFF2-40B4-BE49-F238E27FC236}">
                <a16:creationId xmlns:a16="http://schemas.microsoft.com/office/drawing/2014/main" id="{D6E3B65D-4F32-B5B3-3F8E-1AD5A2EC7571}"/>
              </a:ext>
            </a:extLst>
          </p:cNvPr>
          <p:cNvCxnSpPr>
            <a:cxnSpLocks/>
          </p:cNvCxnSpPr>
          <p:nvPr/>
        </p:nvCxnSpPr>
        <p:spPr>
          <a:xfrm>
            <a:off x="1210591" y="3873560"/>
            <a:ext cx="1085372" cy="372094"/>
          </a:xfrm>
          <a:prstGeom prst="bentConnector3">
            <a:avLst>
              <a:gd name="adj1" fmla="val 50000"/>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3" name="Connector: Elbow 52">
            <a:extLst>
              <a:ext uri="{FF2B5EF4-FFF2-40B4-BE49-F238E27FC236}">
                <a16:creationId xmlns:a16="http://schemas.microsoft.com/office/drawing/2014/main" id="{C492DC73-485B-7DEA-D20A-85E7B2BE1197}"/>
              </a:ext>
            </a:extLst>
          </p:cNvPr>
          <p:cNvCxnSpPr>
            <a:cxnSpLocks/>
            <a:stCxn id="24" idx="3"/>
          </p:cNvCxnSpPr>
          <p:nvPr/>
        </p:nvCxnSpPr>
        <p:spPr>
          <a:xfrm>
            <a:off x="1436762" y="4481438"/>
            <a:ext cx="791343" cy="41080"/>
          </a:xfrm>
          <a:prstGeom prst="bentConnector3">
            <a:avLst>
              <a:gd name="adj1" fmla="val 50000"/>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5" name="Connector: Elbow 54">
            <a:extLst>
              <a:ext uri="{FF2B5EF4-FFF2-40B4-BE49-F238E27FC236}">
                <a16:creationId xmlns:a16="http://schemas.microsoft.com/office/drawing/2014/main" id="{93F34485-A6BE-A471-AD63-E163434E3548}"/>
              </a:ext>
            </a:extLst>
          </p:cNvPr>
          <p:cNvCxnSpPr>
            <a:cxnSpLocks/>
          </p:cNvCxnSpPr>
          <p:nvPr/>
        </p:nvCxnSpPr>
        <p:spPr>
          <a:xfrm flipV="1">
            <a:off x="1616147" y="4318282"/>
            <a:ext cx="1205437" cy="855193"/>
          </a:xfrm>
          <a:prstGeom prst="bentConnector3">
            <a:avLst>
              <a:gd name="adj1" fmla="val 50000"/>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3" name="Connector: Elbow 62">
            <a:extLst>
              <a:ext uri="{FF2B5EF4-FFF2-40B4-BE49-F238E27FC236}">
                <a16:creationId xmlns:a16="http://schemas.microsoft.com/office/drawing/2014/main" id="{E04ECC57-023B-CA45-0BAF-BA4913438B29}"/>
              </a:ext>
            </a:extLst>
          </p:cNvPr>
          <p:cNvCxnSpPr>
            <a:cxnSpLocks/>
          </p:cNvCxnSpPr>
          <p:nvPr/>
        </p:nvCxnSpPr>
        <p:spPr>
          <a:xfrm rot="10800000" flipV="1">
            <a:off x="3647874" y="2463048"/>
            <a:ext cx="2375580" cy="1568388"/>
          </a:xfrm>
          <a:prstGeom prst="bentConnector3">
            <a:avLst>
              <a:gd name="adj1" fmla="val 9998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35" name="Connector: Elbow 1034">
            <a:extLst>
              <a:ext uri="{FF2B5EF4-FFF2-40B4-BE49-F238E27FC236}">
                <a16:creationId xmlns:a16="http://schemas.microsoft.com/office/drawing/2014/main" id="{DAB10172-E4A9-E51F-4D54-55E38B480665}"/>
              </a:ext>
            </a:extLst>
          </p:cNvPr>
          <p:cNvCxnSpPr>
            <a:cxnSpLocks/>
          </p:cNvCxnSpPr>
          <p:nvPr/>
        </p:nvCxnSpPr>
        <p:spPr>
          <a:xfrm rot="10800000" flipV="1">
            <a:off x="3647873" y="3071440"/>
            <a:ext cx="2336658" cy="1174213"/>
          </a:xfrm>
          <a:prstGeom prst="bentConnector3">
            <a:avLst>
              <a:gd name="adj1" fmla="val 68106"/>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39" name="Straight Arrow Connector 1038">
            <a:extLst>
              <a:ext uri="{FF2B5EF4-FFF2-40B4-BE49-F238E27FC236}">
                <a16:creationId xmlns:a16="http://schemas.microsoft.com/office/drawing/2014/main" id="{BCD5120E-E1AF-48CF-D76D-5EF89B5FA8E8}"/>
              </a:ext>
            </a:extLst>
          </p:cNvPr>
          <p:cNvCxnSpPr>
            <a:cxnSpLocks/>
          </p:cNvCxnSpPr>
          <p:nvPr/>
        </p:nvCxnSpPr>
        <p:spPr>
          <a:xfrm flipH="1" flipV="1">
            <a:off x="3631314" y="4477790"/>
            <a:ext cx="2066794" cy="2228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43" name="Connector: Elbow 1042">
            <a:extLst>
              <a:ext uri="{FF2B5EF4-FFF2-40B4-BE49-F238E27FC236}">
                <a16:creationId xmlns:a16="http://schemas.microsoft.com/office/drawing/2014/main" id="{5B69D066-A462-E30A-A306-18EED146DC19}"/>
              </a:ext>
            </a:extLst>
          </p:cNvPr>
          <p:cNvCxnSpPr>
            <a:cxnSpLocks/>
            <a:stCxn id="1046" idx="1"/>
          </p:cNvCxnSpPr>
          <p:nvPr/>
        </p:nvCxnSpPr>
        <p:spPr>
          <a:xfrm rot="10800000" flipV="1">
            <a:off x="4482888" y="5821864"/>
            <a:ext cx="1137459" cy="168127"/>
          </a:xfrm>
          <a:prstGeom prst="bentConnector3">
            <a:avLst>
              <a:gd name="adj1" fmla="val 50000"/>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46" name="TextBox 1045">
            <a:extLst>
              <a:ext uri="{FF2B5EF4-FFF2-40B4-BE49-F238E27FC236}">
                <a16:creationId xmlns:a16="http://schemas.microsoft.com/office/drawing/2014/main" id="{34B8AD3A-351B-B09C-044A-FC9A464C01F1}"/>
              </a:ext>
            </a:extLst>
          </p:cNvPr>
          <p:cNvSpPr txBox="1"/>
          <p:nvPr/>
        </p:nvSpPr>
        <p:spPr>
          <a:xfrm>
            <a:off x="5620346" y="5498699"/>
            <a:ext cx="1201566" cy="646331"/>
          </a:xfrm>
          <a:prstGeom prst="rect">
            <a:avLst/>
          </a:prstGeom>
          <a:noFill/>
        </p:spPr>
        <p:txBody>
          <a:bodyPr wrap="square" rtlCol="0" anchor="ctr">
            <a:spAutoFit/>
          </a:bodyPr>
          <a:lstStyle>
            <a:defPPr>
              <a:defRPr lang="en-US"/>
            </a:defPPr>
            <a:lvl1pPr>
              <a:defRPr sz="1600">
                <a:latin typeface="Tw Cen MT" panose="020B0602020104020603"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2060"/>
                </a:solidFill>
                <a:effectLst/>
                <a:uLnTx/>
                <a:uFillTx/>
                <a:latin typeface="Tw Cen MT" panose="020B0602020104020603" pitchFamily="34" charset="0"/>
                <a:ea typeface="+mn-ea"/>
                <a:cs typeface="+mn-cs"/>
              </a:rPr>
              <a:t>Mombasa </a:t>
            </a:r>
            <a:r>
              <a:rPr lang="en-US" sz="2000" b="1" dirty="0">
                <a:solidFill>
                  <a:srgbClr val="002060"/>
                </a:solidFill>
              </a:rPr>
              <a:t>190</a:t>
            </a:r>
            <a:endParaRPr kumimoji="0" lang="en-US" sz="2000" b="1" i="0" u="none" strike="noStrike" kern="1200" cap="none" spc="0" normalizeH="0" baseline="0" noProof="0" dirty="0">
              <a:ln>
                <a:noFill/>
              </a:ln>
              <a:solidFill>
                <a:srgbClr val="002060"/>
              </a:solidFill>
              <a:effectLst/>
              <a:uLnTx/>
              <a:uFillTx/>
              <a:latin typeface="Tw Cen MT" panose="020B0602020104020603" pitchFamily="34" charset="0"/>
              <a:ea typeface="+mn-ea"/>
              <a:cs typeface="+mn-cs"/>
            </a:endParaRPr>
          </a:p>
        </p:txBody>
      </p:sp>
      <p:sp>
        <p:nvSpPr>
          <p:cNvPr id="1049" name="Rectangle 1048">
            <a:extLst>
              <a:ext uri="{FF2B5EF4-FFF2-40B4-BE49-F238E27FC236}">
                <a16:creationId xmlns:a16="http://schemas.microsoft.com/office/drawing/2014/main" id="{676DEA7C-9A0F-7A6D-1BA5-2AA92D579535}"/>
              </a:ext>
            </a:extLst>
          </p:cNvPr>
          <p:cNvSpPr/>
          <p:nvPr/>
        </p:nvSpPr>
        <p:spPr>
          <a:xfrm>
            <a:off x="333763" y="1308389"/>
            <a:ext cx="6400622" cy="5033489"/>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51" name="TextBox 1050">
            <a:extLst>
              <a:ext uri="{FF2B5EF4-FFF2-40B4-BE49-F238E27FC236}">
                <a16:creationId xmlns:a16="http://schemas.microsoft.com/office/drawing/2014/main" id="{A54C91BC-FF69-EDA3-9A4F-0F0D78A2732C}"/>
              </a:ext>
            </a:extLst>
          </p:cNvPr>
          <p:cNvSpPr txBox="1"/>
          <p:nvPr/>
        </p:nvSpPr>
        <p:spPr>
          <a:xfrm>
            <a:off x="7238802" y="1470383"/>
            <a:ext cx="4625376" cy="2657138"/>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400"/>
              </a:spcBef>
              <a:spcAft>
                <a:spcPts val="400"/>
              </a:spcAft>
              <a:buClrTx/>
              <a:buSzTx/>
              <a:buFont typeface="Wingdings" panose="05000000000000000000" pitchFamily="2" charset="2"/>
              <a:buChar char="§"/>
              <a:tabLst/>
              <a:defRPr/>
            </a:pPr>
            <a:r>
              <a:rPr kumimoji="0" lang="en-US" sz="1600" b="0" i="0" u="none" strike="noStrike" kern="1200" cap="none" spc="0" normalizeH="0" baseline="0" noProof="0" dirty="0">
                <a:ln>
                  <a:noFill/>
                </a:ln>
                <a:solidFill>
                  <a:schemeClr val="tx2">
                    <a:lumMod val="90000"/>
                    <a:lumOff val="10000"/>
                  </a:schemeClr>
                </a:solidFill>
                <a:effectLst/>
                <a:uLnTx/>
                <a:uFillTx/>
                <a:latin typeface="Source Sans Pro" panose="020B0503030403020204" pitchFamily="34" charset="0"/>
                <a:ea typeface="Source Sans Pro" panose="020B0503030403020204" pitchFamily="34" charset="0"/>
              </a:rPr>
              <a:t>There has been a consistent proliferation of digital screens in the market with the screens mushrooming mainly in the main bus terminals in major towns across the country whereas the small vertical screens have cut a niche in malls, in stores and commercial and residential buildings across the capital.</a:t>
            </a:r>
          </a:p>
          <a:p>
            <a:pPr marL="285750" indent="-285750">
              <a:spcBef>
                <a:spcPts val="400"/>
              </a:spcBef>
              <a:spcAft>
                <a:spcPts val="400"/>
              </a:spcAft>
              <a:buFont typeface="Wingdings" panose="05000000000000000000" pitchFamily="2" charset="2"/>
              <a:buChar char="§"/>
              <a:defRPr/>
            </a:pPr>
            <a:r>
              <a:rPr lang="en-US" sz="1600" dirty="0">
                <a:solidFill>
                  <a:schemeClr val="tx2">
                    <a:lumMod val="90000"/>
                    <a:lumOff val="10000"/>
                  </a:schemeClr>
                </a:solidFill>
                <a:latin typeface="Source Sans Pro" panose="020B0503030403020204" pitchFamily="34" charset="0"/>
                <a:ea typeface="Source Sans Pro" panose="020B0503030403020204" pitchFamily="34" charset="0"/>
              </a:rPr>
              <a:t>The year has also seen strategic erection of mini billboards by Magnus at key transport intersections' within the capital.</a:t>
            </a:r>
          </a:p>
        </p:txBody>
      </p:sp>
      <p:cxnSp>
        <p:nvCxnSpPr>
          <p:cNvPr id="5" name="Connector: Elbow 4">
            <a:extLst>
              <a:ext uri="{FF2B5EF4-FFF2-40B4-BE49-F238E27FC236}">
                <a16:creationId xmlns:a16="http://schemas.microsoft.com/office/drawing/2014/main" id="{BF8D5EC8-1FE0-B4DA-46A6-6273EBADF2E6}"/>
              </a:ext>
            </a:extLst>
          </p:cNvPr>
          <p:cNvCxnSpPr>
            <a:cxnSpLocks/>
          </p:cNvCxnSpPr>
          <p:nvPr/>
        </p:nvCxnSpPr>
        <p:spPr>
          <a:xfrm rot="10800000" flipV="1">
            <a:off x="4616553" y="5175954"/>
            <a:ext cx="1222929" cy="567889"/>
          </a:xfrm>
          <a:prstGeom prst="bentConnector3">
            <a:avLst>
              <a:gd name="adj1" fmla="val 50000"/>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6BE29830-53B5-51C0-C094-A4646BB764EE}"/>
              </a:ext>
            </a:extLst>
          </p:cNvPr>
          <p:cNvSpPr txBox="1"/>
          <p:nvPr/>
        </p:nvSpPr>
        <p:spPr>
          <a:xfrm>
            <a:off x="5750258" y="5059086"/>
            <a:ext cx="1201566" cy="400110"/>
          </a:xfrm>
          <a:prstGeom prst="rect">
            <a:avLst/>
          </a:prstGeom>
          <a:noFill/>
        </p:spPr>
        <p:txBody>
          <a:bodyPr wrap="square" rtlCol="0" anchor="ctr">
            <a:spAutoFit/>
          </a:bodyPr>
          <a:lstStyle>
            <a:defPPr>
              <a:defRPr lang="en-US"/>
            </a:defPPr>
            <a:lvl1pPr>
              <a:defRPr sz="1600">
                <a:latin typeface="Tw Cen MT" panose="020B0602020104020603"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2060"/>
                </a:solidFill>
                <a:effectLst/>
                <a:uLnTx/>
                <a:uFillTx/>
                <a:latin typeface="Tw Cen MT" panose="020B0602020104020603" pitchFamily="34" charset="0"/>
                <a:ea typeface="+mn-ea"/>
                <a:cs typeface="+mn-cs"/>
              </a:rPr>
              <a:t>Kilifi</a:t>
            </a:r>
            <a:r>
              <a:rPr lang="en-US" dirty="0">
                <a:solidFill>
                  <a:srgbClr val="002060"/>
                </a:solidFill>
              </a:rPr>
              <a:t> </a:t>
            </a:r>
            <a:r>
              <a:rPr lang="en-US" sz="2000" b="1" dirty="0">
                <a:solidFill>
                  <a:srgbClr val="002060"/>
                </a:solidFill>
              </a:rPr>
              <a:t>63</a:t>
            </a:r>
            <a:endParaRPr kumimoji="0" lang="en-US" sz="2000" b="1" i="0" u="none" strike="noStrike" kern="1200" cap="none" spc="0" normalizeH="0" baseline="0" noProof="0" dirty="0">
              <a:ln>
                <a:noFill/>
              </a:ln>
              <a:solidFill>
                <a:srgbClr val="002060"/>
              </a:solidFill>
              <a:effectLst/>
              <a:uLnTx/>
              <a:uFillTx/>
              <a:latin typeface="Tw Cen MT" panose="020B0602020104020603" pitchFamily="34" charset="0"/>
              <a:ea typeface="+mn-ea"/>
              <a:cs typeface="+mn-cs"/>
            </a:endParaRPr>
          </a:p>
        </p:txBody>
      </p:sp>
    </p:spTree>
    <p:extLst>
      <p:ext uri="{BB962C8B-B14F-4D97-AF65-F5344CB8AC3E}">
        <p14:creationId xmlns:p14="http://schemas.microsoft.com/office/powerpoint/2010/main" val="31971570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E06CE0-E9F8-DECC-5189-97B50BA811EE}"/>
              </a:ext>
            </a:extLst>
          </p:cNvPr>
          <p:cNvSpPr>
            <a:spLocks noGrp="1"/>
          </p:cNvSpPr>
          <p:nvPr>
            <p:ph type="title"/>
          </p:nvPr>
        </p:nvSpPr>
        <p:spPr>
          <a:xfrm>
            <a:off x="1179285" y="164461"/>
            <a:ext cx="9049246" cy="480131"/>
          </a:xfrm>
          <a:noFill/>
        </p:spPr>
        <p:txBody>
          <a:bodyPr vert="horz" wrap="square" lIns="91440" tIns="45720" rIns="91440" bIns="45720" rtlCol="0" anchor="ctr">
            <a:spAutoFit/>
          </a:bodyPr>
          <a:lstStyle/>
          <a:p>
            <a:pPr algn="ctr" defTabSz="914126"/>
            <a:r>
              <a:rPr lang="en-US" sz="2800" b="1" dirty="0">
                <a:solidFill>
                  <a:schemeClr val="bg1"/>
                </a:solidFill>
                <a:latin typeface="Source Sans Pro" panose="020B0503030403020204" pitchFamily="34" charset="0"/>
                <a:ea typeface="Source Sans Pro" panose="020B0503030403020204" pitchFamily="34" charset="0"/>
                <a:cs typeface="+mn-cs"/>
              </a:rPr>
              <a:t>Overall Exposure by OOH Type </a:t>
            </a:r>
          </a:p>
        </p:txBody>
      </p:sp>
      <p:pic>
        <p:nvPicPr>
          <p:cNvPr id="2050" name="Picture 2" descr="3 Advantages of Billboard Advertising - Stokely Outdoor Advertising, Inc.">
            <a:extLst>
              <a:ext uri="{FF2B5EF4-FFF2-40B4-BE49-F238E27FC236}">
                <a16:creationId xmlns:a16="http://schemas.microsoft.com/office/drawing/2014/main" id="{1F572D61-1174-023D-F791-D8F779A865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9662" y="1310187"/>
            <a:ext cx="1398446" cy="1048834"/>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5A4A1F59-8D9C-1D70-C7D7-B1A3AF3C2C6F}"/>
              </a:ext>
            </a:extLst>
          </p:cNvPr>
          <p:cNvSpPr/>
          <p:nvPr/>
        </p:nvSpPr>
        <p:spPr>
          <a:xfrm>
            <a:off x="689662" y="1310187"/>
            <a:ext cx="5135651" cy="1048834"/>
          </a:xfrm>
          <a:prstGeom prst="rect">
            <a:avLst/>
          </a:prstGeom>
          <a:no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 name="TextBox 18">
            <a:extLst>
              <a:ext uri="{FF2B5EF4-FFF2-40B4-BE49-F238E27FC236}">
                <a16:creationId xmlns:a16="http://schemas.microsoft.com/office/drawing/2014/main" id="{0317394F-2A68-3C7B-FAB3-C98C8E464E6A}"/>
              </a:ext>
            </a:extLst>
          </p:cNvPr>
          <p:cNvSpPr txBox="1"/>
          <p:nvPr/>
        </p:nvSpPr>
        <p:spPr>
          <a:xfrm>
            <a:off x="2153253" y="1310937"/>
            <a:ext cx="1199761" cy="7848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dirty="0">
                <a:ln>
                  <a:noFill/>
                </a:ln>
                <a:solidFill>
                  <a:srgbClr val="C00000"/>
                </a:solidFill>
                <a:effectLst/>
                <a:uLnTx/>
                <a:uFillTx/>
                <a:latin typeface="Tw Cen MT" panose="020B0602020104020603" pitchFamily="34" charset="0"/>
                <a:ea typeface="Source Sans Pro" panose="020B0503030403020204" pitchFamily="34" charset="0"/>
                <a:cs typeface="+mn-cs"/>
              </a:rPr>
              <a:t>61</a:t>
            </a:r>
            <a:r>
              <a:rPr kumimoji="0" lang="en-US" sz="3000" b="1" i="0" u="none" strike="noStrike" kern="1200" cap="none" spc="0" normalizeH="0" baseline="0" noProof="0" dirty="0">
                <a:ln>
                  <a:noFill/>
                </a:ln>
                <a:solidFill>
                  <a:srgbClr val="C00000"/>
                </a:solidFill>
                <a:effectLst/>
                <a:uLnTx/>
                <a:uFillTx/>
                <a:latin typeface="Tw Cen MT" panose="020B0602020104020603" pitchFamily="34" charset="0"/>
                <a:ea typeface="Source Sans Pro" panose="020B0503030403020204" pitchFamily="34" charset="0"/>
                <a:cs typeface="+mn-cs"/>
              </a:rPr>
              <a:t>%</a:t>
            </a:r>
          </a:p>
        </p:txBody>
      </p:sp>
      <p:sp>
        <p:nvSpPr>
          <p:cNvPr id="20" name="TextBox 19">
            <a:extLst>
              <a:ext uri="{FF2B5EF4-FFF2-40B4-BE49-F238E27FC236}">
                <a16:creationId xmlns:a16="http://schemas.microsoft.com/office/drawing/2014/main" id="{4B61FA9A-9564-1055-6327-487168533307}"/>
              </a:ext>
            </a:extLst>
          </p:cNvPr>
          <p:cNvSpPr txBox="1"/>
          <p:nvPr/>
        </p:nvSpPr>
        <p:spPr>
          <a:xfrm>
            <a:off x="2222204" y="1979523"/>
            <a:ext cx="1147553"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Tw Cen MT" panose="020B0602020104020603" pitchFamily="34" charset="0"/>
                <a:ea typeface="Source Sans Pro" panose="020B0503030403020204" pitchFamily="34" charset="0"/>
                <a:cs typeface="+mn-cs"/>
              </a:rPr>
              <a:t>Billboards</a:t>
            </a:r>
          </a:p>
        </p:txBody>
      </p:sp>
      <p:sp>
        <p:nvSpPr>
          <p:cNvPr id="22" name="Rectangle 21">
            <a:extLst>
              <a:ext uri="{FF2B5EF4-FFF2-40B4-BE49-F238E27FC236}">
                <a16:creationId xmlns:a16="http://schemas.microsoft.com/office/drawing/2014/main" id="{8742454A-82F3-6E24-ED75-32270FC4BFF3}"/>
              </a:ext>
            </a:extLst>
          </p:cNvPr>
          <p:cNvSpPr/>
          <p:nvPr/>
        </p:nvSpPr>
        <p:spPr>
          <a:xfrm>
            <a:off x="689662" y="2534832"/>
            <a:ext cx="5135651" cy="1048834"/>
          </a:xfrm>
          <a:prstGeom prst="rect">
            <a:avLst/>
          </a:prstGeom>
          <a:no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DFEA3271-FC09-8B2F-A744-560D1D2F57AE}"/>
              </a:ext>
            </a:extLst>
          </p:cNvPr>
          <p:cNvSpPr txBox="1"/>
          <p:nvPr/>
        </p:nvSpPr>
        <p:spPr>
          <a:xfrm>
            <a:off x="2222204" y="3204168"/>
            <a:ext cx="1147553"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Tw Cen MT" panose="020B0602020104020603" pitchFamily="34" charset="0"/>
                <a:ea typeface="Source Sans Pro" panose="020B0503030403020204" pitchFamily="34" charset="0"/>
                <a:cs typeface="+mn-cs"/>
              </a:rPr>
              <a:t>Street Poles</a:t>
            </a:r>
          </a:p>
        </p:txBody>
      </p:sp>
      <p:sp>
        <p:nvSpPr>
          <p:cNvPr id="26" name="Rectangle 25">
            <a:extLst>
              <a:ext uri="{FF2B5EF4-FFF2-40B4-BE49-F238E27FC236}">
                <a16:creationId xmlns:a16="http://schemas.microsoft.com/office/drawing/2014/main" id="{1A7612FB-C43D-3435-814D-72AF3F58BD87}"/>
              </a:ext>
            </a:extLst>
          </p:cNvPr>
          <p:cNvSpPr/>
          <p:nvPr/>
        </p:nvSpPr>
        <p:spPr>
          <a:xfrm>
            <a:off x="689662" y="3759477"/>
            <a:ext cx="5135651" cy="1048834"/>
          </a:xfrm>
          <a:prstGeom prst="rect">
            <a:avLst/>
          </a:prstGeom>
          <a:no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8" name="TextBox 27">
            <a:extLst>
              <a:ext uri="{FF2B5EF4-FFF2-40B4-BE49-F238E27FC236}">
                <a16:creationId xmlns:a16="http://schemas.microsoft.com/office/drawing/2014/main" id="{B615AB06-656A-EF1A-440F-2CADC37F8862}"/>
              </a:ext>
            </a:extLst>
          </p:cNvPr>
          <p:cNvSpPr txBox="1"/>
          <p:nvPr/>
        </p:nvSpPr>
        <p:spPr>
          <a:xfrm>
            <a:off x="2222204" y="4428813"/>
            <a:ext cx="1147553"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Tw Cen MT" panose="020B0602020104020603" pitchFamily="34" charset="0"/>
                <a:ea typeface="Source Sans Pro" panose="020B0503030403020204" pitchFamily="34" charset="0"/>
                <a:cs typeface="+mn-cs"/>
              </a:rPr>
              <a:t>Sky signs</a:t>
            </a:r>
          </a:p>
        </p:txBody>
      </p:sp>
      <p:sp>
        <p:nvSpPr>
          <p:cNvPr id="30" name="Rectangle 29">
            <a:extLst>
              <a:ext uri="{FF2B5EF4-FFF2-40B4-BE49-F238E27FC236}">
                <a16:creationId xmlns:a16="http://schemas.microsoft.com/office/drawing/2014/main" id="{3B6CC5DC-9062-3C8E-4B46-199B6D33F9D1}"/>
              </a:ext>
            </a:extLst>
          </p:cNvPr>
          <p:cNvSpPr/>
          <p:nvPr/>
        </p:nvSpPr>
        <p:spPr>
          <a:xfrm>
            <a:off x="689662" y="4987323"/>
            <a:ext cx="5135651" cy="1048834"/>
          </a:xfrm>
          <a:prstGeom prst="rect">
            <a:avLst/>
          </a:prstGeom>
          <a:no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2" name="TextBox 31">
            <a:extLst>
              <a:ext uri="{FF2B5EF4-FFF2-40B4-BE49-F238E27FC236}">
                <a16:creationId xmlns:a16="http://schemas.microsoft.com/office/drawing/2014/main" id="{579A7AD4-3373-7E01-8769-6E3393754DFD}"/>
              </a:ext>
            </a:extLst>
          </p:cNvPr>
          <p:cNvSpPr txBox="1"/>
          <p:nvPr/>
        </p:nvSpPr>
        <p:spPr>
          <a:xfrm>
            <a:off x="2222204" y="5656659"/>
            <a:ext cx="1147553"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Tw Cen MT" panose="020B0602020104020603" pitchFamily="34" charset="0"/>
                <a:ea typeface="Source Sans Pro" panose="020B0503030403020204" pitchFamily="34" charset="0"/>
                <a:cs typeface="+mn-cs"/>
              </a:rPr>
              <a:t>Clocks</a:t>
            </a:r>
          </a:p>
        </p:txBody>
      </p:sp>
      <p:sp>
        <p:nvSpPr>
          <p:cNvPr id="34" name="Rectangle 33">
            <a:extLst>
              <a:ext uri="{FF2B5EF4-FFF2-40B4-BE49-F238E27FC236}">
                <a16:creationId xmlns:a16="http://schemas.microsoft.com/office/drawing/2014/main" id="{6BE90673-FF31-35D2-2CDA-43122B9AAE88}"/>
              </a:ext>
            </a:extLst>
          </p:cNvPr>
          <p:cNvSpPr/>
          <p:nvPr/>
        </p:nvSpPr>
        <p:spPr>
          <a:xfrm>
            <a:off x="6492235" y="1310187"/>
            <a:ext cx="5135651" cy="1048834"/>
          </a:xfrm>
          <a:prstGeom prst="rect">
            <a:avLst/>
          </a:prstGeom>
          <a:no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6" name="TextBox 35">
            <a:extLst>
              <a:ext uri="{FF2B5EF4-FFF2-40B4-BE49-F238E27FC236}">
                <a16:creationId xmlns:a16="http://schemas.microsoft.com/office/drawing/2014/main" id="{FBE71FC2-CCAA-0BC6-85C6-409972E222BB}"/>
              </a:ext>
            </a:extLst>
          </p:cNvPr>
          <p:cNvSpPr txBox="1"/>
          <p:nvPr/>
        </p:nvSpPr>
        <p:spPr>
          <a:xfrm>
            <a:off x="8024777" y="1979523"/>
            <a:ext cx="1147553"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Tw Cen MT" panose="020B0602020104020603" pitchFamily="34" charset="0"/>
                <a:ea typeface="Source Sans Pro" panose="020B0503030403020204" pitchFamily="34" charset="0"/>
                <a:cs typeface="+mn-cs"/>
              </a:rPr>
              <a:t>Wall Wraps</a:t>
            </a:r>
          </a:p>
        </p:txBody>
      </p:sp>
      <p:sp>
        <p:nvSpPr>
          <p:cNvPr id="38" name="Rectangle 37">
            <a:extLst>
              <a:ext uri="{FF2B5EF4-FFF2-40B4-BE49-F238E27FC236}">
                <a16:creationId xmlns:a16="http://schemas.microsoft.com/office/drawing/2014/main" id="{8917BBB2-1C3C-4C5E-9268-0F11CD593AD6}"/>
              </a:ext>
            </a:extLst>
          </p:cNvPr>
          <p:cNvSpPr/>
          <p:nvPr/>
        </p:nvSpPr>
        <p:spPr>
          <a:xfrm>
            <a:off x="6492235" y="2534832"/>
            <a:ext cx="5135651" cy="1048834"/>
          </a:xfrm>
          <a:prstGeom prst="rect">
            <a:avLst/>
          </a:prstGeom>
          <a:no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0" name="TextBox 39">
            <a:extLst>
              <a:ext uri="{FF2B5EF4-FFF2-40B4-BE49-F238E27FC236}">
                <a16:creationId xmlns:a16="http://schemas.microsoft.com/office/drawing/2014/main" id="{E42B1B1A-57BD-C313-76FC-630F2B83EF10}"/>
              </a:ext>
            </a:extLst>
          </p:cNvPr>
          <p:cNvSpPr txBox="1"/>
          <p:nvPr/>
        </p:nvSpPr>
        <p:spPr>
          <a:xfrm>
            <a:off x="8024777" y="3748013"/>
            <a:ext cx="1398446"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Tw Cen MT" panose="020B0602020104020603" pitchFamily="34" charset="0"/>
                <a:ea typeface="Source Sans Pro" panose="020B0503030403020204" pitchFamily="34" charset="0"/>
                <a:cs typeface="+mn-cs"/>
              </a:rPr>
              <a:t>Bus Shelters &amp; Bus Terminus</a:t>
            </a:r>
          </a:p>
        </p:txBody>
      </p:sp>
      <p:sp>
        <p:nvSpPr>
          <p:cNvPr id="42" name="Rectangle 41">
            <a:extLst>
              <a:ext uri="{FF2B5EF4-FFF2-40B4-BE49-F238E27FC236}">
                <a16:creationId xmlns:a16="http://schemas.microsoft.com/office/drawing/2014/main" id="{9AC95534-8E57-3A79-29A6-D97046BC60FE}"/>
              </a:ext>
            </a:extLst>
          </p:cNvPr>
          <p:cNvSpPr/>
          <p:nvPr/>
        </p:nvSpPr>
        <p:spPr>
          <a:xfrm>
            <a:off x="6492235" y="3759477"/>
            <a:ext cx="5135651" cy="1048834"/>
          </a:xfrm>
          <a:prstGeom prst="rect">
            <a:avLst/>
          </a:prstGeom>
          <a:no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4" name="TextBox 43">
            <a:extLst>
              <a:ext uri="{FF2B5EF4-FFF2-40B4-BE49-F238E27FC236}">
                <a16:creationId xmlns:a16="http://schemas.microsoft.com/office/drawing/2014/main" id="{A48B2DC6-4BB7-2B5E-F7CE-0B075A0A2B3C}"/>
              </a:ext>
            </a:extLst>
          </p:cNvPr>
          <p:cNvSpPr txBox="1"/>
          <p:nvPr/>
        </p:nvSpPr>
        <p:spPr>
          <a:xfrm>
            <a:off x="8094329" y="3061868"/>
            <a:ext cx="1147553"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Tw Cen MT" panose="020B0602020104020603" pitchFamily="34" charset="0"/>
                <a:ea typeface="Source Sans Pro" panose="020B0503030403020204" pitchFamily="34" charset="0"/>
                <a:cs typeface="+mn-cs"/>
              </a:rPr>
              <a:t>Digital Screens</a:t>
            </a:r>
          </a:p>
        </p:txBody>
      </p:sp>
      <p:sp>
        <p:nvSpPr>
          <p:cNvPr id="46" name="Rectangle 45">
            <a:extLst>
              <a:ext uri="{FF2B5EF4-FFF2-40B4-BE49-F238E27FC236}">
                <a16:creationId xmlns:a16="http://schemas.microsoft.com/office/drawing/2014/main" id="{9260F402-4605-E0ED-DCA3-E9BBBAC388DE}"/>
              </a:ext>
            </a:extLst>
          </p:cNvPr>
          <p:cNvSpPr/>
          <p:nvPr/>
        </p:nvSpPr>
        <p:spPr>
          <a:xfrm>
            <a:off x="6492235" y="4987323"/>
            <a:ext cx="5135651" cy="1048834"/>
          </a:xfrm>
          <a:prstGeom prst="rect">
            <a:avLst/>
          </a:prstGeom>
          <a:no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8" name="TextBox 47">
            <a:extLst>
              <a:ext uri="{FF2B5EF4-FFF2-40B4-BE49-F238E27FC236}">
                <a16:creationId xmlns:a16="http://schemas.microsoft.com/office/drawing/2014/main" id="{90A58384-316D-E6B9-5E41-C2637FF065DE}"/>
              </a:ext>
            </a:extLst>
          </p:cNvPr>
          <p:cNvSpPr txBox="1"/>
          <p:nvPr/>
        </p:nvSpPr>
        <p:spPr>
          <a:xfrm>
            <a:off x="7970743" y="5520932"/>
            <a:ext cx="1082404"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Tw Cen MT" panose="020B0602020104020603" pitchFamily="34" charset="0"/>
                <a:ea typeface="Source Sans Pro" panose="020B0503030403020204" pitchFamily="34" charset="0"/>
                <a:cs typeface="+mn-cs"/>
              </a:rPr>
              <a:t>Other OOH Sites</a:t>
            </a:r>
          </a:p>
        </p:txBody>
      </p:sp>
      <p:pic>
        <p:nvPicPr>
          <p:cNvPr id="2052" name="Picture 4" descr="Street Light Poles Advertising (Superlights) – Spellman &amp; Walker">
            <a:extLst>
              <a:ext uri="{FF2B5EF4-FFF2-40B4-BE49-F238E27FC236}">
                <a16:creationId xmlns:a16="http://schemas.microsoft.com/office/drawing/2014/main" id="{41A559F8-D588-A29D-EED3-B31710486A8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0776" y="2546810"/>
            <a:ext cx="1398445" cy="1048834"/>
          </a:xfrm>
          <a:prstGeom prst="rect">
            <a:avLst/>
          </a:prstGeom>
          <a:noFill/>
          <a:extLst>
            <a:ext uri="{909E8E84-426E-40DD-AFC4-6F175D3DCCD1}">
              <a14:hiddenFill xmlns:a14="http://schemas.microsoft.com/office/drawing/2010/main">
                <a:solidFill>
                  <a:srgbClr val="FFFFFF"/>
                </a:solidFill>
              </a14:hiddenFill>
            </a:ext>
          </a:extLst>
        </p:spPr>
      </p:pic>
      <p:sp>
        <p:nvSpPr>
          <p:cNvPr id="51" name="TextBox 50">
            <a:extLst>
              <a:ext uri="{FF2B5EF4-FFF2-40B4-BE49-F238E27FC236}">
                <a16:creationId xmlns:a16="http://schemas.microsoft.com/office/drawing/2014/main" id="{9FFB6C8F-69E9-0FA7-BC07-0C7070B1E3A3}"/>
              </a:ext>
            </a:extLst>
          </p:cNvPr>
          <p:cNvSpPr txBox="1"/>
          <p:nvPr/>
        </p:nvSpPr>
        <p:spPr>
          <a:xfrm>
            <a:off x="2173124" y="2522429"/>
            <a:ext cx="1199761" cy="7848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dirty="0">
                <a:ln>
                  <a:noFill/>
                </a:ln>
                <a:solidFill>
                  <a:srgbClr val="C00000"/>
                </a:solidFill>
                <a:effectLst/>
                <a:uLnTx/>
                <a:uFillTx/>
                <a:latin typeface="Tw Cen MT" panose="020B0602020104020603" pitchFamily="34" charset="0"/>
                <a:ea typeface="Source Sans Pro" panose="020B0503030403020204" pitchFamily="34" charset="0"/>
                <a:cs typeface="+mn-cs"/>
              </a:rPr>
              <a:t>15</a:t>
            </a:r>
            <a:r>
              <a:rPr kumimoji="0" lang="en-US" sz="3000" b="1" i="0" u="none" strike="noStrike" kern="1200" cap="none" spc="0" normalizeH="0" baseline="0" noProof="0" dirty="0">
                <a:ln>
                  <a:noFill/>
                </a:ln>
                <a:solidFill>
                  <a:srgbClr val="C00000"/>
                </a:solidFill>
                <a:effectLst/>
                <a:uLnTx/>
                <a:uFillTx/>
                <a:latin typeface="Tw Cen MT" panose="020B0602020104020603" pitchFamily="34" charset="0"/>
                <a:ea typeface="Source Sans Pro" panose="020B0503030403020204" pitchFamily="34" charset="0"/>
                <a:cs typeface="+mn-cs"/>
              </a:rPr>
              <a:t>%</a:t>
            </a:r>
          </a:p>
        </p:txBody>
      </p:sp>
      <p:pic>
        <p:nvPicPr>
          <p:cNvPr id="2054" name="Picture 6" descr="L-shape advertising LED screen rooftop in Oman | Macropix">
            <a:extLst>
              <a:ext uri="{FF2B5EF4-FFF2-40B4-BE49-F238E27FC236}">
                <a16:creationId xmlns:a16="http://schemas.microsoft.com/office/drawing/2014/main" id="{B4845DDF-9780-DCD6-C643-35DE36DB576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0093" y="3748013"/>
            <a:ext cx="1413730" cy="1060298"/>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Building Wraps - blowUP media">
            <a:extLst>
              <a:ext uri="{FF2B5EF4-FFF2-40B4-BE49-F238E27FC236}">
                <a16:creationId xmlns:a16="http://schemas.microsoft.com/office/drawing/2014/main" id="{65469A79-2DBE-9385-41C6-71D1E41A6B8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37388" y="1485229"/>
            <a:ext cx="1277801" cy="715569"/>
          </a:xfrm>
          <a:prstGeom prst="rect">
            <a:avLst/>
          </a:prstGeom>
          <a:noFill/>
          <a:extLst>
            <a:ext uri="{909E8E84-426E-40DD-AFC4-6F175D3DCCD1}">
              <a14:hiddenFill xmlns:a14="http://schemas.microsoft.com/office/drawing/2010/main">
                <a:solidFill>
                  <a:srgbClr val="FFFFFF"/>
                </a:solidFill>
              </a14:hiddenFill>
            </a:ext>
          </a:extLst>
        </p:spPr>
      </p:pic>
      <p:pic>
        <p:nvPicPr>
          <p:cNvPr id="2064" name="Picture 16" descr="Premium PSD | Bus stop billboard bus shelter signage mockup 3d rendering">
            <a:extLst>
              <a:ext uri="{FF2B5EF4-FFF2-40B4-BE49-F238E27FC236}">
                <a16:creationId xmlns:a16="http://schemas.microsoft.com/office/drawing/2014/main" id="{56EFC1A3-EF84-EB9A-D401-F73A3912D7D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77021" y="3816913"/>
            <a:ext cx="1468631" cy="978305"/>
          </a:xfrm>
          <a:prstGeom prst="rect">
            <a:avLst/>
          </a:prstGeom>
          <a:noFill/>
          <a:extLst>
            <a:ext uri="{909E8E84-426E-40DD-AFC4-6F175D3DCCD1}">
              <a14:hiddenFill xmlns:a14="http://schemas.microsoft.com/office/drawing/2010/main">
                <a:solidFill>
                  <a:srgbClr val="FFFFFF"/>
                </a:solidFill>
              </a14:hiddenFill>
            </a:ext>
          </a:extLst>
        </p:spPr>
      </p:pic>
      <p:pic>
        <p:nvPicPr>
          <p:cNvPr id="2066" name="Picture 18" descr="Digital Advertising in Kenya - Magnate Ventures">
            <a:extLst>
              <a:ext uri="{FF2B5EF4-FFF2-40B4-BE49-F238E27FC236}">
                <a16:creationId xmlns:a16="http://schemas.microsoft.com/office/drawing/2014/main" id="{F2C7C48D-A417-C6B2-CBCE-15530C09D23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567113" y="2585527"/>
            <a:ext cx="1597810" cy="894773"/>
          </a:xfrm>
          <a:prstGeom prst="rect">
            <a:avLst/>
          </a:prstGeom>
          <a:noFill/>
          <a:extLst>
            <a:ext uri="{909E8E84-426E-40DD-AFC4-6F175D3DCCD1}">
              <a14:hiddenFill xmlns:a14="http://schemas.microsoft.com/office/drawing/2010/main">
                <a:solidFill>
                  <a:srgbClr val="FFFFFF"/>
                </a:solidFill>
              </a14:hiddenFill>
            </a:ext>
          </a:extLst>
        </p:spPr>
      </p:pic>
      <p:sp>
        <p:nvSpPr>
          <p:cNvPr id="52" name="TextBox 51">
            <a:extLst>
              <a:ext uri="{FF2B5EF4-FFF2-40B4-BE49-F238E27FC236}">
                <a16:creationId xmlns:a16="http://schemas.microsoft.com/office/drawing/2014/main" id="{1E3B3287-92FD-A5B9-643B-BB5ED693D8BB}"/>
              </a:ext>
            </a:extLst>
          </p:cNvPr>
          <p:cNvSpPr txBox="1"/>
          <p:nvPr/>
        </p:nvSpPr>
        <p:spPr>
          <a:xfrm>
            <a:off x="564919" y="6339643"/>
            <a:ext cx="3568499" cy="338554"/>
          </a:xfrm>
          <a:prstGeom prst="rect">
            <a:avLst/>
          </a:prstGeom>
          <a:noFill/>
        </p:spPr>
        <p:txBody>
          <a:bodyPr wrap="square" rtlCol="0">
            <a:spAutoFit/>
          </a:bodyPr>
          <a:lstStyle>
            <a:defPPr>
              <a:defRPr lang="en-US"/>
            </a:defPPr>
            <a:lvl1pPr>
              <a:defRPr sz="1400" b="1" i="1">
                <a:solidFill>
                  <a:srgbClr val="C00000"/>
                </a:solidFill>
                <a:latin typeface="Source Sans Pro" panose="020B0503030403020204" pitchFamily="34" charset="0"/>
                <a:ea typeface="Source Sans Pro" panose="020B0503030403020204"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1200" cap="none" spc="0" normalizeH="0" baseline="0" noProof="0" dirty="0">
                <a:ln>
                  <a:noFill/>
                </a:ln>
                <a:solidFill>
                  <a:srgbClr val="C00000"/>
                </a:solidFill>
                <a:effectLst/>
                <a:uLnTx/>
                <a:uFillTx/>
                <a:latin typeface="Source Sans Pro" panose="020B0503030403020204" pitchFamily="34" charset="0"/>
                <a:ea typeface="Source Sans Pro" panose="020B0503030403020204" pitchFamily="34" charset="0"/>
                <a:cs typeface="+mn-cs"/>
              </a:rPr>
              <a:t>5,142 Total OOH sites countrywide</a:t>
            </a:r>
          </a:p>
        </p:txBody>
      </p:sp>
      <p:sp>
        <p:nvSpPr>
          <p:cNvPr id="53" name="TextBox 52">
            <a:extLst>
              <a:ext uri="{FF2B5EF4-FFF2-40B4-BE49-F238E27FC236}">
                <a16:creationId xmlns:a16="http://schemas.microsoft.com/office/drawing/2014/main" id="{58F6FB28-49E4-1E54-3C20-E58C815E5E0A}"/>
              </a:ext>
            </a:extLst>
          </p:cNvPr>
          <p:cNvSpPr txBox="1"/>
          <p:nvPr/>
        </p:nvSpPr>
        <p:spPr>
          <a:xfrm>
            <a:off x="1970839" y="3687204"/>
            <a:ext cx="1413730" cy="7848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dirty="0">
                <a:ln>
                  <a:noFill/>
                </a:ln>
                <a:solidFill>
                  <a:srgbClr val="C00000"/>
                </a:solidFill>
                <a:effectLst/>
                <a:uLnTx/>
                <a:uFillTx/>
                <a:latin typeface="Tw Cen MT" panose="020B0602020104020603" pitchFamily="34" charset="0"/>
                <a:ea typeface="Source Sans Pro" panose="020B0503030403020204" pitchFamily="34" charset="0"/>
                <a:cs typeface="+mn-cs"/>
              </a:rPr>
              <a:t>13</a:t>
            </a:r>
            <a:r>
              <a:rPr kumimoji="0" lang="en-US" sz="3000" b="1" i="0" u="none" strike="noStrike" kern="1200" cap="none" spc="0" normalizeH="0" baseline="0" noProof="0" dirty="0">
                <a:ln>
                  <a:noFill/>
                </a:ln>
                <a:solidFill>
                  <a:srgbClr val="C00000"/>
                </a:solidFill>
                <a:effectLst/>
                <a:uLnTx/>
                <a:uFillTx/>
                <a:latin typeface="Tw Cen MT" panose="020B0602020104020603" pitchFamily="34" charset="0"/>
                <a:ea typeface="Source Sans Pro" panose="020B0503030403020204" pitchFamily="34" charset="0"/>
                <a:cs typeface="+mn-cs"/>
              </a:rPr>
              <a:t>%</a:t>
            </a:r>
          </a:p>
        </p:txBody>
      </p:sp>
      <p:pic>
        <p:nvPicPr>
          <p:cNvPr id="55" name="Picture 54">
            <a:extLst>
              <a:ext uri="{FF2B5EF4-FFF2-40B4-BE49-F238E27FC236}">
                <a16:creationId xmlns:a16="http://schemas.microsoft.com/office/drawing/2014/main" id="{CD219F85-25CF-3911-38AE-626EF8867844}"/>
              </a:ext>
            </a:extLst>
          </p:cNvPr>
          <p:cNvPicPr>
            <a:picLocks noChangeAspect="1"/>
          </p:cNvPicPr>
          <p:nvPr/>
        </p:nvPicPr>
        <p:blipFill>
          <a:blip r:embed="rId8"/>
          <a:stretch>
            <a:fillRect/>
          </a:stretch>
        </p:blipFill>
        <p:spPr>
          <a:xfrm>
            <a:off x="826862" y="5020699"/>
            <a:ext cx="993682" cy="988162"/>
          </a:xfrm>
          <a:prstGeom prst="rect">
            <a:avLst/>
          </a:prstGeom>
        </p:spPr>
      </p:pic>
      <p:sp>
        <p:nvSpPr>
          <p:cNvPr id="56" name="TextBox 55">
            <a:extLst>
              <a:ext uri="{FF2B5EF4-FFF2-40B4-BE49-F238E27FC236}">
                <a16:creationId xmlns:a16="http://schemas.microsoft.com/office/drawing/2014/main" id="{81AE45A3-AF18-FD86-9220-B7282D0A947E}"/>
              </a:ext>
            </a:extLst>
          </p:cNvPr>
          <p:cNvSpPr txBox="1"/>
          <p:nvPr/>
        </p:nvSpPr>
        <p:spPr>
          <a:xfrm>
            <a:off x="2015536" y="4912729"/>
            <a:ext cx="1460310" cy="7848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dirty="0">
                <a:ln>
                  <a:noFill/>
                </a:ln>
                <a:solidFill>
                  <a:srgbClr val="C00000"/>
                </a:solidFill>
                <a:effectLst/>
                <a:uLnTx/>
                <a:uFillTx/>
                <a:latin typeface="Tw Cen MT" panose="020B0602020104020603" pitchFamily="34" charset="0"/>
                <a:ea typeface="Source Sans Pro" panose="020B0503030403020204" pitchFamily="34" charset="0"/>
                <a:cs typeface="+mn-cs"/>
              </a:rPr>
              <a:t>5.6</a:t>
            </a:r>
            <a:r>
              <a:rPr kumimoji="0" lang="en-US" sz="3000" b="1" i="0" u="none" strike="noStrike" kern="1200" cap="none" spc="0" normalizeH="0" baseline="0" noProof="0" dirty="0">
                <a:ln>
                  <a:noFill/>
                </a:ln>
                <a:solidFill>
                  <a:srgbClr val="C00000"/>
                </a:solidFill>
                <a:effectLst/>
                <a:uLnTx/>
                <a:uFillTx/>
                <a:latin typeface="Tw Cen MT" panose="020B0602020104020603" pitchFamily="34" charset="0"/>
                <a:ea typeface="Source Sans Pro" panose="020B0503030403020204" pitchFamily="34" charset="0"/>
                <a:cs typeface="+mn-cs"/>
              </a:rPr>
              <a:t>%</a:t>
            </a:r>
          </a:p>
        </p:txBody>
      </p:sp>
      <p:sp>
        <p:nvSpPr>
          <p:cNvPr id="57" name="TextBox 56">
            <a:extLst>
              <a:ext uri="{FF2B5EF4-FFF2-40B4-BE49-F238E27FC236}">
                <a16:creationId xmlns:a16="http://schemas.microsoft.com/office/drawing/2014/main" id="{43C917BE-304F-1212-6CB5-B58715CF4ABE}"/>
              </a:ext>
            </a:extLst>
          </p:cNvPr>
          <p:cNvSpPr txBox="1"/>
          <p:nvPr/>
        </p:nvSpPr>
        <p:spPr>
          <a:xfrm>
            <a:off x="7829706" y="1275420"/>
            <a:ext cx="1263349" cy="7848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dirty="0">
                <a:ln>
                  <a:noFill/>
                </a:ln>
                <a:solidFill>
                  <a:srgbClr val="C00000"/>
                </a:solidFill>
                <a:effectLst/>
                <a:uLnTx/>
                <a:uFillTx/>
                <a:latin typeface="Tw Cen MT" panose="020B0602020104020603" pitchFamily="34" charset="0"/>
                <a:ea typeface="Source Sans Pro" panose="020B0503030403020204" pitchFamily="34" charset="0"/>
                <a:cs typeface="+mn-cs"/>
              </a:rPr>
              <a:t>2</a:t>
            </a:r>
            <a:r>
              <a:rPr kumimoji="0" lang="en-US" sz="3000" b="1" i="0" u="none" strike="noStrike" kern="1200" cap="none" spc="0" normalizeH="0" baseline="0" noProof="0" dirty="0">
                <a:ln>
                  <a:noFill/>
                </a:ln>
                <a:solidFill>
                  <a:srgbClr val="C00000"/>
                </a:solidFill>
                <a:effectLst/>
                <a:uLnTx/>
                <a:uFillTx/>
                <a:latin typeface="Tw Cen MT" panose="020B0602020104020603" pitchFamily="34" charset="0"/>
                <a:ea typeface="Source Sans Pro" panose="020B0503030403020204" pitchFamily="34" charset="0"/>
                <a:cs typeface="+mn-cs"/>
              </a:rPr>
              <a:t>%</a:t>
            </a:r>
          </a:p>
        </p:txBody>
      </p:sp>
      <p:sp>
        <p:nvSpPr>
          <p:cNvPr id="58" name="TextBox 57">
            <a:extLst>
              <a:ext uri="{FF2B5EF4-FFF2-40B4-BE49-F238E27FC236}">
                <a16:creationId xmlns:a16="http://schemas.microsoft.com/office/drawing/2014/main" id="{3F2F356D-7E37-4336-F690-EB45190AE629}"/>
              </a:ext>
            </a:extLst>
          </p:cNvPr>
          <p:cNvSpPr txBox="1"/>
          <p:nvPr/>
        </p:nvSpPr>
        <p:spPr>
          <a:xfrm>
            <a:off x="8159676" y="2471398"/>
            <a:ext cx="1082206" cy="7848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500" b="1" dirty="0">
                <a:solidFill>
                  <a:srgbClr val="C00000"/>
                </a:solidFill>
                <a:latin typeface="Tw Cen MT" panose="020B0602020104020603" pitchFamily="34" charset="0"/>
                <a:ea typeface="Source Sans Pro" panose="020B0503030403020204" pitchFamily="34" charset="0"/>
              </a:rPr>
              <a:t>2</a:t>
            </a:r>
            <a:r>
              <a:rPr kumimoji="0" lang="en-US" sz="3000" b="1" i="0" u="none" strike="noStrike" kern="1200" cap="none" spc="0" normalizeH="0" baseline="0" noProof="0" dirty="0">
                <a:ln>
                  <a:noFill/>
                </a:ln>
                <a:solidFill>
                  <a:srgbClr val="C00000"/>
                </a:solidFill>
                <a:effectLst/>
                <a:uLnTx/>
                <a:uFillTx/>
                <a:latin typeface="Tw Cen MT" panose="020B0602020104020603" pitchFamily="34" charset="0"/>
                <a:ea typeface="Source Sans Pro" panose="020B0503030403020204" pitchFamily="34" charset="0"/>
                <a:cs typeface="+mn-cs"/>
              </a:rPr>
              <a:t>%</a:t>
            </a:r>
          </a:p>
        </p:txBody>
      </p:sp>
      <p:sp>
        <p:nvSpPr>
          <p:cNvPr id="59" name="TextBox 58">
            <a:extLst>
              <a:ext uri="{FF2B5EF4-FFF2-40B4-BE49-F238E27FC236}">
                <a16:creationId xmlns:a16="http://schemas.microsoft.com/office/drawing/2014/main" id="{07E50556-3E98-458F-948B-64A091B34231}"/>
              </a:ext>
            </a:extLst>
          </p:cNvPr>
          <p:cNvSpPr txBox="1"/>
          <p:nvPr/>
        </p:nvSpPr>
        <p:spPr>
          <a:xfrm>
            <a:off x="8199182" y="4109127"/>
            <a:ext cx="1070511" cy="7848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500" b="1" dirty="0">
                <a:solidFill>
                  <a:srgbClr val="C00000"/>
                </a:solidFill>
                <a:latin typeface="Tw Cen MT" panose="020B0602020104020603" pitchFamily="34" charset="0"/>
                <a:ea typeface="Source Sans Pro" panose="020B0503030403020204" pitchFamily="34" charset="0"/>
              </a:rPr>
              <a:t>1</a:t>
            </a:r>
            <a:r>
              <a:rPr kumimoji="0" lang="en-US" sz="3000" b="1" i="0" u="none" strike="noStrike" kern="1200" cap="none" spc="0" normalizeH="0" baseline="0" noProof="0" dirty="0">
                <a:ln>
                  <a:noFill/>
                </a:ln>
                <a:solidFill>
                  <a:srgbClr val="C00000"/>
                </a:solidFill>
                <a:effectLst/>
                <a:uLnTx/>
                <a:uFillTx/>
                <a:latin typeface="Tw Cen MT" panose="020B0602020104020603" pitchFamily="34" charset="0"/>
                <a:ea typeface="Source Sans Pro" panose="020B0503030403020204" pitchFamily="34" charset="0"/>
                <a:cs typeface="+mn-cs"/>
              </a:rPr>
              <a:t>%</a:t>
            </a:r>
          </a:p>
        </p:txBody>
      </p:sp>
      <p:sp>
        <p:nvSpPr>
          <p:cNvPr id="60" name="TextBox 59">
            <a:extLst>
              <a:ext uri="{FF2B5EF4-FFF2-40B4-BE49-F238E27FC236}">
                <a16:creationId xmlns:a16="http://schemas.microsoft.com/office/drawing/2014/main" id="{DC0E12B7-FD14-F576-0935-5BAD494710C1}"/>
              </a:ext>
            </a:extLst>
          </p:cNvPr>
          <p:cNvSpPr txBox="1"/>
          <p:nvPr/>
        </p:nvSpPr>
        <p:spPr>
          <a:xfrm>
            <a:off x="7941229" y="4901677"/>
            <a:ext cx="1043677" cy="7848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dirty="0">
                <a:ln>
                  <a:noFill/>
                </a:ln>
                <a:solidFill>
                  <a:srgbClr val="C00000"/>
                </a:solidFill>
                <a:effectLst/>
                <a:uLnTx/>
                <a:uFillTx/>
                <a:latin typeface="Tw Cen MT" panose="020B0602020104020603" pitchFamily="34" charset="0"/>
                <a:ea typeface="Source Sans Pro" panose="020B0503030403020204" pitchFamily="34" charset="0"/>
                <a:cs typeface="+mn-cs"/>
              </a:rPr>
              <a:t>2</a:t>
            </a:r>
            <a:r>
              <a:rPr kumimoji="0" lang="en-US" sz="3000" b="1" i="0" u="none" strike="noStrike" kern="1200" cap="none" spc="0" normalizeH="0" baseline="0" noProof="0" dirty="0">
                <a:ln>
                  <a:noFill/>
                </a:ln>
                <a:solidFill>
                  <a:srgbClr val="C00000"/>
                </a:solidFill>
                <a:effectLst/>
                <a:uLnTx/>
                <a:uFillTx/>
                <a:latin typeface="Tw Cen MT" panose="020B0602020104020603" pitchFamily="34" charset="0"/>
                <a:ea typeface="Source Sans Pro" panose="020B0503030403020204" pitchFamily="34" charset="0"/>
                <a:cs typeface="+mn-cs"/>
              </a:rPr>
              <a:t>%</a:t>
            </a:r>
          </a:p>
        </p:txBody>
      </p:sp>
      <p:sp>
        <p:nvSpPr>
          <p:cNvPr id="61" name="TextBox 60">
            <a:extLst>
              <a:ext uri="{FF2B5EF4-FFF2-40B4-BE49-F238E27FC236}">
                <a16:creationId xmlns:a16="http://schemas.microsoft.com/office/drawing/2014/main" id="{132DB240-8A33-E9A4-E9FD-D8BC47F0592D}"/>
              </a:ext>
            </a:extLst>
          </p:cNvPr>
          <p:cNvSpPr txBox="1"/>
          <p:nvPr/>
        </p:nvSpPr>
        <p:spPr>
          <a:xfrm>
            <a:off x="9335885" y="5020699"/>
            <a:ext cx="2138613"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These includes </a:t>
            </a:r>
            <a:r>
              <a:rPr kumimoji="0" lang="en-US" sz="1400" b="0" i="0" u="none" strike="noStrike" kern="100" cap="none" spc="0" normalizeH="0" baseline="0" noProof="0" dirty="0">
                <a:ln>
                  <a:noFill/>
                </a:ln>
                <a:solidFill>
                  <a:prstClr val="black"/>
                </a:solidFill>
                <a:effectLst/>
                <a:uLnTx/>
                <a:uFillTx/>
                <a:latin typeface="Tw Cen MT" panose="020B0602020104020603" pitchFamily="34" charset="0"/>
                <a:ea typeface="Calibri" panose="020F0502020204030204" pitchFamily="34" charset="0"/>
                <a:cs typeface="Times New Roman" panose="02020603050405020304" pitchFamily="18" charset="0"/>
              </a:rPr>
              <a:t>Bollards, Suburban, Mini Billboards, Construction site hoarding, Diecut, Bridge Banner</a:t>
            </a:r>
          </a:p>
        </p:txBody>
      </p:sp>
      <p:pic>
        <p:nvPicPr>
          <p:cNvPr id="2051" name="Picture 2050">
            <a:extLst>
              <a:ext uri="{FF2B5EF4-FFF2-40B4-BE49-F238E27FC236}">
                <a16:creationId xmlns:a16="http://schemas.microsoft.com/office/drawing/2014/main" id="{5CBDB29F-99AC-38AE-53D2-749CCF06D24F}"/>
              </a:ext>
            </a:extLst>
          </p:cNvPr>
          <p:cNvPicPr>
            <a:picLocks noChangeAspect="1"/>
          </p:cNvPicPr>
          <p:nvPr/>
        </p:nvPicPr>
        <p:blipFill>
          <a:blip r:embed="rId9"/>
          <a:stretch>
            <a:fillRect/>
          </a:stretch>
        </p:blipFill>
        <p:spPr>
          <a:xfrm>
            <a:off x="6605601" y="5021050"/>
            <a:ext cx="1082404" cy="981379"/>
          </a:xfrm>
          <a:prstGeom prst="rect">
            <a:avLst/>
          </a:prstGeom>
        </p:spPr>
      </p:pic>
      <p:sp>
        <p:nvSpPr>
          <p:cNvPr id="2053" name="TextBox 2052">
            <a:extLst>
              <a:ext uri="{FF2B5EF4-FFF2-40B4-BE49-F238E27FC236}">
                <a16:creationId xmlns:a16="http://schemas.microsoft.com/office/drawing/2014/main" id="{3D97D499-2370-2816-F418-DB55D89306B7}"/>
              </a:ext>
            </a:extLst>
          </p:cNvPr>
          <p:cNvSpPr txBox="1"/>
          <p:nvPr/>
        </p:nvSpPr>
        <p:spPr>
          <a:xfrm>
            <a:off x="3518435" y="1385615"/>
            <a:ext cx="2047165" cy="954107"/>
          </a:xfrm>
          <a:prstGeom prst="rect">
            <a:avLst/>
          </a:prstGeom>
          <a:noFill/>
        </p:spPr>
        <p:txBody>
          <a:bodyPr wrap="square" rtlCol="0">
            <a:spAutoFit/>
          </a:bodyPr>
          <a:lstStyle>
            <a:defPPr>
              <a:defRPr lang="en-US"/>
            </a:defPPr>
            <a:lvl1pPr>
              <a:defRPr sz="1400">
                <a:latin typeface="Tw Cen MT" panose="020B0602020104020603"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Most of the billboards are in Nairobi due to heavy traffic and population density</a:t>
            </a:r>
          </a:p>
        </p:txBody>
      </p:sp>
      <p:sp>
        <p:nvSpPr>
          <p:cNvPr id="2055" name="TextBox 2054">
            <a:extLst>
              <a:ext uri="{FF2B5EF4-FFF2-40B4-BE49-F238E27FC236}">
                <a16:creationId xmlns:a16="http://schemas.microsoft.com/office/drawing/2014/main" id="{65E6D476-72B4-D3DD-3FC6-6F209A3BA73D}"/>
              </a:ext>
            </a:extLst>
          </p:cNvPr>
          <p:cNvSpPr txBox="1"/>
          <p:nvPr/>
        </p:nvSpPr>
        <p:spPr>
          <a:xfrm>
            <a:off x="3562065" y="2588615"/>
            <a:ext cx="2115655" cy="954107"/>
          </a:xfrm>
          <a:prstGeom prst="rect">
            <a:avLst/>
          </a:prstGeom>
          <a:noFill/>
        </p:spPr>
        <p:txBody>
          <a:bodyPr wrap="square" rtlCol="0">
            <a:spAutoFit/>
          </a:bodyPr>
          <a:lstStyle>
            <a:defPPr>
              <a:defRPr lang="en-US"/>
            </a:defPPr>
            <a:lvl1pPr>
              <a:defRPr sz="1400">
                <a:latin typeface="Tw Cen MT" panose="020B0602020104020603"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Streetpoles are highly effective </a:t>
            </a:r>
            <a:r>
              <a:rPr lang="en-US" dirty="0">
                <a:solidFill>
                  <a:prstClr val="black"/>
                </a:solidFill>
              </a:rPr>
              <a:t>Within residential areas where there is high foot traffic.</a:t>
            </a:r>
            <a:endParaRPr kumimoji="0" lang="en-US" sz="14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endParaRPr>
          </a:p>
        </p:txBody>
      </p:sp>
      <p:sp>
        <p:nvSpPr>
          <p:cNvPr id="2057" name="TextBox 2056">
            <a:extLst>
              <a:ext uri="{FF2B5EF4-FFF2-40B4-BE49-F238E27FC236}">
                <a16:creationId xmlns:a16="http://schemas.microsoft.com/office/drawing/2014/main" id="{C65C03D7-B9B4-3086-8FC1-9FADEC4A3696}"/>
              </a:ext>
            </a:extLst>
          </p:cNvPr>
          <p:cNvSpPr txBox="1"/>
          <p:nvPr/>
        </p:nvSpPr>
        <p:spPr>
          <a:xfrm>
            <a:off x="3439165" y="3828648"/>
            <a:ext cx="2115655" cy="738664"/>
          </a:xfrm>
          <a:prstGeom prst="rect">
            <a:avLst/>
          </a:prstGeom>
          <a:noFill/>
        </p:spPr>
        <p:txBody>
          <a:bodyPr wrap="square" rtlCol="0">
            <a:spAutoFit/>
          </a:bodyPr>
          <a:lstStyle>
            <a:defPPr>
              <a:defRPr lang="en-US"/>
            </a:defPPr>
            <a:lvl1pPr>
              <a:defRPr sz="1400">
                <a:latin typeface="Tw Cen MT" panose="020B0602020104020603"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These form of OOH advertising is mainly used in towns</a:t>
            </a:r>
          </a:p>
        </p:txBody>
      </p:sp>
      <p:sp>
        <p:nvSpPr>
          <p:cNvPr id="2059" name="TextBox 2058">
            <a:extLst>
              <a:ext uri="{FF2B5EF4-FFF2-40B4-BE49-F238E27FC236}">
                <a16:creationId xmlns:a16="http://schemas.microsoft.com/office/drawing/2014/main" id="{529B18F8-A2EE-2482-2C17-B2D7CD35C1AF}"/>
              </a:ext>
            </a:extLst>
          </p:cNvPr>
          <p:cNvSpPr txBox="1"/>
          <p:nvPr/>
        </p:nvSpPr>
        <p:spPr>
          <a:xfrm>
            <a:off x="3318429" y="5001865"/>
            <a:ext cx="2507313" cy="954107"/>
          </a:xfrm>
          <a:prstGeom prst="rect">
            <a:avLst/>
          </a:prstGeom>
          <a:noFill/>
        </p:spPr>
        <p:txBody>
          <a:bodyPr wrap="square" rtlCol="0">
            <a:spAutoFit/>
          </a:bodyPr>
          <a:lstStyle>
            <a:defPPr>
              <a:defRPr lang="en-US"/>
            </a:defPPr>
            <a:lvl1pPr>
              <a:defRPr sz="1400">
                <a:latin typeface="Tw Cen MT" panose="020B0602020104020603"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Are mainly in major intersections where they leverage on their muti faces to capture audiences from different directions</a:t>
            </a:r>
          </a:p>
        </p:txBody>
      </p:sp>
      <p:sp>
        <p:nvSpPr>
          <p:cNvPr id="2061" name="TextBox 2060">
            <a:extLst>
              <a:ext uri="{FF2B5EF4-FFF2-40B4-BE49-F238E27FC236}">
                <a16:creationId xmlns:a16="http://schemas.microsoft.com/office/drawing/2014/main" id="{1BD99488-7C4E-820F-0797-A4C47B06B88C}"/>
              </a:ext>
            </a:extLst>
          </p:cNvPr>
          <p:cNvSpPr txBox="1"/>
          <p:nvPr/>
        </p:nvSpPr>
        <p:spPr>
          <a:xfrm>
            <a:off x="9302643" y="1350673"/>
            <a:ext cx="2115655" cy="523220"/>
          </a:xfrm>
          <a:prstGeom prst="rect">
            <a:avLst/>
          </a:prstGeom>
          <a:noFill/>
        </p:spPr>
        <p:txBody>
          <a:bodyPr wrap="square" rtlCol="0">
            <a:spAutoFit/>
          </a:bodyPr>
          <a:lstStyle>
            <a:defPPr>
              <a:defRPr lang="en-US"/>
            </a:defPPr>
            <a:lvl1pPr>
              <a:defRPr sz="1400">
                <a:latin typeface="Tw Cen MT" panose="020B0602020104020603"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Mainly placed on iconic buildings.</a:t>
            </a:r>
          </a:p>
        </p:txBody>
      </p:sp>
      <p:sp>
        <p:nvSpPr>
          <p:cNvPr id="2063" name="TextBox 2062">
            <a:extLst>
              <a:ext uri="{FF2B5EF4-FFF2-40B4-BE49-F238E27FC236}">
                <a16:creationId xmlns:a16="http://schemas.microsoft.com/office/drawing/2014/main" id="{4CE8A6C6-53C4-65D6-A515-43361EFBB85B}"/>
              </a:ext>
            </a:extLst>
          </p:cNvPr>
          <p:cNvSpPr txBox="1"/>
          <p:nvPr/>
        </p:nvSpPr>
        <p:spPr>
          <a:xfrm>
            <a:off x="9172331" y="2546811"/>
            <a:ext cx="2530434" cy="954107"/>
          </a:xfrm>
          <a:prstGeom prst="rect">
            <a:avLst/>
          </a:prstGeom>
          <a:noFill/>
        </p:spPr>
        <p:txBody>
          <a:bodyPr wrap="square" rtlCol="0">
            <a:spAutoFit/>
          </a:bodyPr>
          <a:lstStyle>
            <a:defPPr>
              <a:defRPr lang="en-US"/>
            </a:defPPr>
            <a:lvl1pPr>
              <a:defRPr sz="1400">
                <a:latin typeface="Tw Cen MT" panose="020B0602020104020603"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Have metamorphosized to residential and commercial buildings where vertical screens are strategically placed.</a:t>
            </a:r>
          </a:p>
        </p:txBody>
      </p:sp>
      <p:sp>
        <p:nvSpPr>
          <p:cNvPr id="2065" name="TextBox 2064">
            <a:extLst>
              <a:ext uri="{FF2B5EF4-FFF2-40B4-BE49-F238E27FC236}">
                <a16:creationId xmlns:a16="http://schemas.microsoft.com/office/drawing/2014/main" id="{B581845F-35EB-6610-88EE-422A122A7184}"/>
              </a:ext>
            </a:extLst>
          </p:cNvPr>
          <p:cNvSpPr txBox="1"/>
          <p:nvPr/>
        </p:nvSpPr>
        <p:spPr>
          <a:xfrm>
            <a:off x="9584838" y="3896015"/>
            <a:ext cx="1887069" cy="738664"/>
          </a:xfrm>
          <a:prstGeom prst="rect">
            <a:avLst/>
          </a:prstGeom>
          <a:noFill/>
        </p:spPr>
        <p:txBody>
          <a:bodyPr wrap="square" rtlCol="0">
            <a:spAutoFit/>
          </a:bodyPr>
          <a:lstStyle>
            <a:defPPr>
              <a:defRPr lang="en-US"/>
            </a:defPPr>
            <a:lvl1pPr>
              <a:defRPr sz="1400">
                <a:latin typeface="Tw Cen MT" panose="020B0602020104020603"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black"/>
                </a:solidFill>
              </a:rPr>
              <a:t>Erected at bus parks and terminals along busy roads</a:t>
            </a:r>
            <a:endParaRPr kumimoji="0" lang="en-US" sz="14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endParaRPr>
          </a:p>
        </p:txBody>
      </p:sp>
    </p:spTree>
    <p:extLst>
      <p:ext uri="{BB962C8B-B14F-4D97-AF65-F5344CB8AC3E}">
        <p14:creationId xmlns:p14="http://schemas.microsoft.com/office/powerpoint/2010/main" val="28143677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9883254-52F2-474A-E2E8-69E9C72C10CA}"/>
              </a:ext>
            </a:extLst>
          </p:cNvPr>
          <p:cNvSpPr txBox="1"/>
          <p:nvPr/>
        </p:nvSpPr>
        <p:spPr>
          <a:xfrm>
            <a:off x="493974" y="914401"/>
            <a:ext cx="11393227" cy="1253805"/>
          </a:xfrm>
          <a:prstGeom prst="rect">
            <a:avLst/>
          </a:prstGeom>
          <a:noFill/>
        </p:spPr>
        <p:txBody>
          <a:bodyPr wrap="square" rtlCol="0">
            <a:spAutoFit/>
          </a:bodyPr>
          <a:lstStyle>
            <a:defPPr>
              <a:defRPr lang="en-US"/>
            </a:defPPr>
            <a:lvl1pPr indent="0" defTabSz="914126">
              <a:lnSpc>
                <a:spcPct val="120000"/>
              </a:lnSpc>
              <a:spcBef>
                <a:spcPts val="600"/>
              </a:spcBef>
              <a:spcAft>
                <a:spcPts val="600"/>
              </a:spcAft>
              <a:buFont typeface="Wingdings" panose="05000000000000000000" pitchFamily="2" charset="2"/>
              <a:buNone/>
              <a:defRPr sz="1600">
                <a:solidFill>
                  <a:schemeClr val="accent1">
                    <a:lumMod val="50000"/>
                  </a:schemeClr>
                </a:solidFill>
                <a:latin typeface="Source Sans Pro" panose="020B0503030403020204" pitchFamily="34" charset="0"/>
                <a:ea typeface="Source Sans Pro" panose="020B0503030403020204" pitchFamily="34" charset="0"/>
              </a:defRPr>
            </a:lvl1pPr>
          </a:lstStyle>
          <a:p>
            <a:r>
              <a:rPr lang="en-US" dirty="0"/>
              <a:t>The radio category has seen exponential growth over the last ten years largely driven by the launch of numerous vernacular stations broadcasting in local languages. This has led to a high audience affinity to these stations because the listeners tend to trust messages more when they broadcast in their vernacular languages. Radio Listenership and advertising is however highest on Swahili Radio Stations due to their extensive nationwide reach.</a:t>
            </a:r>
          </a:p>
        </p:txBody>
      </p:sp>
      <p:sp>
        <p:nvSpPr>
          <p:cNvPr id="8" name="TextBox 7">
            <a:extLst>
              <a:ext uri="{FF2B5EF4-FFF2-40B4-BE49-F238E27FC236}">
                <a16:creationId xmlns:a16="http://schemas.microsoft.com/office/drawing/2014/main" id="{7C824B6D-5EA3-145F-ED8B-BA171B6B54EC}"/>
              </a:ext>
            </a:extLst>
          </p:cNvPr>
          <p:cNvSpPr txBox="1"/>
          <p:nvPr/>
        </p:nvSpPr>
        <p:spPr>
          <a:xfrm>
            <a:off x="1" y="6581074"/>
            <a:ext cx="5837443" cy="276927"/>
          </a:xfrm>
          <a:prstGeom prst="rect">
            <a:avLst/>
          </a:prstGeom>
          <a:noFill/>
        </p:spPr>
        <p:txBody>
          <a:bodyPr wrap="square" rtlCol="0">
            <a:spAutoFit/>
          </a:bodyPr>
          <a:lstStyle>
            <a:defPPr>
              <a:defRPr lang="en-US"/>
            </a:defPPr>
            <a:lvl1pPr defTabSz="914126">
              <a:defRPr sz="1200" b="1" i="1">
                <a:solidFill>
                  <a:schemeClr val="accent1">
                    <a:lumMod val="50000"/>
                  </a:schemeClr>
                </a:solidFill>
                <a:latin typeface="Source Sans Pro" panose="020B0503030403020204" pitchFamily="34" charset="0"/>
                <a:ea typeface="Source Sans Pro" panose="020B0503030403020204" pitchFamily="34" charset="0"/>
              </a:defRPr>
            </a:lvl1pPr>
          </a:lstStyle>
          <a:p>
            <a:r>
              <a:rPr lang="en-US" dirty="0"/>
              <a:t>Source: Reelanalytics, MCK</a:t>
            </a:r>
          </a:p>
        </p:txBody>
      </p:sp>
      <p:grpSp>
        <p:nvGrpSpPr>
          <p:cNvPr id="142" name="Group 141">
            <a:extLst>
              <a:ext uri="{FF2B5EF4-FFF2-40B4-BE49-F238E27FC236}">
                <a16:creationId xmlns:a16="http://schemas.microsoft.com/office/drawing/2014/main" id="{B0388557-CF7E-0A67-91A6-5EAFA5FA66BA}"/>
              </a:ext>
            </a:extLst>
          </p:cNvPr>
          <p:cNvGrpSpPr/>
          <p:nvPr/>
        </p:nvGrpSpPr>
        <p:grpSpPr>
          <a:xfrm>
            <a:off x="493973" y="2408677"/>
            <a:ext cx="5638800" cy="4167045"/>
            <a:chOff x="303212" y="1879623"/>
            <a:chExt cx="5715000" cy="4444977"/>
          </a:xfrm>
          <a:effectLst>
            <a:glow rad="63500">
              <a:schemeClr val="accent3">
                <a:satMod val="175000"/>
                <a:alpha val="40000"/>
              </a:schemeClr>
            </a:glow>
            <a:outerShdw blurRad="50800" dist="38100" dir="5400000" algn="t" rotWithShape="0">
              <a:prstClr val="black">
                <a:alpha val="40000"/>
              </a:prstClr>
            </a:outerShdw>
          </a:effectLst>
        </p:grpSpPr>
        <p:graphicFrame>
          <p:nvGraphicFramePr>
            <p:cNvPr id="131" name="Chart 130">
              <a:extLst>
                <a:ext uri="{FF2B5EF4-FFF2-40B4-BE49-F238E27FC236}">
                  <a16:creationId xmlns:a16="http://schemas.microsoft.com/office/drawing/2014/main" id="{F11B7EF7-874C-EF93-8055-748FE95B172E}"/>
                </a:ext>
              </a:extLst>
            </p:cNvPr>
            <p:cNvGraphicFramePr/>
            <p:nvPr/>
          </p:nvGraphicFramePr>
          <p:xfrm>
            <a:off x="303212" y="2234540"/>
            <a:ext cx="2765105" cy="4090060"/>
          </p:xfrm>
          <a:graphic>
            <a:graphicData uri="http://schemas.openxmlformats.org/drawingml/2006/chart">
              <c:chart xmlns:c="http://schemas.openxmlformats.org/drawingml/2006/chart" xmlns:r="http://schemas.openxmlformats.org/officeDocument/2006/relationships" r:id="rId2"/>
            </a:graphicData>
          </a:graphic>
        </p:graphicFrame>
        <p:sp>
          <p:nvSpPr>
            <p:cNvPr id="133" name="Rectangle: Rounded Corners 132">
              <a:extLst>
                <a:ext uri="{FF2B5EF4-FFF2-40B4-BE49-F238E27FC236}">
                  <a16:creationId xmlns:a16="http://schemas.microsoft.com/office/drawing/2014/main" id="{5CE97060-C801-FF04-1937-ABB19ADDAA45}"/>
                </a:ext>
              </a:extLst>
            </p:cNvPr>
            <p:cNvSpPr/>
            <p:nvPr/>
          </p:nvSpPr>
          <p:spPr>
            <a:xfrm>
              <a:off x="1081867" y="1879623"/>
              <a:ext cx="1871490" cy="356836"/>
            </a:xfrm>
            <a:prstGeom prst="round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accent1">
                      <a:lumMod val="50000"/>
                    </a:schemeClr>
                  </a:solidFill>
                  <a:latin typeface="Source Sans Pro" panose="020B0503030403020204" pitchFamily="34" charset="0"/>
                  <a:ea typeface="Source Sans Pro" panose="020B0503030403020204" pitchFamily="34" charset="0"/>
                </a:rPr>
                <a:t>Listenership Share</a:t>
              </a:r>
              <a:endParaRPr lang="en-KE" sz="1400" b="1" dirty="0">
                <a:solidFill>
                  <a:schemeClr val="accent1">
                    <a:lumMod val="50000"/>
                  </a:schemeClr>
                </a:solidFill>
                <a:latin typeface="Source Sans Pro" panose="020B0503030403020204" pitchFamily="34" charset="0"/>
                <a:ea typeface="Source Sans Pro" panose="020B0503030403020204" pitchFamily="34" charset="0"/>
              </a:endParaRPr>
            </a:p>
          </p:txBody>
        </p:sp>
        <p:sp>
          <p:nvSpPr>
            <p:cNvPr id="134" name="Rectangle: Rounded Corners 133">
              <a:extLst>
                <a:ext uri="{FF2B5EF4-FFF2-40B4-BE49-F238E27FC236}">
                  <a16:creationId xmlns:a16="http://schemas.microsoft.com/office/drawing/2014/main" id="{4AA6A909-62E9-F41F-7E32-423B1AACE7E7}"/>
                </a:ext>
              </a:extLst>
            </p:cNvPr>
            <p:cNvSpPr/>
            <p:nvPr/>
          </p:nvSpPr>
          <p:spPr>
            <a:xfrm>
              <a:off x="3699914" y="1879623"/>
              <a:ext cx="1871490" cy="356836"/>
            </a:xfrm>
            <a:prstGeom prst="round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accent1">
                      <a:lumMod val="50000"/>
                    </a:schemeClr>
                  </a:solidFill>
                  <a:latin typeface="Source Sans Pro" panose="020B0503030403020204" pitchFamily="34" charset="0"/>
                  <a:ea typeface="Source Sans Pro" panose="020B0503030403020204" pitchFamily="34" charset="0"/>
                </a:rPr>
                <a:t>Ad Spends Share</a:t>
              </a:r>
              <a:endParaRPr lang="en-KE" sz="1400" b="1" dirty="0">
                <a:solidFill>
                  <a:schemeClr val="accent1">
                    <a:lumMod val="50000"/>
                  </a:schemeClr>
                </a:solidFill>
                <a:latin typeface="Source Sans Pro" panose="020B0503030403020204" pitchFamily="34" charset="0"/>
                <a:ea typeface="Source Sans Pro" panose="020B0503030403020204" pitchFamily="34" charset="0"/>
              </a:endParaRPr>
            </a:p>
          </p:txBody>
        </p:sp>
        <p:graphicFrame>
          <p:nvGraphicFramePr>
            <p:cNvPr id="141" name="Chart 140">
              <a:extLst>
                <a:ext uri="{FF2B5EF4-FFF2-40B4-BE49-F238E27FC236}">
                  <a16:creationId xmlns:a16="http://schemas.microsoft.com/office/drawing/2014/main" id="{39FF70AE-8794-B393-4B2E-B595F19841E5}"/>
                </a:ext>
              </a:extLst>
            </p:cNvPr>
            <p:cNvGraphicFramePr/>
            <p:nvPr/>
          </p:nvGraphicFramePr>
          <p:xfrm>
            <a:off x="3253107" y="2234539"/>
            <a:ext cx="2765105" cy="4090060"/>
          </p:xfrm>
          <a:graphic>
            <a:graphicData uri="http://schemas.openxmlformats.org/drawingml/2006/chart">
              <c:chart xmlns:c="http://schemas.openxmlformats.org/drawingml/2006/chart" xmlns:r="http://schemas.openxmlformats.org/officeDocument/2006/relationships" r:id="rId3"/>
            </a:graphicData>
          </a:graphic>
        </p:graphicFrame>
      </p:grpSp>
      <p:graphicFrame>
        <p:nvGraphicFramePr>
          <p:cNvPr id="6" name="Chart 5">
            <a:extLst>
              <a:ext uri="{FF2B5EF4-FFF2-40B4-BE49-F238E27FC236}">
                <a16:creationId xmlns:a16="http://schemas.microsoft.com/office/drawing/2014/main" id="{8F562925-289F-3331-A0DA-5D72F4A7E66E}"/>
              </a:ext>
            </a:extLst>
          </p:cNvPr>
          <p:cNvGraphicFramePr/>
          <p:nvPr/>
        </p:nvGraphicFramePr>
        <p:xfrm>
          <a:off x="6837308" y="2929134"/>
          <a:ext cx="5049892" cy="3090666"/>
        </p:xfrm>
        <a:graphic>
          <a:graphicData uri="http://schemas.openxmlformats.org/drawingml/2006/chart">
            <c:chart xmlns:c="http://schemas.openxmlformats.org/drawingml/2006/chart" xmlns:r="http://schemas.openxmlformats.org/officeDocument/2006/relationships" r:id="rId4"/>
          </a:graphicData>
        </a:graphic>
      </p:graphicFrame>
      <p:sp>
        <p:nvSpPr>
          <p:cNvPr id="7" name="Rectangle: Rounded Corners 6">
            <a:extLst>
              <a:ext uri="{FF2B5EF4-FFF2-40B4-BE49-F238E27FC236}">
                <a16:creationId xmlns:a16="http://schemas.microsoft.com/office/drawing/2014/main" id="{38696B59-4D3A-10FA-9F9B-5D6A1849F0DB}"/>
              </a:ext>
            </a:extLst>
          </p:cNvPr>
          <p:cNvSpPr/>
          <p:nvPr/>
        </p:nvSpPr>
        <p:spPr>
          <a:xfrm>
            <a:off x="7667665" y="2438400"/>
            <a:ext cx="3733799" cy="334524"/>
          </a:xfrm>
          <a:prstGeom prst="round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accent1">
                    <a:lumMod val="50000"/>
                  </a:schemeClr>
                </a:solidFill>
                <a:latin typeface="Source Sans Pro" panose="020B0503030403020204" pitchFamily="34" charset="0"/>
                <a:ea typeface="Source Sans Pro" panose="020B0503030403020204" pitchFamily="34" charset="0"/>
              </a:rPr>
              <a:t>Radio Ad Placements Vs. Listenership</a:t>
            </a:r>
            <a:endParaRPr lang="en-KE" sz="1400" b="1" dirty="0">
              <a:solidFill>
                <a:schemeClr val="accent1">
                  <a:lumMod val="50000"/>
                </a:schemeClr>
              </a:solidFill>
              <a:latin typeface="Source Sans Pro" panose="020B0503030403020204" pitchFamily="34" charset="0"/>
              <a:ea typeface="Source Sans Pro" panose="020B0503030403020204" pitchFamily="34" charset="0"/>
            </a:endParaRPr>
          </a:p>
        </p:txBody>
      </p:sp>
      <p:sp>
        <p:nvSpPr>
          <p:cNvPr id="9" name="TextBox 8">
            <a:extLst>
              <a:ext uri="{FF2B5EF4-FFF2-40B4-BE49-F238E27FC236}">
                <a16:creationId xmlns:a16="http://schemas.microsoft.com/office/drawing/2014/main" id="{D0AAFD4B-078B-65A5-A0AA-CEB00E212651}"/>
              </a:ext>
            </a:extLst>
          </p:cNvPr>
          <p:cNvSpPr txBox="1"/>
          <p:nvPr/>
        </p:nvSpPr>
        <p:spPr>
          <a:xfrm>
            <a:off x="1589" y="117159"/>
            <a:ext cx="12188825" cy="523220"/>
          </a:xfrm>
          <a:prstGeom prst="rect">
            <a:avLst/>
          </a:prstGeom>
          <a:noFill/>
        </p:spPr>
        <p:txBody>
          <a:bodyPr wrap="square" rtlCol="0" anchor="ctr">
            <a:spAutoFit/>
          </a:bodyPr>
          <a:lstStyle/>
          <a:p>
            <a:pPr algn="ctr" defTabSz="914126"/>
            <a:r>
              <a:rPr lang="en-US" sz="2800" b="1" dirty="0">
                <a:solidFill>
                  <a:schemeClr val="bg1"/>
                </a:solidFill>
                <a:latin typeface="Source Sans Pro" panose="020B0503030403020204" pitchFamily="34" charset="0"/>
                <a:ea typeface="Source Sans Pro" panose="020B0503030403020204" pitchFamily="34" charset="0"/>
              </a:rPr>
              <a:t>Radio Advertising vs. Listenership</a:t>
            </a:r>
          </a:p>
        </p:txBody>
      </p:sp>
    </p:spTree>
    <p:extLst>
      <p:ext uri="{BB962C8B-B14F-4D97-AF65-F5344CB8AC3E}">
        <p14:creationId xmlns:p14="http://schemas.microsoft.com/office/powerpoint/2010/main" val="35407391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9883254-52F2-474A-E2E8-69E9C72C10CA}"/>
              </a:ext>
            </a:extLst>
          </p:cNvPr>
          <p:cNvSpPr txBox="1"/>
          <p:nvPr/>
        </p:nvSpPr>
        <p:spPr>
          <a:xfrm>
            <a:off x="574501" y="894492"/>
            <a:ext cx="11062683" cy="958339"/>
          </a:xfrm>
          <a:prstGeom prst="rect">
            <a:avLst/>
          </a:prstGeom>
          <a:noFill/>
        </p:spPr>
        <p:txBody>
          <a:bodyPr wrap="square" rtlCol="0">
            <a:spAutoFit/>
          </a:bodyPr>
          <a:lstStyle>
            <a:defPPr>
              <a:defRPr lang="en-US"/>
            </a:defPPr>
            <a:lvl1pPr indent="0" defTabSz="914126">
              <a:lnSpc>
                <a:spcPct val="120000"/>
              </a:lnSpc>
              <a:spcBef>
                <a:spcPts val="600"/>
              </a:spcBef>
              <a:spcAft>
                <a:spcPts val="600"/>
              </a:spcAft>
              <a:buFont typeface="Wingdings" panose="05000000000000000000" pitchFamily="2" charset="2"/>
              <a:buNone/>
              <a:defRPr sz="1600">
                <a:solidFill>
                  <a:schemeClr val="accent1">
                    <a:lumMod val="50000"/>
                  </a:schemeClr>
                </a:solidFill>
                <a:latin typeface="Source Sans Pro" panose="020B0503030403020204" pitchFamily="34" charset="0"/>
                <a:ea typeface="Source Sans Pro" panose="020B0503030403020204" pitchFamily="34" charset="0"/>
              </a:defRPr>
            </a:lvl1pPr>
          </a:lstStyle>
          <a:p>
            <a:r>
              <a:rPr lang="en-US" dirty="0"/>
              <a:t>Citizen TV has the highest viewership nationally in the Kenyan market- attributed to it’s nature of programming. TV Viewership across most stations is highest on prime-time slots from the 7 PM news through to 22:00 Hrs. Regional TV stations such as Inooro Tv also enjoy substantial advertising investments as brands seek to reach niche audiences.</a:t>
            </a:r>
          </a:p>
        </p:txBody>
      </p:sp>
      <p:grpSp>
        <p:nvGrpSpPr>
          <p:cNvPr id="142" name="Group 141">
            <a:extLst>
              <a:ext uri="{FF2B5EF4-FFF2-40B4-BE49-F238E27FC236}">
                <a16:creationId xmlns:a16="http://schemas.microsoft.com/office/drawing/2014/main" id="{B0388557-CF7E-0A67-91A6-5EAFA5FA66BA}"/>
              </a:ext>
            </a:extLst>
          </p:cNvPr>
          <p:cNvGrpSpPr/>
          <p:nvPr/>
        </p:nvGrpSpPr>
        <p:grpSpPr>
          <a:xfrm>
            <a:off x="467042" y="2148463"/>
            <a:ext cx="5638800" cy="4259997"/>
            <a:chOff x="303212" y="1780472"/>
            <a:chExt cx="5715000" cy="4544128"/>
          </a:xfrm>
          <a:effectLst>
            <a:glow rad="63500">
              <a:schemeClr val="accent3">
                <a:satMod val="175000"/>
                <a:alpha val="40000"/>
              </a:schemeClr>
            </a:glow>
            <a:outerShdw blurRad="50800" dist="38100" dir="5400000" algn="t" rotWithShape="0">
              <a:prstClr val="black">
                <a:alpha val="40000"/>
              </a:prstClr>
            </a:outerShdw>
          </a:effectLst>
        </p:grpSpPr>
        <p:graphicFrame>
          <p:nvGraphicFramePr>
            <p:cNvPr id="131" name="Chart 130">
              <a:extLst>
                <a:ext uri="{FF2B5EF4-FFF2-40B4-BE49-F238E27FC236}">
                  <a16:creationId xmlns:a16="http://schemas.microsoft.com/office/drawing/2014/main" id="{F11B7EF7-874C-EF93-8055-748FE95B172E}"/>
                </a:ext>
              </a:extLst>
            </p:cNvPr>
            <p:cNvGraphicFramePr/>
            <p:nvPr>
              <p:extLst>
                <p:ext uri="{D42A27DB-BD31-4B8C-83A1-F6EECF244321}">
                  <p14:modId xmlns:p14="http://schemas.microsoft.com/office/powerpoint/2010/main" val="569485541"/>
                </p:ext>
              </p:extLst>
            </p:nvPr>
          </p:nvGraphicFramePr>
          <p:xfrm>
            <a:off x="303212" y="2234540"/>
            <a:ext cx="2765105" cy="4090060"/>
          </p:xfrm>
          <a:graphic>
            <a:graphicData uri="http://schemas.openxmlformats.org/drawingml/2006/chart">
              <c:chart xmlns:c="http://schemas.openxmlformats.org/drawingml/2006/chart" xmlns:r="http://schemas.openxmlformats.org/officeDocument/2006/relationships" r:id="rId2"/>
            </a:graphicData>
          </a:graphic>
        </p:graphicFrame>
        <p:sp>
          <p:nvSpPr>
            <p:cNvPr id="133" name="Rectangle: Rounded Corners 132">
              <a:extLst>
                <a:ext uri="{FF2B5EF4-FFF2-40B4-BE49-F238E27FC236}">
                  <a16:creationId xmlns:a16="http://schemas.microsoft.com/office/drawing/2014/main" id="{5CE97060-C801-FF04-1937-ABB19ADDAA45}"/>
                </a:ext>
              </a:extLst>
            </p:cNvPr>
            <p:cNvSpPr/>
            <p:nvPr/>
          </p:nvSpPr>
          <p:spPr>
            <a:xfrm>
              <a:off x="1081867" y="1780472"/>
              <a:ext cx="1871490" cy="356836"/>
            </a:xfrm>
            <a:prstGeom prst="round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accent1">
                      <a:lumMod val="50000"/>
                    </a:schemeClr>
                  </a:solidFill>
                  <a:latin typeface="Source Sans Pro" panose="020B0503030403020204" pitchFamily="34" charset="0"/>
                  <a:ea typeface="Source Sans Pro" panose="020B0503030403020204" pitchFamily="34" charset="0"/>
                </a:rPr>
                <a:t>Viewership Share</a:t>
              </a:r>
              <a:endParaRPr lang="en-KE" sz="1400" b="1" dirty="0">
                <a:solidFill>
                  <a:schemeClr val="accent1">
                    <a:lumMod val="50000"/>
                  </a:schemeClr>
                </a:solidFill>
                <a:latin typeface="Source Sans Pro" panose="020B0503030403020204" pitchFamily="34" charset="0"/>
                <a:ea typeface="Source Sans Pro" panose="020B0503030403020204" pitchFamily="34" charset="0"/>
              </a:endParaRPr>
            </a:p>
          </p:txBody>
        </p:sp>
        <p:sp>
          <p:nvSpPr>
            <p:cNvPr id="134" name="Rectangle: Rounded Corners 133">
              <a:extLst>
                <a:ext uri="{FF2B5EF4-FFF2-40B4-BE49-F238E27FC236}">
                  <a16:creationId xmlns:a16="http://schemas.microsoft.com/office/drawing/2014/main" id="{4AA6A909-62E9-F41F-7E32-423B1AACE7E7}"/>
                </a:ext>
              </a:extLst>
            </p:cNvPr>
            <p:cNvSpPr/>
            <p:nvPr/>
          </p:nvSpPr>
          <p:spPr>
            <a:xfrm>
              <a:off x="3699914" y="1780472"/>
              <a:ext cx="1871490" cy="356836"/>
            </a:xfrm>
            <a:prstGeom prst="round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accent1">
                      <a:lumMod val="50000"/>
                    </a:schemeClr>
                  </a:solidFill>
                  <a:latin typeface="Source Sans Pro" panose="020B0503030403020204" pitchFamily="34" charset="0"/>
                  <a:ea typeface="Source Sans Pro" panose="020B0503030403020204" pitchFamily="34" charset="0"/>
                </a:rPr>
                <a:t>Ad Spends Share</a:t>
              </a:r>
              <a:endParaRPr lang="en-KE" sz="1400" b="1" dirty="0">
                <a:solidFill>
                  <a:schemeClr val="accent1">
                    <a:lumMod val="50000"/>
                  </a:schemeClr>
                </a:solidFill>
                <a:latin typeface="Source Sans Pro" panose="020B0503030403020204" pitchFamily="34" charset="0"/>
                <a:ea typeface="Source Sans Pro" panose="020B0503030403020204" pitchFamily="34" charset="0"/>
              </a:endParaRPr>
            </a:p>
          </p:txBody>
        </p:sp>
        <p:graphicFrame>
          <p:nvGraphicFramePr>
            <p:cNvPr id="141" name="Chart 140">
              <a:extLst>
                <a:ext uri="{FF2B5EF4-FFF2-40B4-BE49-F238E27FC236}">
                  <a16:creationId xmlns:a16="http://schemas.microsoft.com/office/drawing/2014/main" id="{39FF70AE-8794-B393-4B2E-B595F19841E5}"/>
                </a:ext>
              </a:extLst>
            </p:cNvPr>
            <p:cNvGraphicFramePr/>
            <p:nvPr>
              <p:extLst>
                <p:ext uri="{D42A27DB-BD31-4B8C-83A1-F6EECF244321}">
                  <p14:modId xmlns:p14="http://schemas.microsoft.com/office/powerpoint/2010/main" val="2255514845"/>
                </p:ext>
              </p:extLst>
            </p:nvPr>
          </p:nvGraphicFramePr>
          <p:xfrm>
            <a:off x="3253107" y="2234540"/>
            <a:ext cx="2765105" cy="4090060"/>
          </p:xfrm>
          <a:graphic>
            <a:graphicData uri="http://schemas.openxmlformats.org/drawingml/2006/chart">
              <c:chart xmlns:c="http://schemas.openxmlformats.org/drawingml/2006/chart" xmlns:r="http://schemas.openxmlformats.org/officeDocument/2006/relationships" r:id="rId3"/>
            </a:graphicData>
          </a:graphic>
        </p:graphicFrame>
      </p:grpSp>
      <p:graphicFrame>
        <p:nvGraphicFramePr>
          <p:cNvPr id="6" name="Chart 5">
            <a:extLst>
              <a:ext uri="{FF2B5EF4-FFF2-40B4-BE49-F238E27FC236}">
                <a16:creationId xmlns:a16="http://schemas.microsoft.com/office/drawing/2014/main" id="{8F562925-289F-3331-A0DA-5D72F4A7E66E}"/>
              </a:ext>
            </a:extLst>
          </p:cNvPr>
          <p:cNvGraphicFramePr/>
          <p:nvPr>
            <p:extLst>
              <p:ext uri="{D42A27DB-BD31-4B8C-83A1-F6EECF244321}">
                <p14:modId xmlns:p14="http://schemas.microsoft.com/office/powerpoint/2010/main" val="588270237"/>
              </p:ext>
            </p:extLst>
          </p:nvPr>
        </p:nvGraphicFramePr>
        <p:xfrm>
          <a:off x="6713444" y="2743200"/>
          <a:ext cx="5249956" cy="3276600"/>
        </p:xfrm>
        <a:graphic>
          <a:graphicData uri="http://schemas.openxmlformats.org/drawingml/2006/chart">
            <c:chart xmlns:c="http://schemas.openxmlformats.org/drawingml/2006/chart" xmlns:r="http://schemas.openxmlformats.org/officeDocument/2006/relationships" r:id="rId4"/>
          </a:graphicData>
        </a:graphic>
      </p:graphicFrame>
      <p:sp>
        <p:nvSpPr>
          <p:cNvPr id="7" name="Rectangle: Rounded Corners 6">
            <a:extLst>
              <a:ext uri="{FF2B5EF4-FFF2-40B4-BE49-F238E27FC236}">
                <a16:creationId xmlns:a16="http://schemas.microsoft.com/office/drawing/2014/main" id="{38696B59-4D3A-10FA-9F9B-5D6A1849F0DB}"/>
              </a:ext>
            </a:extLst>
          </p:cNvPr>
          <p:cNvSpPr/>
          <p:nvPr/>
        </p:nvSpPr>
        <p:spPr>
          <a:xfrm>
            <a:off x="7564163" y="2148462"/>
            <a:ext cx="3733799" cy="334524"/>
          </a:xfrm>
          <a:prstGeom prst="round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accent1">
                    <a:lumMod val="50000"/>
                  </a:schemeClr>
                </a:solidFill>
                <a:latin typeface="Source Sans Pro" panose="020B0503030403020204" pitchFamily="34" charset="0"/>
                <a:ea typeface="Source Sans Pro" panose="020B0503030403020204" pitchFamily="34" charset="0"/>
              </a:rPr>
              <a:t>TV Ad Placements Vs. Viewership</a:t>
            </a:r>
            <a:endParaRPr lang="en-KE" sz="1400" b="1" dirty="0">
              <a:solidFill>
                <a:schemeClr val="accent1">
                  <a:lumMod val="50000"/>
                </a:schemeClr>
              </a:solidFill>
              <a:latin typeface="Source Sans Pro" panose="020B0503030403020204" pitchFamily="34" charset="0"/>
              <a:ea typeface="Source Sans Pro" panose="020B0503030403020204" pitchFamily="34" charset="0"/>
            </a:endParaRPr>
          </a:p>
        </p:txBody>
      </p:sp>
      <p:sp>
        <p:nvSpPr>
          <p:cNvPr id="2" name="TextBox 1">
            <a:extLst>
              <a:ext uri="{FF2B5EF4-FFF2-40B4-BE49-F238E27FC236}">
                <a16:creationId xmlns:a16="http://schemas.microsoft.com/office/drawing/2014/main" id="{25655376-5D14-C634-8E1A-600FC78F18C1}"/>
              </a:ext>
            </a:extLst>
          </p:cNvPr>
          <p:cNvSpPr txBox="1"/>
          <p:nvPr/>
        </p:nvSpPr>
        <p:spPr>
          <a:xfrm>
            <a:off x="1" y="6581074"/>
            <a:ext cx="5837443" cy="276927"/>
          </a:xfrm>
          <a:prstGeom prst="rect">
            <a:avLst/>
          </a:prstGeom>
          <a:noFill/>
        </p:spPr>
        <p:txBody>
          <a:bodyPr wrap="square" rtlCol="0">
            <a:spAutoFit/>
          </a:bodyPr>
          <a:lstStyle>
            <a:defPPr>
              <a:defRPr lang="en-US"/>
            </a:defPPr>
            <a:lvl1pPr defTabSz="914126">
              <a:defRPr sz="1200" b="1" i="1">
                <a:solidFill>
                  <a:schemeClr val="accent1">
                    <a:lumMod val="50000"/>
                  </a:schemeClr>
                </a:solidFill>
                <a:latin typeface="Source Sans Pro" panose="020B0503030403020204" pitchFamily="34" charset="0"/>
                <a:ea typeface="Source Sans Pro" panose="020B0503030403020204" pitchFamily="34" charset="0"/>
              </a:defRPr>
            </a:lvl1pPr>
          </a:lstStyle>
          <a:p>
            <a:r>
              <a:rPr lang="en-US" dirty="0"/>
              <a:t>Source: Reelanalytics, MCK</a:t>
            </a:r>
          </a:p>
        </p:txBody>
      </p:sp>
      <p:sp>
        <p:nvSpPr>
          <p:cNvPr id="4" name="TextBox 3">
            <a:extLst>
              <a:ext uri="{FF2B5EF4-FFF2-40B4-BE49-F238E27FC236}">
                <a16:creationId xmlns:a16="http://schemas.microsoft.com/office/drawing/2014/main" id="{AC9E006F-B39C-887B-F3E6-AD10D13B8E96}"/>
              </a:ext>
            </a:extLst>
          </p:cNvPr>
          <p:cNvSpPr txBox="1"/>
          <p:nvPr/>
        </p:nvSpPr>
        <p:spPr>
          <a:xfrm>
            <a:off x="1589" y="117159"/>
            <a:ext cx="12188825" cy="523220"/>
          </a:xfrm>
          <a:prstGeom prst="rect">
            <a:avLst/>
          </a:prstGeom>
          <a:noFill/>
        </p:spPr>
        <p:txBody>
          <a:bodyPr wrap="square" rtlCol="0" anchor="ctr">
            <a:spAutoFit/>
          </a:bodyPr>
          <a:lstStyle/>
          <a:p>
            <a:pPr algn="ctr" defTabSz="914126"/>
            <a:r>
              <a:rPr lang="en-US" sz="2800" b="1" dirty="0">
                <a:solidFill>
                  <a:schemeClr val="bg1"/>
                </a:solidFill>
                <a:latin typeface="Source Sans Pro" panose="020B0503030403020204" pitchFamily="34" charset="0"/>
                <a:ea typeface="Source Sans Pro" panose="020B0503030403020204" pitchFamily="34" charset="0"/>
              </a:rPr>
              <a:t>TV Advertising vs. Viewership</a:t>
            </a:r>
          </a:p>
        </p:txBody>
      </p:sp>
    </p:spTree>
    <p:extLst>
      <p:ext uri="{BB962C8B-B14F-4D97-AF65-F5344CB8AC3E}">
        <p14:creationId xmlns:p14="http://schemas.microsoft.com/office/powerpoint/2010/main" val="15793021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92528A9-186B-E188-4C69-2CF7A87EEA8D}"/>
              </a:ext>
            </a:extLst>
          </p:cNvPr>
          <p:cNvSpPr txBox="1"/>
          <p:nvPr/>
        </p:nvSpPr>
        <p:spPr>
          <a:xfrm>
            <a:off x="685801" y="974664"/>
            <a:ext cx="11062683" cy="1844736"/>
          </a:xfrm>
          <a:prstGeom prst="rect">
            <a:avLst/>
          </a:prstGeom>
          <a:noFill/>
        </p:spPr>
        <p:txBody>
          <a:bodyPr wrap="square" rtlCol="0">
            <a:spAutoFit/>
          </a:bodyPr>
          <a:lstStyle>
            <a:defPPr>
              <a:defRPr lang="en-US"/>
            </a:defPPr>
            <a:lvl1pPr indent="0" defTabSz="914126">
              <a:lnSpc>
                <a:spcPct val="120000"/>
              </a:lnSpc>
              <a:spcBef>
                <a:spcPts val="600"/>
              </a:spcBef>
              <a:spcAft>
                <a:spcPts val="600"/>
              </a:spcAft>
              <a:buFont typeface="Wingdings" panose="05000000000000000000" pitchFamily="2" charset="2"/>
              <a:buNone/>
              <a:defRPr sz="1600">
                <a:solidFill>
                  <a:schemeClr val="accent1">
                    <a:lumMod val="50000"/>
                  </a:schemeClr>
                </a:solidFill>
                <a:latin typeface="Source Sans Pro" panose="020B0503030403020204" pitchFamily="34" charset="0"/>
                <a:ea typeface="Source Sans Pro" panose="020B0503030403020204" pitchFamily="34" charset="0"/>
              </a:defRPr>
            </a:lvl1pPr>
          </a:lstStyle>
          <a:p>
            <a:r>
              <a:rPr lang="en-US" dirty="0"/>
              <a:t>The rapid growth of mobile phones, mainly smart phones has been responsible for Kenya having one of highest internet penetration rates in Africa. Growth in data subscribers has led to massive investments by mobile operators and Internet Service Providers to increasing bandwidth. Kenya's largest telecoms operators, Safaricom and Airtel have already  launched their 5G high-speed internet service.  These high levels of smart phone devices and internet penetrations had led to increased usage of social media platforms, Mainly for news, entertainment and networking. Facebook and WhatsApp stand out as the top social media platforms in Kenya. Following closely in popularity, TikTok and YouTube secure the third and fourth positions.</a:t>
            </a:r>
          </a:p>
        </p:txBody>
      </p:sp>
      <p:graphicFrame>
        <p:nvGraphicFramePr>
          <p:cNvPr id="3" name="Content Placeholder 13">
            <a:extLst>
              <a:ext uri="{FF2B5EF4-FFF2-40B4-BE49-F238E27FC236}">
                <a16:creationId xmlns:a16="http://schemas.microsoft.com/office/drawing/2014/main" id="{AA3FB83F-7384-2D69-7B53-C156517A389C}"/>
              </a:ext>
            </a:extLst>
          </p:cNvPr>
          <p:cNvGraphicFramePr>
            <a:graphicFrameLocks/>
          </p:cNvGraphicFramePr>
          <p:nvPr/>
        </p:nvGraphicFramePr>
        <p:xfrm>
          <a:off x="838202" y="3505200"/>
          <a:ext cx="4648199" cy="298354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ontent Placeholder 13">
            <a:extLst>
              <a:ext uri="{FF2B5EF4-FFF2-40B4-BE49-F238E27FC236}">
                <a16:creationId xmlns:a16="http://schemas.microsoft.com/office/drawing/2014/main" id="{0F3E5826-DBA4-5D1B-646C-66C27003A993}"/>
              </a:ext>
            </a:extLst>
          </p:cNvPr>
          <p:cNvGraphicFramePr>
            <a:graphicFrameLocks/>
          </p:cNvGraphicFramePr>
          <p:nvPr/>
        </p:nvGraphicFramePr>
        <p:xfrm>
          <a:off x="5999092" y="3505200"/>
          <a:ext cx="5126108" cy="2983542"/>
        </p:xfrm>
        <a:graphic>
          <a:graphicData uri="http://schemas.openxmlformats.org/drawingml/2006/chart">
            <c:chart xmlns:c="http://schemas.openxmlformats.org/drawingml/2006/chart" xmlns:r="http://schemas.openxmlformats.org/officeDocument/2006/relationships" r:id="rId3"/>
          </a:graphicData>
        </a:graphic>
      </p:graphicFrame>
      <p:sp>
        <p:nvSpPr>
          <p:cNvPr id="10" name="Rectangle: Rounded Corners 9">
            <a:extLst>
              <a:ext uri="{FF2B5EF4-FFF2-40B4-BE49-F238E27FC236}">
                <a16:creationId xmlns:a16="http://schemas.microsoft.com/office/drawing/2014/main" id="{B5B78039-8486-1D78-E9EB-A440DFB5B656}"/>
              </a:ext>
            </a:extLst>
          </p:cNvPr>
          <p:cNvSpPr/>
          <p:nvPr/>
        </p:nvSpPr>
        <p:spPr>
          <a:xfrm>
            <a:off x="1828800" y="3106935"/>
            <a:ext cx="3256490" cy="313344"/>
          </a:xfrm>
          <a:prstGeom prst="round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accent1">
                    <a:lumMod val="50000"/>
                  </a:schemeClr>
                </a:solidFill>
                <a:latin typeface="Source Sans Pro" panose="020B0503030403020204" pitchFamily="34" charset="0"/>
                <a:ea typeface="Source Sans Pro" panose="020B0503030403020204" pitchFamily="34" charset="0"/>
              </a:rPr>
              <a:t>Devices used to Access the Internet</a:t>
            </a:r>
          </a:p>
        </p:txBody>
      </p:sp>
      <p:sp>
        <p:nvSpPr>
          <p:cNvPr id="11" name="Rectangle: Rounded Corners 10">
            <a:extLst>
              <a:ext uri="{FF2B5EF4-FFF2-40B4-BE49-F238E27FC236}">
                <a16:creationId xmlns:a16="http://schemas.microsoft.com/office/drawing/2014/main" id="{8B951CBD-7F3B-FF9D-943E-9A6CA268037F}"/>
              </a:ext>
            </a:extLst>
          </p:cNvPr>
          <p:cNvSpPr/>
          <p:nvPr/>
        </p:nvSpPr>
        <p:spPr>
          <a:xfrm>
            <a:off x="7239000" y="3048000"/>
            <a:ext cx="3256490" cy="313344"/>
          </a:xfrm>
          <a:prstGeom prst="round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lumMod val="95000"/>
                    <a:lumOff val="5000"/>
                  </a:schemeClr>
                </a:solidFill>
                <a:latin typeface="Source Sans Pro" panose="020B0503030403020204" pitchFamily="34" charset="0"/>
                <a:ea typeface="Source Sans Pro" panose="020B0503030403020204" pitchFamily="34" charset="0"/>
              </a:rPr>
              <a:t>Most Used Social Sites</a:t>
            </a:r>
          </a:p>
        </p:txBody>
      </p:sp>
      <p:sp>
        <p:nvSpPr>
          <p:cNvPr id="12" name="TextBox 11">
            <a:extLst>
              <a:ext uri="{FF2B5EF4-FFF2-40B4-BE49-F238E27FC236}">
                <a16:creationId xmlns:a16="http://schemas.microsoft.com/office/drawing/2014/main" id="{8F8F8BD5-ED02-5D63-0BA3-361BD642B1BF}"/>
              </a:ext>
            </a:extLst>
          </p:cNvPr>
          <p:cNvSpPr txBox="1"/>
          <p:nvPr/>
        </p:nvSpPr>
        <p:spPr>
          <a:xfrm>
            <a:off x="152401" y="6541327"/>
            <a:ext cx="5837443" cy="276927"/>
          </a:xfrm>
          <a:prstGeom prst="rect">
            <a:avLst/>
          </a:prstGeom>
          <a:noFill/>
        </p:spPr>
        <p:txBody>
          <a:bodyPr wrap="square" rtlCol="0">
            <a:spAutoFit/>
          </a:bodyPr>
          <a:lstStyle/>
          <a:p>
            <a:pPr defTabSz="914126"/>
            <a:r>
              <a:rPr lang="en-US" sz="1200" b="1" i="1" dirty="0">
                <a:solidFill>
                  <a:schemeClr val="accent1">
                    <a:lumMod val="50000"/>
                  </a:schemeClr>
                </a:solidFill>
                <a:latin typeface="Source Sans Pro" panose="020B0503030403020204" pitchFamily="34" charset="0"/>
                <a:ea typeface="Source Sans Pro" panose="020B0503030403020204" pitchFamily="34" charset="0"/>
              </a:rPr>
              <a:t>Source: Communications Authority of Kenya</a:t>
            </a:r>
          </a:p>
        </p:txBody>
      </p:sp>
      <p:sp>
        <p:nvSpPr>
          <p:cNvPr id="13" name="TextBox 12">
            <a:extLst>
              <a:ext uri="{FF2B5EF4-FFF2-40B4-BE49-F238E27FC236}">
                <a16:creationId xmlns:a16="http://schemas.microsoft.com/office/drawing/2014/main" id="{2F7C2E6B-96F8-1EA9-7AE8-EEDD3F009278}"/>
              </a:ext>
            </a:extLst>
          </p:cNvPr>
          <p:cNvSpPr txBox="1"/>
          <p:nvPr/>
        </p:nvSpPr>
        <p:spPr>
          <a:xfrm>
            <a:off x="1589" y="117159"/>
            <a:ext cx="12188825" cy="523220"/>
          </a:xfrm>
          <a:prstGeom prst="rect">
            <a:avLst/>
          </a:prstGeom>
          <a:noFill/>
        </p:spPr>
        <p:txBody>
          <a:bodyPr wrap="square" rtlCol="0" anchor="ctr">
            <a:spAutoFit/>
          </a:bodyPr>
          <a:lstStyle/>
          <a:p>
            <a:pPr algn="ctr" defTabSz="914126"/>
            <a:r>
              <a:rPr lang="en-US" sz="2800" b="1" dirty="0">
                <a:solidFill>
                  <a:schemeClr val="bg1"/>
                </a:solidFill>
                <a:latin typeface="Source Sans Pro" panose="020B0503030403020204" pitchFamily="34" charset="0"/>
                <a:ea typeface="Source Sans Pro" panose="020B0503030403020204" pitchFamily="34" charset="0"/>
              </a:rPr>
              <a:t>Social Media Use</a:t>
            </a:r>
          </a:p>
        </p:txBody>
      </p:sp>
    </p:spTree>
    <p:extLst>
      <p:ext uri="{BB962C8B-B14F-4D97-AF65-F5344CB8AC3E}">
        <p14:creationId xmlns:p14="http://schemas.microsoft.com/office/powerpoint/2010/main" val="26161720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8C3693-1010-DC0D-8B74-6838B01E7F3E}"/>
              </a:ext>
            </a:extLst>
          </p:cNvPr>
          <p:cNvSpPr>
            <a:spLocks noGrp="1"/>
          </p:cNvSpPr>
          <p:nvPr>
            <p:ph type="title"/>
          </p:nvPr>
        </p:nvSpPr>
        <p:spPr>
          <a:xfrm>
            <a:off x="1025612" y="2123666"/>
            <a:ext cx="10157254" cy="1095269"/>
          </a:xfrm>
        </p:spPr>
        <p:txBody>
          <a:bodyPr>
            <a:normAutofit/>
          </a:bodyPr>
          <a:lstStyle/>
          <a:p>
            <a:pPr algn="ctr"/>
            <a:r>
              <a:rPr lang="en-US" sz="3200" b="1" dirty="0">
                <a:solidFill>
                  <a:srgbClr val="002060"/>
                </a:solidFill>
                <a:latin typeface="Source Sans Pro" panose="020B0503030403020204" pitchFamily="34" charset="0"/>
                <a:ea typeface="Source Sans Pro" panose="020B0503030403020204" pitchFamily="34" charset="0"/>
              </a:rPr>
              <a:t>Section 3: Conclusion and Forecast</a:t>
            </a:r>
            <a:br>
              <a:rPr lang="en-US" sz="3200" b="1" dirty="0">
                <a:solidFill>
                  <a:srgbClr val="002060"/>
                </a:solidFill>
                <a:latin typeface="Source Sans Pro" panose="020B0503030403020204" pitchFamily="34" charset="0"/>
                <a:ea typeface="Source Sans Pro" panose="020B0503030403020204" pitchFamily="34" charset="0"/>
              </a:rPr>
            </a:br>
            <a:endParaRPr lang="en-US" sz="3200" b="1" dirty="0">
              <a:solidFill>
                <a:srgbClr val="002060"/>
              </a:solidFill>
              <a:latin typeface="Source Sans Pro" panose="020B0503030403020204" pitchFamily="34" charset="0"/>
              <a:ea typeface="Source Sans Pro" panose="020B0503030403020204" pitchFamily="34" charset="0"/>
            </a:endParaRPr>
          </a:p>
        </p:txBody>
      </p:sp>
    </p:spTree>
    <p:extLst>
      <p:ext uri="{BB962C8B-B14F-4D97-AF65-F5344CB8AC3E}">
        <p14:creationId xmlns:p14="http://schemas.microsoft.com/office/powerpoint/2010/main" val="12191154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Group 29">
            <a:extLst>
              <a:ext uri="{FF2B5EF4-FFF2-40B4-BE49-F238E27FC236}">
                <a16:creationId xmlns:a16="http://schemas.microsoft.com/office/drawing/2014/main" id="{8A5D784C-91CD-69FC-1F24-1BB12CEDA884}"/>
              </a:ext>
            </a:extLst>
          </p:cNvPr>
          <p:cNvGrpSpPr/>
          <p:nvPr/>
        </p:nvGrpSpPr>
        <p:grpSpPr>
          <a:xfrm>
            <a:off x="722725" y="1360596"/>
            <a:ext cx="10746550" cy="4136808"/>
            <a:chOff x="930584" y="1522587"/>
            <a:chExt cx="10746550" cy="4136808"/>
          </a:xfrm>
        </p:grpSpPr>
        <p:grpSp>
          <p:nvGrpSpPr>
            <p:cNvPr id="4" name="Group 3">
              <a:extLst>
                <a:ext uri="{FF2B5EF4-FFF2-40B4-BE49-F238E27FC236}">
                  <a16:creationId xmlns:a16="http://schemas.microsoft.com/office/drawing/2014/main" id="{8057BEC4-1B0B-97B5-0AF8-E8F14F70ED43}"/>
                </a:ext>
              </a:extLst>
            </p:cNvPr>
            <p:cNvGrpSpPr/>
            <p:nvPr/>
          </p:nvGrpSpPr>
          <p:grpSpPr>
            <a:xfrm>
              <a:off x="930584" y="1522587"/>
              <a:ext cx="5085178" cy="1771954"/>
              <a:chOff x="1214793" y="1794441"/>
              <a:chExt cx="4419800" cy="1246495"/>
            </a:xfrm>
          </p:grpSpPr>
          <p:sp>
            <p:nvSpPr>
              <p:cNvPr id="24" name="Freeform 140">
                <a:extLst>
                  <a:ext uri="{FF2B5EF4-FFF2-40B4-BE49-F238E27FC236}">
                    <a16:creationId xmlns:a16="http://schemas.microsoft.com/office/drawing/2014/main" id="{5E34589C-CC38-AD4D-88E6-9AD71F7B111A}"/>
                  </a:ext>
                </a:extLst>
              </p:cNvPr>
              <p:cNvSpPr>
                <a:spLocks noChangeArrowheads="1"/>
              </p:cNvSpPr>
              <p:nvPr/>
            </p:nvSpPr>
            <p:spPr bwMode="auto">
              <a:xfrm>
                <a:off x="1679679" y="1904682"/>
                <a:ext cx="3954914" cy="928325"/>
              </a:xfrm>
              <a:custGeom>
                <a:avLst/>
                <a:gdLst>
                  <a:gd name="T0" fmla="*/ 0 w 6349"/>
                  <a:gd name="T1" fmla="*/ 972889 h 1490"/>
                  <a:gd name="T2" fmla="*/ 3660293 w 6349"/>
                  <a:gd name="T3" fmla="*/ 972889 h 1490"/>
                  <a:gd name="T4" fmla="*/ 3660293 w 6349"/>
                  <a:gd name="T5" fmla="*/ 972889 h 1490"/>
                  <a:gd name="T6" fmla="*/ 4146982 w 6349"/>
                  <a:gd name="T7" fmla="*/ 486118 h 1490"/>
                  <a:gd name="T8" fmla="*/ 4146982 w 6349"/>
                  <a:gd name="T9" fmla="*/ 486118 h 1490"/>
                  <a:gd name="T10" fmla="*/ 3660293 w 6349"/>
                  <a:gd name="T11" fmla="*/ 0 h 1490"/>
                  <a:gd name="T12" fmla="*/ 0 w 6349"/>
                  <a:gd name="T13" fmla="*/ 0 h 149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349" h="1490">
                    <a:moveTo>
                      <a:pt x="0" y="1489"/>
                    </a:moveTo>
                    <a:lnTo>
                      <a:pt x="5603" y="1489"/>
                    </a:lnTo>
                    <a:cubicBezTo>
                      <a:pt x="6015" y="1489"/>
                      <a:pt x="6348" y="1155"/>
                      <a:pt x="6348" y="744"/>
                    </a:cubicBezTo>
                    <a:cubicBezTo>
                      <a:pt x="6348" y="333"/>
                      <a:pt x="6015" y="0"/>
                      <a:pt x="5603" y="0"/>
                    </a:cubicBezTo>
                    <a:lnTo>
                      <a:pt x="0" y="0"/>
                    </a:lnTo>
                  </a:path>
                </a:pathLst>
              </a:custGeom>
              <a:noFill/>
              <a:ln w="25400" cap="flat">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latin typeface="Poppins" pitchFamily="2" charset="77"/>
                </a:endParaRPr>
              </a:p>
            </p:txBody>
          </p:sp>
          <p:sp>
            <p:nvSpPr>
              <p:cNvPr id="7" name="TextBox 6">
                <a:extLst>
                  <a:ext uri="{FF2B5EF4-FFF2-40B4-BE49-F238E27FC236}">
                    <a16:creationId xmlns:a16="http://schemas.microsoft.com/office/drawing/2014/main" id="{9431B71A-D7C0-8D4E-8D4C-ED6E88D2C584}"/>
                  </a:ext>
                </a:extLst>
              </p:cNvPr>
              <p:cNvSpPr txBox="1"/>
              <p:nvPr/>
            </p:nvSpPr>
            <p:spPr>
              <a:xfrm>
                <a:off x="1961345" y="2264477"/>
                <a:ext cx="3436774" cy="399637"/>
              </a:xfrm>
              <a:prstGeom prst="rect">
                <a:avLst/>
              </a:prstGeom>
              <a:noFill/>
            </p:spPr>
            <p:txBody>
              <a:bodyPr wrap="square" rtlCol="0">
                <a:spAutoFit/>
              </a:bodyPr>
              <a:lstStyle/>
              <a:p>
                <a:pPr>
                  <a:lnSpc>
                    <a:spcPts val="1800"/>
                  </a:lnSpc>
                </a:pPr>
                <a:r>
                  <a:rPr lang="en-US" sz="2000" spc="-10" dirty="0">
                    <a:latin typeface="Poppins" pitchFamily="2" charset="77"/>
                    <a:cs typeface="Poppins" pitchFamily="2" charset="77"/>
                  </a:rPr>
                  <a:t>Macro-Economic Outlook &amp; Media Facts</a:t>
                </a:r>
              </a:p>
            </p:txBody>
          </p:sp>
          <p:sp>
            <p:nvSpPr>
              <p:cNvPr id="8" name="TextBox 7">
                <a:extLst>
                  <a:ext uri="{FF2B5EF4-FFF2-40B4-BE49-F238E27FC236}">
                    <a16:creationId xmlns:a16="http://schemas.microsoft.com/office/drawing/2014/main" id="{BF50C96A-28F0-2D44-A8E6-D6935254D9BB}"/>
                  </a:ext>
                </a:extLst>
              </p:cNvPr>
              <p:cNvSpPr txBox="1"/>
              <p:nvPr/>
            </p:nvSpPr>
            <p:spPr>
              <a:xfrm>
                <a:off x="1214793" y="1794441"/>
                <a:ext cx="945889" cy="1246495"/>
              </a:xfrm>
              <a:prstGeom prst="rect">
                <a:avLst/>
              </a:prstGeom>
              <a:noFill/>
            </p:spPr>
            <p:txBody>
              <a:bodyPr wrap="square" rtlCol="0" anchor="ctr">
                <a:spAutoFit/>
              </a:bodyPr>
              <a:lstStyle/>
              <a:p>
                <a:pPr algn="ctr"/>
                <a:r>
                  <a:rPr lang="en-US" sz="7500" b="1" spc="-250" dirty="0">
                    <a:ln w="25400">
                      <a:solidFill>
                        <a:schemeClr val="accent1"/>
                      </a:solidFill>
                      <a:miter lim="800000"/>
                    </a:ln>
                    <a:noFill/>
                    <a:latin typeface="Poppins" pitchFamily="2" charset="77"/>
                    <a:cs typeface="Poppins" pitchFamily="2" charset="77"/>
                  </a:rPr>
                  <a:t>1</a:t>
                </a:r>
              </a:p>
            </p:txBody>
          </p:sp>
        </p:grpSp>
        <p:grpSp>
          <p:nvGrpSpPr>
            <p:cNvPr id="2" name="Group 1">
              <a:extLst>
                <a:ext uri="{FF2B5EF4-FFF2-40B4-BE49-F238E27FC236}">
                  <a16:creationId xmlns:a16="http://schemas.microsoft.com/office/drawing/2014/main" id="{126D45E8-E3C2-996F-DC44-3C2603EF81E0}"/>
                </a:ext>
              </a:extLst>
            </p:cNvPr>
            <p:cNvGrpSpPr/>
            <p:nvPr/>
          </p:nvGrpSpPr>
          <p:grpSpPr>
            <a:xfrm>
              <a:off x="930584" y="3887441"/>
              <a:ext cx="5085178" cy="1771954"/>
              <a:chOff x="1214793" y="3504376"/>
              <a:chExt cx="4419800" cy="1246495"/>
            </a:xfrm>
          </p:grpSpPr>
          <p:sp>
            <p:nvSpPr>
              <p:cNvPr id="26" name="Freeform 287">
                <a:extLst>
                  <a:ext uri="{FF2B5EF4-FFF2-40B4-BE49-F238E27FC236}">
                    <a16:creationId xmlns:a16="http://schemas.microsoft.com/office/drawing/2014/main" id="{1DD04FCF-3FA7-AF4D-B2E0-68B37161CF9B}"/>
                  </a:ext>
                </a:extLst>
              </p:cNvPr>
              <p:cNvSpPr>
                <a:spLocks noChangeArrowheads="1"/>
              </p:cNvSpPr>
              <p:nvPr/>
            </p:nvSpPr>
            <p:spPr bwMode="auto">
              <a:xfrm>
                <a:off x="1679679" y="3588300"/>
                <a:ext cx="3954914" cy="928325"/>
              </a:xfrm>
              <a:custGeom>
                <a:avLst/>
                <a:gdLst>
                  <a:gd name="T0" fmla="*/ 0 w 6349"/>
                  <a:gd name="T1" fmla="*/ 972889 h 1490"/>
                  <a:gd name="T2" fmla="*/ 3660293 w 6349"/>
                  <a:gd name="T3" fmla="*/ 972889 h 1490"/>
                  <a:gd name="T4" fmla="*/ 3660293 w 6349"/>
                  <a:gd name="T5" fmla="*/ 972889 h 1490"/>
                  <a:gd name="T6" fmla="*/ 4146982 w 6349"/>
                  <a:gd name="T7" fmla="*/ 486118 h 1490"/>
                  <a:gd name="T8" fmla="*/ 4146982 w 6349"/>
                  <a:gd name="T9" fmla="*/ 486118 h 1490"/>
                  <a:gd name="T10" fmla="*/ 4146982 w 6349"/>
                  <a:gd name="T11" fmla="*/ 486118 h 1490"/>
                  <a:gd name="T12" fmla="*/ 3660293 w 6349"/>
                  <a:gd name="T13" fmla="*/ 0 h 1490"/>
                  <a:gd name="T14" fmla="*/ 0 w 6349"/>
                  <a:gd name="T15" fmla="*/ 0 h 149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349" h="1490">
                    <a:moveTo>
                      <a:pt x="0" y="1489"/>
                    </a:moveTo>
                    <a:lnTo>
                      <a:pt x="5603" y="1489"/>
                    </a:lnTo>
                    <a:cubicBezTo>
                      <a:pt x="6015" y="1489"/>
                      <a:pt x="6348" y="1155"/>
                      <a:pt x="6348" y="744"/>
                    </a:cubicBezTo>
                    <a:cubicBezTo>
                      <a:pt x="6348" y="333"/>
                      <a:pt x="6015" y="0"/>
                      <a:pt x="5603" y="0"/>
                    </a:cubicBezTo>
                    <a:lnTo>
                      <a:pt x="0" y="0"/>
                    </a:lnTo>
                  </a:path>
                </a:pathLst>
              </a:custGeom>
              <a:noFill/>
              <a:ln w="254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latin typeface="Poppins" pitchFamily="2" charset="77"/>
                </a:endParaRPr>
              </a:p>
            </p:txBody>
          </p:sp>
          <p:sp>
            <p:nvSpPr>
              <p:cNvPr id="10" name="TextBox 9">
                <a:extLst>
                  <a:ext uri="{FF2B5EF4-FFF2-40B4-BE49-F238E27FC236}">
                    <a16:creationId xmlns:a16="http://schemas.microsoft.com/office/drawing/2014/main" id="{BEB05CC6-2535-C549-8B8F-35A3FB9D8B53}"/>
                  </a:ext>
                </a:extLst>
              </p:cNvPr>
              <p:cNvSpPr txBox="1"/>
              <p:nvPr/>
            </p:nvSpPr>
            <p:spPr>
              <a:xfrm>
                <a:off x="2147891" y="3947908"/>
                <a:ext cx="3038228" cy="399637"/>
              </a:xfrm>
              <a:prstGeom prst="rect">
                <a:avLst/>
              </a:prstGeom>
              <a:noFill/>
            </p:spPr>
            <p:txBody>
              <a:bodyPr wrap="square" rtlCol="0">
                <a:spAutoFit/>
              </a:bodyPr>
              <a:lstStyle/>
              <a:p>
                <a:pPr>
                  <a:lnSpc>
                    <a:spcPts val="1800"/>
                  </a:lnSpc>
                </a:pPr>
                <a:r>
                  <a:rPr lang="en-US" sz="2000" spc="-10" dirty="0">
                    <a:latin typeface="Poppins" pitchFamily="2" charset="77"/>
                    <a:cs typeface="Poppins" pitchFamily="2" charset="77"/>
                  </a:rPr>
                  <a:t>H1 Coverage Highlights &amp; Advertising Trends</a:t>
                </a:r>
              </a:p>
            </p:txBody>
          </p:sp>
          <p:sp>
            <p:nvSpPr>
              <p:cNvPr id="11" name="TextBox 10">
                <a:extLst>
                  <a:ext uri="{FF2B5EF4-FFF2-40B4-BE49-F238E27FC236}">
                    <a16:creationId xmlns:a16="http://schemas.microsoft.com/office/drawing/2014/main" id="{64ED90A1-70D6-EF44-B6A0-1C6D88E8FCF0}"/>
                  </a:ext>
                </a:extLst>
              </p:cNvPr>
              <p:cNvSpPr txBox="1"/>
              <p:nvPr/>
            </p:nvSpPr>
            <p:spPr>
              <a:xfrm>
                <a:off x="1214793" y="3504376"/>
                <a:ext cx="945889" cy="1246495"/>
              </a:xfrm>
              <a:prstGeom prst="rect">
                <a:avLst/>
              </a:prstGeom>
              <a:noFill/>
            </p:spPr>
            <p:txBody>
              <a:bodyPr wrap="square" rtlCol="0" anchor="ctr">
                <a:spAutoFit/>
              </a:bodyPr>
              <a:lstStyle/>
              <a:p>
                <a:pPr algn="ctr"/>
                <a:r>
                  <a:rPr lang="en-US" sz="7500" b="1" spc="-250" dirty="0">
                    <a:ln w="25400">
                      <a:solidFill>
                        <a:schemeClr val="accent2"/>
                      </a:solidFill>
                      <a:miter lim="800000"/>
                    </a:ln>
                    <a:noFill/>
                    <a:latin typeface="Poppins" pitchFamily="2" charset="77"/>
                    <a:cs typeface="Poppins" pitchFamily="2" charset="77"/>
                  </a:rPr>
                  <a:t>2</a:t>
                </a:r>
              </a:p>
            </p:txBody>
          </p:sp>
        </p:grpSp>
        <p:grpSp>
          <p:nvGrpSpPr>
            <p:cNvPr id="5" name="Group 4">
              <a:extLst>
                <a:ext uri="{FF2B5EF4-FFF2-40B4-BE49-F238E27FC236}">
                  <a16:creationId xmlns:a16="http://schemas.microsoft.com/office/drawing/2014/main" id="{98FD5909-189B-D1E7-9C8A-720FF05978D1}"/>
                </a:ext>
              </a:extLst>
            </p:cNvPr>
            <p:cNvGrpSpPr/>
            <p:nvPr/>
          </p:nvGrpSpPr>
          <p:grpSpPr>
            <a:xfrm>
              <a:off x="6595175" y="1522587"/>
              <a:ext cx="5081959" cy="1771954"/>
              <a:chOff x="6595176" y="1794441"/>
              <a:chExt cx="4417002" cy="1246495"/>
            </a:xfrm>
          </p:grpSpPr>
          <p:sp>
            <p:nvSpPr>
              <p:cNvPr id="25" name="Freeform 214">
                <a:extLst>
                  <a:ext uri="{FF2B5EF4-FFF2-40B4-BE49-F238E27FC236}">
                    <a16:creationId xmlns:a16="http://schemas.microsoft.com/office/drawing/2014/main" id="{FF432DA5-3203-EE4B-A8FC-73727C6F0F66}"/>
                  </a:ext>
                </a:extLst>
              </p:cNvPr>
              <p:cNvSpPr>
                <a:spLocks noChangeArrowheads="1"/>
              </p:cNvSpPr>
              <p:nvPr/>
            </p:nvSpPr>
            <p:spPr bwMode="auto">
              <a:xfrm>
                <a:off x="7057264" y="1904682"/>
                <a:ext cx="3954914" cy="928325"/>
              </a:xfrm>
              <a:custGeom>
                <a:avLst/>
                <a:gdLst>
                  <a:gd name="T0" fmla="*/ 0 w 6350"/>
                  <a:gd name="T1" fmla="*/ 972889 h 1490"/>
                  <a:gd name="T2" fmla="*/ 3660370 w 6350"/>
                  <a:gd name="T3" fmla="*/ 972889 h 1490"/>
                  <a:gd name="T4" fmla="*/ 3660370 w 6350"/>
                  <a:gd name="T5" fmla="*/ 972889 h 1490"/>
                  <a:gd name="T6" fmla="*/ 4146982 w 6350"/>
                  <a:gd name="T7" fmla="*/ 486118 h 1490"/>
                  <a:gd name="T8" fmla="*/ 4146982 w 6350"/>
                  <a:gd name="T9" fmla="*/ 486118 h 1490"/>
                  <a:gd name="T10" fmla="*/ 3660370 w 6350"/>
                  <a:gd name="T11" fmla="*/ 0 h 1490"/>
                  <a:gd name="T12" fmla="*/ 0 w 6350"/>
                  <a:gd name="T13" fmla="*/ 0 h 149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350" h="1490">
                    <a:moveTo>
                      <a:pt x="0" y="1489"/>
                    </a:moveTo>
                    <a:lnTo>
                      <a:pt x="5604" y="1489"/>
                    </a:lnTo>
                    <a:cubicBezTo>
                      <a:pt x="6015" y="1489"/>
                      <a:pt x="6349" y="1155"/>
                      <a:pt x="6349" y="744"/>
                    </a:cubicBezTo>
                    <a:cubicBezTo>
                      <a:pt x="6349" y="333"/>
                      <a:pt x="6015" y="0"/>
                      <a:pt x="5604" y="0"/>
                    </a:cubicBezTo>
                    <a:lnTo>
                      <a:pt x="0" y="0"/>
                    </a:lnTo>
                  </a:path>
                </a:pathLst>
              </a:custGeom>
              <a:noFill/>
              <a:ln w="25400" cap="flat">
                <a:solidFill>
                  <a:schemeClr val="accent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latin typeface="Poppins" pitchFamily="2" charset="77"/>
                </a:endParaRPr>
              </a:p>
            </p:txBody>
          </p:sp>
          <p:sp>
            <p:nvSpPr>
              <p:cNvPr id="16" name="TextBox 15">
                <a:extLst>
                  <a:ext uri="{FF2B5EF4-FFF2-40B4-BE49-F238E27FC236}">
                    <a16:creationId xmlns:a16="http://schemas.microsoft.com/office/drawing/2014/main" id="{0D930C90-F657-C24D-9F60-8E0ECF107079}"/>
                  </a:ext>
                </a:extLst>
              </p:cNvPr>
              <p:cNvSpPr txBox="1"/>
              <p:nvPr/>
            </p:nvSpPr>
            <p:spPr>
              <a:xfrm>
                <a:off x="7549754" y="2264477"/>
                <a:ext cx="3038228" cy="399637"/>
              </a:xfrm>
              <a:prstGeom prst="rect">
                <a:avLst/>
              </a:prstGeom>
              <a:noFill/>
            </p:spPr>
            <p:txBody>
              <a:bodyPr wrap="square" rtlCol="0">
                <a:spAutoFit/>
              </a:bodyPr>
              <a:lstStyle/>
              <a:p>
                <a:pPr>
                  <a:lnSpc>
                    <a:spcPts val="1800"/>
                  </a:lnSpc>
                </a:pPr>
                <a:r>
                  <a:rPr lang="en-US" sz="2000" spc="-10" dirty="0">
                    <a:latin typeface="Poppins" pitchFamily="2" charset="77"/>
                    <a:cs typeface="Poppins" pitchFamily="2" charset="77"/>
                  </a:rPr>
                  <a:t>Media Consumption Vs. Advertising</a:t>
                </a:r>
              </a:p>
            </p:txBody>
          </p:sp>
          <p:sp>
            <p:nvSpPr>
              <p:cNvPr id="17" name="TextBox 16">
                <a:extLst>
                  <a:ext uri="{FF2B5EF4-FFF2-40B4-BE49-F238E27FC236}">
                    <a16:creationId xmlns:a16="http://schemas.microsoft.com/office/drawing/2014/main" id="{977AA831-FC53-A54B-B051-887392DFD362}"/>
                  </a:ext>
                </a:extLst>
              </p:cNvPr>
              <p:cNvSpPr txBox="1"/>
              <p:nvPr/>
            </p:nvSpPr>
            <p:spPr>
              <a:xfrm>
                <a:off x="6595176" y="1794441"/>
                <a:ext cx="945889" cy="1246495"/>
              </a:xfrm>
              <a:prstGeom prst="rect">
                <a:avLst/>
              </a:prstGeom>
              <a:noFill/>
            </p:spPr>
            <p:txBody>
              <a:bodyPr wrap="square" rtlCol="0" anchor="ctr">
                <a:spAutoFit/>
              </a:bodyPr>
              <a:lstStyle/>
              <a:p>
                <a:pPr algn="ctr"/>
                <a:r>
                  <a:rPr lang="en-US" sz="7500" b="1" spc="-250" dirty="0">
                    <a:ln w="25400">
                      <a:solidFill>
                        <a:schemeClr val="accent4"/>
                      </a:solidFill>
                      <a:miter lim="800000"/>
                    </a:ln>
                    <a:noFill/>
                    <a:latin typeface="Poppins" pitchFamily="2" charset="77"/>
                    <a:cs typeface="Poppins" pitchFamily="2" charset="77"/>
                  </a:rPr>
                  <a:t>3</a:t>
                </a:r>
              </a:p>
            </p:txBody>
          </p:sp>
        </p:grpSp>
        <p:grpSp>
          <p:nvGrpSpPr>
            <p:cNvPr id="3" name="Group 2">
              <a:extLst>
                <a:ext uri="{FF2B5EF4-FFF2-40B4-BE49-F238E27FC236}">
                  <a16:creationId xmlns:a16="http://schemas.microsoft.com/office/drawing/2014/main" id="{6FFD5F67-6590-9FD7-F87F-98FA03EAA28F}"/>
                </a:ext>
              </a:extLst>
            </p:cNvPr>
            <p:cNvGrpSpPr/>
            <p:nvPr/>
          </p:nvGrpSpPr>
          <p:grpSpPr>
            <a:xfrm>
              <a:off x="6595175" y="3887441"/>
              <a:ext cx="5081959" cy="1771954"/>
              <a:chOff x="6595176" y="3504376"/>
              <a:chExt cx="4417002" cy="1246495"/>
            </a:xfrm>
          </p:grpSpPr>
          <p:sp>
            <p:nvSpPr>
              <p:cNvPr id="27" name="Freeform 360">
                <a:extLst>
                  <a:ext uri="{FF2B5EF4-FFF2-40B4-BE49-F238E27FC236}">
                    <a16:creationId xmlns:a16="http://schemas.microsoft.com/office/drawing/2014/main" id="{6B685348-5B6B-B947-84C4-D49D4688B748}"/>
                  </a:ext>
                </a:extLst>
              </p:cNvPr>
              <p:cNvSpPr>
                <a:spLocks noChangeArrowheads="1"/>
              </p:cNvSpPr>
              <p:nvPr/>
            </p:nvSpPr>
            <p:spPr bwMode="auto">
              <a:xfrm>
                <a:off x="7057264" y="3588300"/>
                <a:ext cx="3954914" cy="928325"/>
              </a:xfrm>
              <a:custGeom>
                <a:avLst/>
                <a:gdLst>
                  <a:gd name="T0" fmla="*/ 0 w 6350"/>
                  <a:gd name="T1" fmla="*/ 972889 h 1490"/>
                  <a:gd name="T2" fmla="*/ 3660370 w 6350"/>
                  <a:gd name="T3" fmla="*/ 972889 h 1490"/>
                  <a:gd name="T4" fmla="*/ 3660370 w 6350"/>
                  <a:gd name="T5" fmla="*/ 972889 h 1490"/>
                  <a:gd name="T6" fmla="*/ 4146982 w 6350"/>
                  <a:gd name="T7" fmla="*/ 486118 h 1490"/>
                  <a:gd name="T8" fmla="*/ 4146982 w 6350"/>
                  <a:gd name="T9" fmla="*/ 486118 h 1490"/>
                  <a:gd name="T10" fmla="*/ 4146982 w 6350"/>
                  <a:gd name="T11" fmla="*/ 486118 h 1490"/>
                  <a:gd name="T12" fmla="*/ 3660370 w 6350"/>
                  <a:gd name="T13" fmla="*/ 0 h 1490"/>
                  <a:gd name="T14" fmla="*/ 0 w 6350"/>
                  <a:gd name="T15" fmla="*/ 0 h 149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350" h="1490">
                    <a:moveTo>
                      <a:pt x="0" y="1489"/>
                    </a:moveTo>
                    <a:lnTo>
                      <a:pt x="5604" y="1489"/>
                    </a:lnTo>
                    <a:cubicBezTo>
                      <a:pt x="6015" y="1489"/>
                      <a:pt x="6349" y="1155"/>
                      <a:pt x="6349" y="744"/>
                    </a:cubicBezTo>
                    <a:cubicBezTo>
                      <a:pt x="6349" y="333"/>
                      <a:pt x="6015" y="0"/>
                      <a:pt x="5604" y="0"/>
                    </a:cubicBezTo>
                    <a:lnTo>
                      <a:pt x="0" y="0"/>
                    </a:lnTo>
                  </a:path>
                </a:pathLst>
              </a:custGeom>
              <a:noFill/>
              <a:ln w="25400" cap="flat">
                <a:solidFill>
                  <a:schemeClr val="accent5"/>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latin typeface="Poppins" pitchFamily="2" charset="77"/>
                </a:endParaRPr>
              </a:p>
            </p:txBody>
          </p:sp>
          <p:sp>
            <p:nvSpPr>
              <p:cNvPr id="19" name="TextBox 18">
                <a:extLst>
                  <a:ext uri="{FF2B5EF4-FFF2-40B4-BE49-F238E27FC236}">
                    <a16:creationId xmlns:a16="http://schemas.microsoft.com/office/drawing/2014/main" id="{9CB72345-A4F8-C843-B836-7884686F6237}"/>
                  </a:ext>
                </a:extLst>
              </p:cNvPr>
              <p:cNvSpPr txBox="1"/>
              <p:nvPr/>
            </p:nvSpPr>
            <p:spPr>
              <a:xfrm>
                <a:off x="7549754" y="3947908"/>
                <a:ext cx="3038228" cy="237257"/>
              </a:xfrm>
              <a:prstGeom prst="rect">
                <a:avLst/>
              </a:prstGeom>
              <a:noFill/>
            </p:spPr>
            <p:txBody>
              <a:bodyPr wrap="square" rtlCol="0">
                <a:spAutoFit/>
              </a:bodyPr>
              <a:lstStyle/>
              <a:p>
                <a:pPr>
                  <a:lnSpc>
                    <a:spcPts val="1800"/>
                  </a:lnSpc>
                </a:pPr>
                <a:r>
                  <a:rPr lang="en-US" sz="2000" spc="-10" dirty="0">
                    <a:latin typeface="Poppins" pitchFamily="2" charset="77"/>
                    <a:cs typeface="Poppins" pitchFamily="2" charset="77"/>
                  </a:rPr>
                  <a:t>Conclusion and Forecast</a:t>
                </a:r>
              </a:p>
            </p:txBody>
          </p:sp>
          <p:sp>
            <p:nvSpPr>
              <p:cNvPr id="20" name="TextBox 19">
                <a:extLst>
                  <a:ext uri="{FF2B5EF4-FFF2-40B4-BE49-F238E27FC236}">
                    <a16:creationId xmlns:a16="http://schemas.microsoft.com/office/drawing/2014/main" id="{FB274DB3-3760-3F41-A0DD-73E40796B15F}"/>
                  </a:ext>
                </a:extLst>
              </p:cNvPr>
              <p:cNvSpPr txBox="1"/>
              <p:nvPr/>
            </p:nvSpPr>
            <p:spPr>
              <a:xfrm>
                <a:off x="6595176" y="3504376"/>
                <a:ext cx="945889" cy="1246495"/>
              </a:xfrm>
              <a:prstGeom prst="rect">
                <a:avLst/>
              </a:prstGeom>
              <a:noFill/>
            </p:spPr>
            <p:txBody>
              <a:bodyPr wrap="square" rtlCol="0" anchor="ctr">
                <a:spAutoFit/>
              </a:bodyPr>
              <a:lstStyle/>
              <a:p>
                <a:pPr algn="ctr"/>
                <a:r>
                  <a:rPr lang="en-US" sz="7500" b="1" spc="-250" dirty="0">
                    <a:ln w="25400">
                      <a:solidFill>
                        <a:schemeClr val="accent5"/>
                      </a:solidFill>
                      <a:miter lim="800000"/>
                    </a:ln>
                    <a:noFill/>
                    <a:latin typeface="Poppins" pitchFamily="2" charset="77"/>
                    <a:cs typeface="Poppins" pitchFamily="2" charset="77"/>
                  </a:rPr>
                  <a:t>4</a:t>
                </a:r>
              </a:p>
            </p:txBody>
          </p:sp>
        </p:grpSp>
      </p:grpSp>
      <p:sp>
        <p:nvSpPr>
          <p:cNvPr id="31" name="TextBox 30">
            <a:extLst>
              <a:ext uri="{FF2B5EF4-FFF2-40B4-BE49-F238E27FC236}">
                <a16:creationId xmlns:a16="http://schemas.microsoft.com/office/drawing/2014/main" id="{D4D157C7-B5BF-B8B5-ECA6-A1F1C581E892}"/>
              </a:ext>
            </a:extLst>
          </p:cNvPr>
          <p:cNvSpPr txBox="1"/>
          <p:nvPr/>
        </p:nvSpPr>
        <p:spPr>
          <a:xfrm>
            <a:off x="1589" y="117159"/>
            <a:ext cx="12188825" cy="523220"/>
          </a:xfrm>
          <a:prstGeom prst="rect">
            <a:avLst/>
          </a:prstGeom>
          <a:noFill/>
        </p:spPr>
        <p:txBody>
          <a:bodyPr wrap="square" rtlCol="0" anchor="ctr">
            <a:spAutoFit/>
          </a:bodyPr>
          <a:lstStyle/>
          <a:p>
            <a:pPr algn="ctr" defTabSz="914126"/>
            <a:r>
              <a:rPr lang="en-US" sz="2800" b="1" dirty="0">
                <a:solidFill>
                  <a:schemeClr val="bg1"/>
                </a:solidFill>
                <a:latin typeface="Source Sans Pro" panose="020B0503030403020204" pitchFamily="34" charset="0"/>
                <a:ea typeface="Source Sans Pro" panose="020B0503030403020204" pitchFamily="34" charset="0"/>
              </a:rPr>
              <a:t>Content</a:t>
            </a:r>
          </a:p>
        </p:txBody>
      </p:sp>
    </p:spTree>
    <p:extLst>
      <p:ext uri="{BB962C8B-B14F-4D97-AF65-F5344CB8AC3E}">
        <p14:creationId xmlns:p14="http://schemas.microsoft.com/office/powerpoint/2010/main" val="34987061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2F7C2E6B-96F8-1EA9-7AE8-EEDD3F009278}"/>
              </a:ext>
            </a:extLst>
          </p:cNvPr>
          <p:cNvSpPr txBox="1"/>
          <p:nvPr/>
        </p:nvSpPr>
        <p:spPr>
          <a:xfrm>
            <a:off x="1589" y="117159"/>
            <a:ext cx="12188825" cy="523220"/>
          </a:xfrm>
          <a:prstGeom prst="rect">
            <a:avLst/>
          </a:prstGeom>
          <a:noFill/>
        </p:spPr>
        <p:txBody>
          <a:bodyPr wrap="square" rtlCol="0" anchor="ctr">
            <a:spAutoFit/>
          </a:bodyPr>
          <a:lstStyle/>
          <a:p>
            <a:pPr algn="ctr" defTabSz="914126"/>
            <a:r>
              <a:rPr lang="en-US" sz="2800" b="1" dirty="0">
                <a:solidFill>
                  <a:schemeClr val="bg1"/>
                </a:solidFill>
                <a:latin typeface="Source Sans Pro" panose="020B0503030403020204" pitchFamily="34" charset="0"/>
                <a:ea typeface="Source Sans Pro" panose="020B0503030403020204" pitchFamily="34" charset="0"/>
              </a:rPr>
              <a:t>Rate Card Values Ad Spends Forecast for TV, Radio, Print and OOH</a:t>
            </a:r>
          </a:p>
        </p:txBody>
      </p:sp>
      <p:sp>
        <p:nvSpPr>
          <p:cNvPr id="20" name="TextBox 19">
            <a:extLst>
              <a:ext uri="{FF2B5EF4-FFF2-40B4-BE49-F238E27FC236}">
                <a16:creationId xmlns:a16="http://schemas.microsoft.com/office/drawing/2014/main" id="{206EE780-BADD-D771-4C73-1B19E51A4982}"/>
              </a:ext>
            </a:extLst>
          </p:cNvPr>
          <p:cNvSpPr txBox="1"/>
          <p:nvPr/>
        </p:nvSpPr>
        <p:spPr>
          <a:xfrm>
            <a:off x="208336" y="4509156"/>
            <a:ext cx="1544265" cy="2196444"/>
          </a:xfrm>
          <a:prstGeom prst="rect">
            <a:avLst/>
          </a:prstGeom>
          <a:solidFill>
            <a:schemeClr val="tx2">
              <a:lumMod val="20000"/>
              <a:lumOff val="80000"/>
            </a:schemeClr>
          </a:solidFill>
        </p:spPr>
        <p:txBody>
          <a:bodyPr vert="horz" lIns="91440" tIns="45720" rIns="91440" bIns="45720" rtlCol="0" anchor="ctr">
            <a:normAutofit/>
          </a:bodyPr>
          <a:lstStyle/>
          <a:p>
            <a:pPr>
              <a:lnSpc>
                <a:spcPct val="90000"/>
              </a:lnSpc>
              <a:spcBef>
                <a:spcPct val="0"/>
              </a:spcBef>
              <a:spcAft>
                <a:spcPts val="600"/>
              </a:spcAft>
            </a:pPr>
            <a:r>
              <a:rPr lang="en-US" b="1" dirty="0">
                <a:solidFill>
                  <a:schemeClr val="accent1">
                    <a:lumMod val="50000"/>
                  </a:schemeClr>
                </a:solidFill>
                <a:latin typeface="Source Sans Pro" panose="020B0503030403020204" pitchFamily="34" charset="0"/>
                <a:ea typeface="Source Sans Pro" panose="020B0503030403020204" pitchFamily="34" charset="0"/>
                <a:cs typeface="+mj-cs"/>
              </a:rPr>
              <a:t>Conclusions &amp; Forecast</a:t>
            </a:r>
          </a:p>
        </p:txBody>
      </p:sp>
      <p:sp>
        <p:nvSpPr>
          <p:cNvPr id="21" name="TextBox 20">
            <a:extLst>
              <a:ext uri="{FF2B5EF4-FFF2-40B4-BE49-F238E27FC236}">
                <a16:creationId xmlns:a16="http://schemas.microsoft.com/office/drawing/2014/main" id="{C72847BE-1566-D83B-17EF-141F8FF09800}"/>
              </a:ext>
            </a:extLst>
          </p:cNvPr>
          <p:cNvSpPr txBox="1"/>
          <p:nvPr/>
        </p:nvSpPr>
        <p:spPr>
          <a:xfrm>
            <a:off x="1696666" y="4513621"/>
            <a:ext cx="10342934" cy="2196444"/>
          </a:xfrm>
          <a:prstGeom prst="rect">
            <a:avLst/>
          </a:prstGeom>
          <a:solidFill>
            <a:schemeClr val="tx2">
              <a:lumMod val="20000"/>
              <a:lumOff val="80000"/>
            </a:schemeClr>
          </a:solidFill>
        </p:spPr>
        <p:txBody>
          <a:bodyPr vert="horz" lIns="91440" tIns="45720" rIns="91440" bIns="45720" rtlCol="0" anchor="ctr">
            <a:noAutofit/>
          </a:bodyPr>
          <a:lstStyle/>
          <a:p>
            <a:pPr>
              <a:lnSpc>
                <a:spcPct val="110000"/>
              </a:lnSpc>
              <a:spcBef>
                <a:spcPts val="600"/>
              </a:spcBef>
              <a:spcAft>
                <a:spcPts val="600"/>
              </a:spcAft>
            </a:pPr>
            <a:r>
              <a:rPr lang="en-US" sz="1500" dirty="0">
                <a:solidFill>
                  <a:schemeClr val="accent1">
                    <a:lumMod val="50000"/>
                  </a:schemeClr>
                </a:solidFill>
                <a:latin typeface="Source Sans Pro" panose="020B0503030403020204" pitchFamily="34" charset="0"/>
                <a:ea typeface="Source Sans Pro" panose="020B0503030403020204" pitchFamily="34" charset="0"/>
              </a:rPr>
              <a:t>Advertising spends  trend curve on TV, Radio, Print and Out of Home Platforms is expected to remain relatively flat with a marginal growth of 1% in the second Half of 2024 compared to the first half. This is based on time series data which indicates that advertising spends across most industries have been in decline trend from the second half of 2021. Advertising spends in the first half of 2024 are projected to drop further in H1 2025 by 7% if all factors remain constant. Some of the factors that have contributed to this decline include the Impact of Government Regulations on Businesses such as excise duty on betting / gambling brands, Government’s directive to advertise solely on the National Media Outlets and the introduction of new statutory deductions such as the housing levy. Many business have complained of increased operational costs from these regulations which poses significant challenges especially for small businesses.</a:t>
            </a:r>
          </a:p>
        </p:txBody>
      </p:sp>
      <p:sp>
        <p:nvSpPr>
          <p:cNvPr id="22" name="Rectangle: Rounded Corners 21">
            <a:extLst>
              <a:ext uri="{FF2B5EF4-FFF2-40B4-BE49-F238E27FC236}">
                <a16:creationId xmlns:a16="http://schemas.microsoft.com/office/drawing/2014/main" id="{D163D656-7037-A93F-5257-03A37E52ECDB}"/>
              </a:ext>
            </a:extLst>
          </p:cNvPr>
          <p:cNvSpPr/>
          <p:nvPr/>
        </p:nvSpPr>
        <p:spPr>
          <a:xfrm>
            <a:off x="1600201" y="5160615"/>
            <a:ext cx="45719" cy="902457"/>
          </a:xfrm>
          <a:prstGeom prst="round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KE" dirty="0"/>
          </a:p>
        </p:txBody>
      </p:sp>
      <p:grpSp>
        <p:nvGrpSpPr>
          <p:cNvPr id="4" name="Group 3">
            <a:extLst>
              <a:ext uri="{FF2B5EF4-FFF2-40B4-BE49-F238E27FC236}">
                <a16:creationId xmlns:a16="http://schemas.microsoft.com/office/drawing/2014/main" id="{B443AEE6-B1BF-C69A-0F18-FA4AD58AA6A1}"/>
              </a:ext>
            </a:extLst>
          </p:cNvPr>
          <p:cNvGrpSpPr/>
          <p:nvPr/>
        </p:nvGrpSpPr>
        <p:grpSpPr>
          <a:xfrm>
            <a:off x="208336" y="956401"/>
            <a:ext cx="11629437" cy="3442604"/>
            <a:chOff x="208336" y="956401"/>
            <a:chExt cx="11456442" cy="3413480"/>
          </a:xfrm>
        </p:grpSpPr>
        <p:grpSp>
          <p:nvGrpSpPr>
            <p:cNvPr id="2" name="Group 1">
              <a:extLst>
                <a:ext uri="{FF2B5EF4-FFF2-40B4-BE49-F238E27FC236}">
                  <a16:creationId xmlns:a16="http://schemas.microsoft.com/office/drawing/2014/main" id="{ED43DB44-354B-F9F4-1F10-5763AB48C527}"/>
                </a:ext>
              </a:extLst>
            </p:cNvPr>
            <p:cNvGrpSpPr/>
            <p:nvPr/>
          </p:nvGrpSpPr>
          <p:grpSpPr>
            <a:xfrm>
              <a:off x="905764" y="4062004"/>
              <a:ext cx="10380472" cy="283188"/>
              <a:chOff x="1498722" y="6574868"/>
              <a:chExt cx="9675834" cy="277850"/>
            </a:xfrm>
          </p:grpSpPr>
          <p:pic>
            <p:nvPicPr>
              <p:cNvPr id="7" name="Picture 6">
                <a:extLst>
                  <a:ext uri="{FF2B5EF4-FFF2-40B4-BE49-F238E27FC236}">
                    <a16:creationId xmlns:a16="http://schemas.microsoft.com/office/drawing/2014/main" id="{B3B20E30-4975-F920-FBEF-A8CA4AC048D0}"/>
                  </a:ext>
                </a:extLst>
              </p:cNvPr>
              <p:cNvPicPr>
                <a:picLocks noChangeAspect="1"/>
              </p:cNvPicPr>
              <p:nvPr/>
            </p:nvPicPr>
            <p:blipFill>
              <a:blip r:embed="rId3"/>
              <a:stretch>
                <a:fillRect/>
              </a:stretch>
            </p:blipFill>
            <p:spPr>
              <a:xfrm>
                <a:off x="1498722" y="6574868"/>
                <a:ext cx="590550" cy="257175"/>
              </a:xfrm>
              <a:prstGeom prst="rect">
                <a:avLst/>
              </a:prstGeom>
            </p:spPr>
          </p:pic>
          <p:pic>
            <p:nvPicPr>
              <p:cNvPr id="8" name="Picture 7">
                <a:extLst>
                  <a:ext uri="{FF2B5EF4-FFF2-40B4-BE49-F238E27FC236}">
                    <a16:creationId xmlns:a16="http://schemas.microsoft.com/office/drawing/2014/main" id="{4A9CFAF3-7107-0DF3-0504-A6409BF966A4}"/>
                  </a:ext>
                </a:extLst>
              </p:cNvPr>
              <p:cNvPicPr>
                <a:picLocks noChangeAspect="1"/>
              </p:cNvPicPr>
              <p:nvPr/>
            </p:nvPicPr>
            <p:blipFill>
              <a:blip r:embed="rId4"/>
              <a:stretch>
                <a:fillRect/>
              </a:stretch>
            </p:blipFill>
            <p:spPr>
              <a:xfrm>
                <a:off x="2524530" y="6589154"/>
                <a:ext cx="619125" cy="228600"/>
              </a:xfrm>
              <a:prstGeom prst="rect">
                <a:avLst/>
              </a:prstGeom>
            </p:spPr>
          </p:pic>
          <p:pic>
            <p:nvPicPr>
              <p:cNvPr id="9" name="Picture 8">
                <a:extLst>
                  <a:ext uri="{FF2B5EF4-FFF2-40B4-BE49-F238E27FC236}">
                    <a16:creationId xmlns:a16="http://schemas.microsoft.com/office/drawing/2014/main" id="{DBD2418A-B7EC-78A5-919E-17C0F7859D48}"/>
                  </a:ext>
                </a:extLst>
              </p:cNvPr>
              <p:cNvPicPr>
                <a:picLocks noChangeAspect="1"/>
              </p:cNvPicPr>
              <p:nvPr/>
            </p:nvPicPr>
            <p:blipFill>
              <a:blip r:embed="rId5"/>
              <a:stretch>
                <a:fillRect/>
              </a:stretch>
            </p:blipFill>
            <p:spPr>
              <a:xfrm>
                <a:off x="3715388" y="6574868"/>
                <a:ext cx="609600" cy="238125"/>
              </a:xfrm>
              <a:prstGeom prst="rect">
                <a:avLst/>
              </a:prstGeom>
            </p:spPr>
          </p:pic>
          <p:pic>
            <p:nvPicPr>
              <p:cNvPr id="14" name="Picture 13">
                <a:extLst>
                  <a:ext uri="{FF2B5EF4-FFF2-40B4-BE49-F238E27FC236}">
                    <a16:creationId xmlns:a16="http://schemas.microsoft.com/office/drawing/2014/main" id="{3FD164D4-090C-B907-367C-B3AA611C24AD}"/>
                  </a:ext>
                </a:extLst>
              </p:cNvPr>
              <p:cNvPicPr>
                <a:picLocks noChangeAspect="1"/>
              </p:cNvPicPr>
              <p:nvPr/>
            </p:nvPicPr>
            <p:blipFill>
              <a:blip r:embed="rId6"/>
              <a:stretch>
                <a:fillRect/>
              </a:stretch>
            </p:blipFill>
            <p:spPr>
              <a:xfrm>
                <a:off x="4862431" y="6589154"/>
                <a:ext cx="590550" cy="228600"/>
              </a:xfrm>
              <a:prstGeom prst="rect">
                <a:avLst/>
              </a:prstGeom>
            </p:spPr>
          </p:pic>
          <p:pic>
            <p:nvPicPr>
              <p:cNvPr id="15" name="Picture 14">
                <a:extLst>
                  <a:ext uri="{FF2B5EF4-FFF2-40B4-BE49-F238E27FC236}">
                    <a16:creationId xmlns:a16="http://schemas.microsoft.com/office/drawing/2014/main" id="{4F4302E6-D84D-4C4B-A7B9-73344F8807C9}"/>
                  </a:ext>
                </a:extLst>
              </p:cNvPr>
              <p:cNvPicPr>
                <a:picLocks noChangeAspect="1"/>
              </p:cNvPicPr>
              <p:nvPr/>
            </p:nvPicPr>
            <p:blipFill>
              <a:blip r:embed="rId7"/>
              <a:stretch>
                <a:fillRect/>
              </a:stretch>
            </p:blipFill>
            <p:spPr>
              <a:xfrm>
                <a:off x="5996456" y="6579629"/>
                <a:ext cx="590550" cy="228600"/>
              </a:xfrm>
              <a:prstGeom prst="rect">
                <a:avLst/>
              </a:prstGeom>
            </p:spPr>
          </p:pic>
          <p:pic>
            <p:nvPicPr>
              <p:cNvPr id="16" name="Picture 15">
                <a:extLst>
                  <a:ext uri="{FF2B5EF4-FFF2-40B4-BE49-F238E27FC236}">
                    <a16:creationId xmlns:a16="http://schemas.microsoft.com/office/drawing/2014/main" id="{B436094F-BB92-4243-61AC-7E94D5A62C54}"/>
                  </a:ext>
                </a:extLst>
              </p:cNvPr>
              <p:cNvPicPr>
                <a:picLocks noChangeAspect="1"/>
              </p:cNvPicPr>
              <p:nvPr/>
            </p:nvPicPr>
            <p:blipFill>
              <a:blip r:embed="rId8"/>
              <a:stretch>
                <a:fillRect/>
              </a:stretch>
            </p:blipFill>
            <p:spPr>
              <a:xfrm>
                <a:off x="7184674" y="6614593"/>
                <a:ext cx="619125" cy="238125"/>
              </a:xfrm>
              <a:prstGeom prst="rect">
                <a:avLst/>
              </a:prstGeom>
            </p:spPr>
          </p:pic>
          <p:pic>
            <p:nvPicPr>
              <p:cNvPr id="17" name="Picture 16">
                <a:extLst>
                  <a:ext uri="{FF2B5EF4-FFF2-40B4-BE49-F238E27FC236}">
                    <a16:creationId xmlns:a16="http://schemas.microsoft.com/office/drawing/2014/main" id="{49A9A2C6-E822-6C81-3F88-AE4A1A3AD53B}"/>
                  </a:ext>
                </a:extLst>
              </p:cNvPr>
              <p:cNvPicPr>
                <a:picLocks noChangeAspect="1"/>
              </p:cNvPicPr>
              <p:nvPr/>
            </p:nvPicPr>
            <p:blipFill>
              <a:blip r:embed="rId9"/>
              <a:stretch>
                <a:fillRect/>
              </a:stretch>
            </p:blipFill>
            <p:spPr>
              <a:xfrm>
                <a:off x="8320767" y="6589154"/>
                <a:ext cx="619125" cy="238125"/>
              </a:xfrm>
              <a:prstGeom prst="rect">
                <a:avLst/>
              </a:prstGeom>
            </p:spPr>
          </p:pic>
          <p:pic>
            <p:nvPicPr>
              <p:cNvPr id="18" name="Picture 17">
                <a:extLst>
                  <a:ext uri="{FF2B5EF4-FFF2-40B4-BE49-F238E27FC236}">
                    <a16:creationId xmlns:a16="http://schemas.microsoft.com/office/drawing/2014/main" id="{A147D991-CEC5-2CD0-56F0-9B2C22E32F0A}"/>
                  </a:ext>
                </a:extLst>
              </p:cNvPr>
              <p:cNvPicPr>
                <a:picLocks noChangeAspect="1"/>
              </p:cNvPicPr>
              <p:nvPr/>
            </p:nvPicPr>
            <p:blipFill>
              <a:blip r:embed="rId10"/>
              <a:stretch>
                <a:fillRect/>
              </a:stretch>
            </p:blipFill>
            <p:spPr>
              <a:xfrm>
                <a:off x="9494000" y="6614593"/>
                <a:ext cx="571500" cy="209550"/>
              </a:xfrm>
              <a:prstGeom prst="rect">
                <a:avLst/>
              </a:prstGeom>
            </p:spPr>
          </p:pic>
          <p:pic>
            <p:nvPicPr>
              <p:cNvPr id="19" name="Picture 18">
                <a:extLst>
                  <a:ext uri="{FF2B5EF4-FFF2-40B4-BE49-F238E27FC236}">
                    <a16:creationId xmlns:a16="http://schemas.microsoft.com/office/drawing/2014/main" id="{2F344811-205E-5213-FF5B-438FFD464CA3}"/>
                  </a:ext>
                </a:extLst>
              </p:cNvPr>
              <p:cNvPicPr>
                <a:picLocks noChangeAspect="1"/>
              </p:cNvPicPr>
              <p:nvPr/>
            </p:nvPicPr>
            <p:blipFill>
              <a:blip r:embed="rId11"/>
              <a:stretch>
                <a:fillRect/>
              </a:stretch>
            </p:blipFill>
            <p:spPr>
              <a:xfrm>
                <a:off x="10564956" y="6614593"/>
                <a:ext cx="609600" cy="209550"/>
              </a:xfrm>
              <a:prstGeom prst="rect">
                <a:avLst/>
              </a:prstGeom>
            </p:spPr>
          </p:pic>
        </p:grpSp>
        <p:graphicFrame>
          <p:nvGraphicFramePr>
            <p:cNvPr id="3" name="Chart 2">
              <a:extLst>
                <a:ext uri="{FF2B5EF4-FFF2-40B4-BE49-F238E27FC236}">
                  <a16:creationId xmlns:a16="http://schemas.microsoft.com/office/drawing/2014/main" id="{16722DC5-B5E5-F4CC-80F0-4E7F4D6308B7}"/>
                </a:ext>
              </a:extLst>
            </p:cNvPr>
            <p:cNvGraphicFramePr>
              <a:graphicFrameLocks/>
            </p:cNvGraphicFramePr>
            <p:nvPr>
              <p:extLst>
                <p:ext uri="{D42A27DB-BD31-4B8C-83A1-F6EECF244321}">
                  <p14:modId xmlns:p14="http://schemas.microsoft.com/office/powerpoint/2010/main" val="2010361845"/>
                </p:ext>
              </p:extLst>
            </p:nvPr>
          </p:nvGraphicFramePr>
          <p:xfrm>
            <a:off x="208336" y="956401"/>
            <a:ext cx="11456442" cy="3413480"/>
          </p:xfrm>
          <a:graphic>
            <a:graphicData uri="http://schemas.openxmlformats.org/drawingml/2006/chart">
              <c:chart xmlns:c="http://schemas.openxmlformats.org/drawingml/2006/chart" xmlns:r="http://schemas.openxmlformats.org/officeDocument/2006/relationships" r:id="rId12"/>
            </a:graphicData>
          </a:graphic>
        </p:graphicFrame>
      </p:grpSp>
    </p:spTree>
    <p:extLst>
      <p:ext uri="{BB962C8B-B14F-4D97-AF65-F5344CB8AC3E}">
        <p14:creationId xmlns:p14="http://schemas.microsoft.com/office/powerpoint/2010/main" val="22601905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881015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8C3693-1010-DC0D-8B74-6838B01E7F3E}"/>
              </a:ext>
            </a:extLst>
          </p:cNvPr>
          <p:cNvSpPr>
            <a:spLocks noGrp="1"/>
          </p:cNvSpPr>
          <p:nvPr>
            <p:ph type="title"/>
          </p:nvPr>
        </p:nvSpPr>
        <p:spPr>
          <a:xfrm>
            <a:off x="1556951" y="2123666"/>
            <a:ext cx="9576487" cy="1095269"/>
          </a:xfrm>
        </p:spPr>
        <p:txBody>
          <a:bodyPr>
            <a:normAutofit/>
          </a:bodyPr>
          <a:lstStyle/>
          <a:p>
            <a:pPr algn="ctr"/>
            <a:r>
              <a:rPr lang="en-US" sz="3200" b="1" dirty="0">
                <a:solidFill>
                  <a:srgbClr val="002060"/>
                </a:solidFill>
                <a:latin typeface="Source Sans Pro" panose="020B0503030403020204" pitchFamily="34" charset="0"/>
                <a:ea typeface="Source Sans Pro" panose="020B0503030403020204" pitchFamily="34" charset="0"/>
              </a:rPr>
              <a:t>Section 1: Macro-Economic Insights &amp; Media Facts</a:t>
            </a:r>
          </a:p>
        </p:txBody>
      </p:sp>
    </p:spTree>
    <p:extLst>
      <p:ext uri="{BB962C8B-B14F-4D97-AF65-F5344CB8AC3E}">
        <p14:creationId xmlns:p14="http://schemas.microsoft.com/office/powerpoint/2010/main" val="38342610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92528A9-186B-E188-4C69-2CF7A87EEA8D}"/>
              </a:ext>
            </a:extLst>
          </p:cNvPr>
          <p:cNvSpPr txBox="1"/>
          <p:nvPr/>
        </p:nvSpPr>
        <p:spPr>
          <a:xfrm>
            <a:off x="324250" y="885082"/>
            <a:ext cx="11543500" cy="1998624"/>
          </a:xfrm>
          <a:prstGeom prst="rect">
            <a:avLst/>
          </a:prstGeom>
          <a:noFill/>
        </p:spPr>
        <p:txBody>
          <a:bodyPr wrap="square" rtlCol="0">
            <a:spAutoFit/>
          </a:bodyPr>
          <a:lstStyle>
            <a:defPPr>
              <a:defRPr lang="en-US"/>
            </a:defPPr>
            <a:lvl1pPr marL="285750" indent="-285750" defTabSz="914126">
              <a:lnSpc>
                <a:spcPct val="120000"/>
              </a:lnSpc>
              <a:spcBef>
                <a:spcPts val="600"/>
              </a:spcBef>
              <a:spcAft>
                <a:spcPts val="600"/>
              </a:spcAft>
              <a:buFont typeface="Wingdings" panose="05000000000000000000" pitchFamily="2" charset="2"/>
              <a:buChar char="§"/>
              <a:defRPr sz="1600">
                <a:solidFill>
                  <a:schemeClr val="accent1">
                    <a:lumMod val="50000"/>
                  </a:schemeClr>
                </a:solidFill>
                <a:latin typeface="Source Sans Pro" panose="020B0503030403020204" pitchFamily="34" charset="0"/>
                <a:ea typeface="Source Sans Pro" panose="020B0503030403020204" pitchFamily="34" charset="0"/>
              </a:defRPr>
            </a:lvl1pPr>
          </a:lstStyle>
          <a:p>
            <a:r>
              <a:rPr lang="en-US" dirty="0"/>
              <a:t>GDP growth in 2024 is expected to slow down to 5.0%. This is according to the World Bank’s latest Kenya Economic Update (29th Edition), which adds that the 2023 growth was driven by the recovery of the agriculture sector, following improved weather conditions, and the services sector, with tourism and financial services contributing the most. </a:t>
            </a:r>
          </a:p>
          <a:p>
            <a:r>
              <a:rPr lang="en-US" dirty="0"/>
              <a:t>However, the outlook is subject to considerable risks, including tight global financing, drought, political instability, and slow recovery of global growth. Risk mitigation measures in the medium to long term include building fiscal and external buffers (e.g., foreign exchange reserves), strengthening disaster preparedness, and accelerating structural transformation.</a:t>
            </a:r>
          </a:p>
        </p:txBody>
      </p:sp>
      <p:graphicFrame>
        <p:nvGraphicFramePr>
          <p:cNvPr id="2" name="Chart 1">
            <a:extLst>
              <a:ext uri="{FF2B5EF4-FFF2-40B4-BE49-F238E27FC236}">
                <a16:creationId xmlns:a16="http://schemas.microsoft.com/office/drawing/2014/main" id="{C1F87D38-83E2-EF8D-683F-307FDB30AFA5}"/>
              </a:ext>
            </a:extLst>
          </p:cNvPr>
          <p:cNvGraphicFramePr/>
          <p:nvPr>
            <p:extLst>
              <p:ext uri="{D42A27DB-BD31-4B8C-83A1-F6EECF244321}">
                <p14:modId xmlns:p14="http://schemas.microsoft.com/office/powerpoint/2010/main" val="4184137841"/>
              </p:ext>
            </p:extLst>
          </p:nvPr>
        </p:nvGraphicFramePr>
        <p:xfrm>
          <a:off x="324250" y="2883706"/>
          <a:ext cx="11543500" cy="3288494"/>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928DD97E-6E9A-150C-56EE-8791DDF8CA53}"/>
              </a:ext>
            </a:extLst>
          </p:cNvPr>
          <p:cNvSpPr txBox="1"/>
          <p:nvPr/>
        </p:nvSpPr>
        <p:spPr>
          <a:xfrm>
            <a:off x="1589" y="117159"/>
            <a:ext cx="12188825" cy="523220"/>
          </a:xfrm>
          <a:prstGeom prst="rect">
            <a:avLst/>
          </a:prstGeom>
          <a:noFill/>
        </p:spPr>
        <p:txBody>
          <a:bodyPr wrap="square" rtlCol="0" anchor="ctr">
            <a:spAutoFit/>
          </a:bodyPr>
          <a:lstStyle/>
          <a:p>
            <a:pPr algn="ctr" defTabSz="914126"/>
            <a:r>
              <a:rPr lang="en-US" sz="2800" b="1" dirty="0">
                <a:solidFill>
                  <a:schemeClr val="bg1"/>
                </a:solidFill>
                <a:latin typeface="Source Sans Pro" panose="020B0503030403020204" pitchFamily="34" charset="0"/>
                <a:ea typeface="Source Sans Pro" panose="020B0503030403020204" pitchFamily="34" charset="0"/>
              </a:rPr>
              <a:t>Kenya Economic Outlook</a:t>
            </a:r>
          </a:p>
        </p:txBody>
      </p:sp>
      <p:sp>
        <p:nvSpPr>
          <p:cNvPr id="7" name="TextBox 6">
            <a:extLst>
              <a:ext uri="{FF2B5EF4-FFF2-40B4-BE49-F238E27FC236}">
                <a16:creationId xmlns:a16="http://schemas.microsoft.com/office/drawing/2014/main" id="{00CBCCE7-A309-8119-2018-3A8AEF4E522A}"/>
              </a:ext>
            </a:extLst>
          </p:cNvPr>
          <p:cNvSpPr txBox="1"/>
          <p:nvPr/>
        </p:nvSpPr>
        <p:spPr>
          <a:xfrm>
            <a:off x="200343" y="6581002"/>
            <a:ext cx="4936061" cy="276999"/>
          </a:xfrm>
          <a:prstGeom prst="rect">
            <a:avLst/>
          </a:prstGeom>
          <a:noFill/>
        </p:spPr>
        <p:txBody>
          <a:bodyPr wrap="square" rtlCol="0">
            <a:spAutoFit/>
          </a:bodyPr>
          <a:lstStyle/>
          <a:p>
            <a:pPr defTabSz="914126"/>
            <a:r>
              <a:rPr lang="en-US" sz="1200" b="1" i="1" dirty="0">
                <a:solidFill>
                  <a:schemeClr val="accent1">
                    <a:lumMod val="50000"/>
                  </a:schemeClr>
                </a:solidFill>
                <a:latin typeface="Source Sans Pro" panose="020B0503030403020204" pitchFamily="34" charset="0"/>
                <a:ea typeface="Source Sans Pro" panose="020B0503030403020204" pitchFamily="34" charset="0"/>
              </a:rPr>
              <a:t>Source: World Bank, Kenya National Bureau of Statistics</a:t>
            </a:r>
          </a:p>
        </p:txBody>
      </p:sp>
    </p:spTree>
    <p:extLst>
      <p:ext uri="{BB962C8B-B14F-4D97-AF65-F5344CB8AC3E}">
        <p14:creationId xmlns:p14="http://schemas.microsoft.com/office/powerpoint/2010/main" val="38372188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grpSp>
        <p:nvGrpSpPr>
          <p:cNvPr id="5" name="Group 5"/>
          <p:cNvGrpSpPr/>
          <p:nvPr/>
        </p:nvGrpSpPr>
        <p:grpSpPr>
          <a:xfrm>
            <a:off x="152207" y="835494"/>
            <a:ext cx="3050265" cy="5787727"/>
            <a:chOff x="0" y="0"/>
            <a:chExt cx="886923" cy="1593725"/>
          </a:xfrm>
        </p:grpSpPr>
        <p:sp>
          <p:nvSpPr>
            <p:cNvPr id="6" name="Freeform 6"/>
            <p:cNvSpPr/>
            <p:nvPr/>
          </p:nvSpPr>
          <p:spPr>
            <a:xfrm>
              <a:off x="0" y="0"/>
              <a:ext cx="886923" cy="1593725"/>
            </a:xfrm>
            <a:custGeom>
              <a:avLst/>
              <a:gdLst/>
              <a:ahLst/>
              <a:cxnLst/>
              <a:rect l="l" t="t" r="r" b="b"/>
              <a:pathLst>
                <a:path w="886923" h="1593725">
                  <a:moveTo>
                    <a:pt x="0" y="0"/>
                  </a:moveTo>
                  <a:lnTo>
                    <a:pt x="886923" y="0"/>
                  </a:lnTo>
                  <a:lnTo>
                    <a:pt x="886923" y="1593725"/>
                  </a:lnTo>
                  <a:lnTo>
                    <a:pt x="0" y="1593725"/>
                  </a:lnTo>
                  <a:close/>
                </a:path>
              </a:pathLst>
            </a:custGeom>
            <a:blipFill>
              <a:blip r:embed="rId4"/>
              <a:stretch>
                <a:fillRect l="-84852" r="-84852"/>
              </a:stretch>
            </a:blipFill>
          </p:spPr>
          <p:txBody>
            <a:bodyPr/>
            <a:lstStyle/>
            <a:p>
              <a:pPr defTabSz="609630"/>
              <a:endParaRPr lang="en-KE" sz="1200">
                <a:solidFill>
                  <a:prstClr val="black"/>
                </a:solidFill>
                <a:latin typeface="Calibri"/>
              </a:endParaRPr>
            </a:p>
          </p:txBody>
        </p:sp>
      </p:grpSp>
      <p:sp>
        <p:nvSpPr>
          <p:cNvPr id="7" name="Freeform 7"/>
          <p:cNvSpPr/>
          <p:nvPr/>
        </p:nvSpPr>
        <p:spPr>
          <a:xfrm>
            <a:off x="3530683" y="835494"/>
            <a:ext cx="2865035" cy="3163571"/>
          </a:xfrm>
          <a:custGeom>
            <a:avLst/>
            <a:gdLst/>
            <a:ahLst/>
            <a:cxnLst/>
            <a:rect l="l" t="t" r="r" b="b"/>
            <a:pathLst>
              <a:path w="4321347" h="5056317">
                <a:moveTo>
                  <a:pt x="0" y="0"/>
                </a:moveTo>
                <a:lnTo>
                  <a:pt x="4321347" y="0"/>
                </a:lnTo>
                <a:lnTo>
                  <a:pt x="4321347" y="5056317"/>
                </a:lnTo>
                <a:lnTo>
                  <a:pt x="0" y="5056317"/>
                </a:lnTo>
                <a:lnTo>
                  <a:pt x="0" y="0"/>
                </a:lnTo>
                <a:close/>
              </a:path>
            </a:pathLst>
          </a:custGeom>
          <a:blipFill>
            <a:blip r:embed="rId5"/>
            <a:stretch>
              <a:fillRect t="-3892" b="-3892"/>
            </a:stretch>
          </a:blipFill>
        </p:spPr>
        <p:txBody>
          <a:bodyPr/>
          <a:lstStyle/>
          <a:p>
            <a:pPr defTabSz="609630"/>
            <a:endParaRPr lang="en-KE" sz="1200">
              <a:solidFill>
                <a:prstClr val="black"/>
              </a:solidFill>
              <a:latin typeface="Calibri"/>
            </a:endParaRPr>
          </a:p>
        </p:txBody>
      </p:sp>
      <p:sp>
        <p:nvSpPr>
          <p:cNvPr id="8" name="TextBox 8"/>
          <p:cNvSpPr txBox="1"/>
          <p:nvPr/>
        </p:nvSpPr>
        <p:spPr>
          <a:xfrm>
            <a:off x="6723929" y="946268"/>
            <a:ext cx="4683083" cy="1951112"/>
          </a:xfrm>
          <a:prstGeom prst="rect">
            <a:avLst/>
          </a:prstGeom>
        </p:spPr>
        <p:txBody>
          <a:bodyPr lIns="0" tIns="0" rIns="0" bIns="0" rtlCol="0" anchor="t">
            <a:spAutoFit/>
          </a:bodyPr>
          <a:lstStyle/>
          <a:p>
            <a:pPr defTabSz="609630">
              <a:lnSpc>
                <a:spcPts val="2242"/>
              </a:lnSpc>
              <a:spcBef>
                <a:spcPct val="0"/>
              </a:spcBef>
            </a:pPr>
            <a:r>
              <a:rPr lang="en-US" sz="1601" dirty="0">
                <a:solidFill>
                  <a:schemeClr val="tx2">
                    <a:lumMod val="50000"/>
                  </a:schemeClr>
                </a:solidFill>
                <a:latin typeface="Source Sans Pro" panose="020B0503030403020204" pitchFamily="34" charset="0"/>
                <a:ea typeface="Source Sans Pro" panose="020B0503030403020204" pitchFamily="34" charset="0"/>
                <a:cs typeface="Arial"/>
                <a:sym typeface="Arial"/>
              </a:rPr>
              <a:t>Kenya's media sector is developed with a diverse and well-financed landscape. Despite this, media freedom gaps persist, as shown by Kenya's rank of 102 out of 180 in the 2024 World Press Freedom Index. Political influence, with many media outlets owned by politicians or their allies, is a key factor affecting press freedom in the country.</a:t>
            </a:r>
          </a:p>
        </p:txBody>
      </p:sp>
      <p:grpSp>
        <p:nvGrpSpPr>
          <p:cNvPr id="16" name="Group 15">
            <a:extLst>
              <a:ext uri="{FF2B5EF4-FFF2-40B4-BE49-F238E27FC236}">
                <a16:creationId xmlns:a16="http://schemas.microsoft.com/office/drawing/2014/main" id="{D778EF98-AE09-B107-E84F-F20CB840A6C4}"/>
              </a:ext>
            </a:extLst>
          </p:cNvPr>
          <p:cNvGrpSpPr/>
          <p:nvPr/>
        </p:nvGrpSpPr>
        <p:grpSpPr>
          <a:xfrm>
            <a:off x="3526272" y="4163811"/>
            <a:ext cx="7819256" cy="2236679"/>
            <a:chOff x="3526272" y="3916671"/>
            <a:chExt cx="7819256" cy="2236679"/>
          </a:xfrm>
        </p:grpSpPr>
        <p:sp>
          <p:nvSpPr>
            <p:cNvPr id="2" name="AutoShape 2"/>
            <p:cNvSpPr/>
            <p:nvPr/>
          </p:nvSpPr>
          <p:spPr>
            <a:xfrm>
              <a:off x="3526272" y="4271346"/>
              <a:ext cx="2046096" cy="0"/>
            </a:xfrm>
            <a:prstGeom prst="line">
              <a:avLst/>
            </a:prstGeom>
            <a:ln w="19050" cap="flat">
              <a:solidFill>
                <a:srgbClr val="ED1C24"/>
              </a:solidFill>
              <a:prstDash val="solid"/>
              <a:headEnd type="none" w="sm" len="sm"/>
              <a:tailEnd type="none" w="sm" len="sm"/>
            </a:ln>
          </p:spPr>
          <p:txBody>
            <a:bodyPr/>
            <a:lstStyle/>
            <a:p>
              <a:pPr defTabSz="609630"/>
              <a:endParaRPr lang="en-KE" sz="1200">
                <a:solidFill>
                  <a:prstClr val="black"/>
                </a:solidFill>
                <a:latin typeface="Calibri"/>
              </a:endParaRPr>
            </a:p>
          </p:txBody>
        </p:sp>
        <p:sp>
          <p:nvSpPr>
            <p:cNvPr id="3" name="AutoShape 3"/>
            <p:cNvSpPr/>
            <p:nvPr/>
          </p:nvSpPr>
          <p:spPr>
            <a:xfrm>
              <a:off x="6395718" y="4252296"/>
              <a:ext cx="2046096" cy="0"/>
            </a:xfrm>
            <a:prstGeom prst="line">
              <a:avLst/>
            </a:prstGeom>
            <a:ln w="19050" cap="flat">
              <a:solidFill>
                <a:srgbClr val="ED1C24"/>
              </a:solidFill>
              <a:prstDash val="solid"/>
              <a:headEnd type="none" w="sm" len="sm"/>
              <a:tailEnd type="none" w="sm" len="sm"/>
            </a:ln>
          </p:spPr>
          <p:txBody>
            <a:bodyPr/>
            <a:lstStyle/>
            <a:p>
              <a:pPr defTabSz="609630"/>
              <a:endParaRPr lang="en-KE" sz="1200">
                <a:solidFill>
                  <a:prstClr val="black"/>
                </a:solidFill>
                <a:latin typeface="Calibri"/>
              </a:endParaRPr>
            </a:p>
          </p:txBody>
        </p:sp>
        <p:sp>
          <p:nvSpPr>
            <p:cNvPr id="4" name="AutoShape 4"/>
            <p:cNvSpPr/>
            <p:nvPr/>
          </p:nvSpPr>
          <p:spPr>
            <a:xfrm>
              <a:off x="9036143" y="4258646"/>
              <a:ext cx="2046096" cy="0"/>
            </a:xfrm>
            <a:prstGeom prst="line">
              <a:avLst/>
            </a:prstGeom>
            <a:ln w="19050" cap="flat">
              <a:solidFill>
                <a:srgbClr val="ED1C24"/>
              </a:solidFill>
              <a:prstDash val="solid"/>
              <a:headEnd type="none" w="sm" len="sm"/>
              <a:tailEnd type="none" w="sm" len="sm"/>
            </a:ln>
          </p:spPr>
          <p:txBody>
            <a:bodyPr/>
            <a:lstStyle/>
            <a:p>
              <a:pPr defTabSz="609630"/>
              <a:endParaRPr lang="en-KE" sz="1200">
                <a:solidFill>
                  <a:prstClr val="black"/>
                </a:solidFill>
                <a:latin typeface="Calibri"/>
              </a:endParaRPr>
            </a:p>
          </p:txBody>
        </p:sp>
        <p:sp>
          <p:nvSpPr>
            <p:cNvPr id="9" name="TextBox 9"/>
            <p:cNvSpPr txBox="1"/>
            <p:nvPr/>
          </p:nvSpPr>
          <p:spPr>
            <a:xfrm>
              <a:off x="3526272" y="4417041"/>
              <a:ext cx="2454398" cy="1736309"/>
            </a:xfrm>
            <a:prstGeom prst="rect">
              <a:avLst/>
            </a:prstGeom>
          </p:spPr>
          <p:txBody>
            <a:bodyPr wrap="square" lIns="0" tIns="0" rIns="0" bIns="0" rtlCol="0" anchor="t">
              <a:spAutoFit/>
            </a:bodyPr>
            <a:lstStyle/>
            <a:p>
              <a:pPr defTabSz="609630">
                <a:lnSpc>
                  <a:spcPts val="1682"/>
                </a:lnSpc>
                <a:spcBef>
                  <a:spcPct val="0"/>
                </a:spcBef>
              </a:pPr>
              <a:r>
                <a:rPr lang="en-US" sz="1400" dirty="0">
                  <a:solidFill>
                    <a:schemeClr val="tx2">
                      <a:lumMod val="50000"/>
                    </a:schemeClr>
                  </a:solidFill>
                  <a:latin typeface="Source Sans Pro" panose="020B0503030403020204" pitchFamily="34" charset="0"/>
                  <a:ea typeface="Source Sans Pro" panose="020B0503030403020204" pitchFamily="34" charset="0"/>
                  <a:cs typeface="Arial"/>
                  <a:sym typeface="Arial"/>
                </a:rPr>
                <a:t>After the 2022 General Elections, the Media Council of Kenya reported that 25 reporters were attacked by rioters and police. Such incidents can lead to media self-censorship to prevent further attacks or financial losses.</a:t>
              </a:r>
            </a:p>
          </p:txBody>
        </p:sp>
        <p:sp>
          <p:nvSpPr>
            <p:cNvPr id="10" name="TextBox 10"/>
            <p:cNvSpPr txBox="1"/>
            <p:nvPr/>
          </p:nvSpPr>
          <p:spPr>
            <a:xfrm>
              <a:off x="6304470" y="4417041"/>
              <a:ext cx="2357616" cy="1736309"/>
            </a:xfrm>
            <a:prstGeom prst="rect">
              <a:avLst/>
            </a:prstGeom>
          </p:spPr>
          <p:txBody>
            <a:bodyPr wrap="square" lIns="0" tIns="0" rIns="0" bIns="0" rtlCol="0" anchor="t">
              <a:spAutoFit/>
            </a:bodyPr>
            <a:lstStyle/>
            <a:p>
              <a:pPr defTabSz="609630">
                <a:lnSpc>
                  <a:spcPts val="1682"/>
                </a:lnSpc>
                <a:spcBef>
                  <a:spcPct val="0"/>
                </a:spcBef>
              </a:pPr>
              <a:r>
                <a:rPr lang="en-US" sz="1400" dirty="0">
                  <a:solidFill>
                    <a:schemeClr val="tx2">
                      <a:lumMod val="50000"/>
                    </a:schemeClr>
                  </a:solidFill>
                  <a:latin typeface="Source Sans Pro" panose="020B0503030403020204" pitchFamily="34" charset="0"/>
                  <a:ea typeface="Source Sans Pro" panose="020B0503030403020204" pitchFamily="34" charset="0"/>
                  <a:cs typeface="Arial"/>
                  <a:sym typeface="Arial"/>
                </a:rPr>
                <a:t>The government directed all its advertising through Kenya Broadcasting Corporation and granted exclusive publication rights to The Star, leading to concerns about reduced revenue sources for other media houses.</a:t>
              </a:r>
            </a:p>
          </p:txBody>
        </p:sp>
        <p:sp>
          <p:nvSpPr>
            <p:cNvPr id="11" name="TextBox 11"/>
            <p:cNvSpPr txBox="1"/>
            <p:nvPr/>
          </p:nvSpPr>
          <p:spPr>
            <a:xfrm>
              <a:off x="3567754" y="3916671"/>
              <a:ext cx="2047711" cy="223651"/>
            </a:xfrm>
            <a:prstGeom prst="rect">
              <a:avLst/>
            </a:prstGeom>
          </p:spPr>
          <p:txBody>
            <a:bodyPr lIns="0" tIns="0" rIns="0" bIns="0" rtlCol="0" anchor="t">
              <a:spAutoFit/>
            </a:bodyPr>
            <a:lstStyle/>
            <a:p>
              <a:pPr defTabSz="609630">
                <a:lnSpc>
                  <a:spcPts val="1867"/>
                </a:lnSpc>
              </a:pPr>
              <a:r>
                <a:rPr lang="en-US" sz="1400" spc="-40" dirty="0">
                  <a:solidFill>
                    <a:schemeClr val="tx2">
                      <a:lumMod val="50000"/>
                    </a:schemeClr>
                  </a:solidFill>
                  <a:latin typeface="Neue Montreal Bold"/>
                  <a:ea typeface="Neue Montreal Bold"/>
                  <a:cs typeface="Neue Montreal Bold"/>
                  <a:sym typeface="Neue Montreal Bold"/>
                </a:rPr>
                <a:t>Attack On Reporters</a:t>
              </a:r>
            </a:p>
          </p:txBody>
        </p:sp>
        <p:sp>
          <p:nvSpPr>
            <p:cNvPr id="12" name="TextBox 12"/>
            <p:cNvSpPr txBox="1"/>
            <p:nvPr/>
          </p:nvSpPr>
          <p:spPr>
            <a:xfrm>
              <a:off x="8987913" y="4475525"/>
              <a:ext cx="2357615" cy="1518301"/>
            </a:xfrm>
            <a:prstGeom prst="rect">
              <a:avLst/>
            </a:prstGeom>
          </p:spPr>
          <p:txBody>
            <a:bodyPr wrap="square" lIns="0" tIns="0" rIns="0" bIns="0" rtlCol="0" anchor="t">
              <a:spAutoFit/>
            </a:bodyPr>
            <a:lstStyle/>
            <a:p>
              <a:pPr defTabSz="609630">
                <a:lnSpc>
                  <a:spcPts val="1682"/>
                </a:lnSpc>
                <a:spcBef>
                  <a:spcPct val="0"/>
                </a:spcBef>
              </a:pPr>
              <a:r>
                <a:rPr lang="en-US" sz="1400" dirty="0">
                  <a:solidFill>
                    <a:schemeClr val="tx2">
                      <a:lumMod val="50000"/>
                    </a:schemeClr>
                  </a:solidFill>
                  <a:latin typeface="Source Sans Pro" panose="020B0503030403020204" pitchFamily="34" charset="0"/>
                  <a:ea typeface="Source Sans Pro" panose="020B0503030403020204" pitchFamily="34" charset="0"/>
                  <a:cs typeface="Arial"/>
                  <a:sym typeface="Arial"/>
                </a:rPr>
                <a:t>The journalistic freedom to report news in the public interest without interference or threats, as seen in Kenya's youth protests against governance issues, remains uncertain.</a:t>
              </a:r>
            </a:p>
          </p:txBody>
        </p:sp>
        <p:sp>
          <p:nvSpPr>
            <p:cNvPr id="13" name="TextBox 13"/>
            <p:cNvSpPr txBox="1"/>
            <p:nvPr/>
          </p:nvSpPr>
          <p:spPr>
            <a:xfrm>
              <a:off x="6395718" y="3917619"/>
              <a:ext cx="2047711" cy="221664"/>
            </a:xfrm>
            <a:prstGeom prst="rect">
              <a:avLst/>
            </a:prstGeom>
          </p:spPr>
          <p:txBody>
            <a:bodyPr lIns="0" tIns="0" rIns="0" bIns="0" rtlCol="0" anchor="t">
              <a:spAutoFit/>
            </a:bodyPr>
            <a:lstStyle/>
            <a:p>
              <a:pPr defTabSz="609630">
                <a:lnSpc>
                  <a:spcPts val="1867"/>
                </a:lnSpc>
              </a:pPr>
              <a:r>
                <a:rPr lang="en-US" sz="1400" spc="-40" dirty="0">
                  <a:solidFill>
                    <a:schemeClr val="tx2">
                      <a:lumMod val="50000"/>
                    </a:schemeClr>
                  </a:solidFill>
                  <a:latin typeface="Montserrat Classic Bold"/>
                  <a:ea typeface="Montserrat Classic Bold"/>
                  <a:cs typeface="Montserrat Classic Bold"/>
                  <a:sym typeface="Montserrat Classic Bold"/>
                </a:rPr>
                <a:t>Exclusive Publishers </a:t>
              </a:r>
            </a:p>
          </p:txBody>
        </p:sp>
        <p:sp>
          <p:nvSpPr>
            <p:cNvPr id="14" name="TextBox 14"/>
            <p:cNvSpPr txBox="1"/>
            <p:nvPr/>
          </p:nvSpPr>
          <p:spPr>
            <a:xfrm>
              <a:off x="8989529" y="3917619"/>
              <a:ext cx="2047711" cy="221664"/>
            </a:xfrm>
            <a:prstGeom prst="rect">
              <a:avLst/>
            </a:prstGeom>
          </p:spPr>
          <p:txBody>
            <a:bodyPr lIns="0" tIns="0" rIns="0" bIns="0" rtlCol="0" anchor="t">
              <a:spAutoFit/>
            </a:bodyPr>
            <a:lstStyle/>
            <a:p>
              <a:pPr defTabSz="609630">
                <a:lnSpc>
                  <a:spcPts val="1867"/>
                </a:lnSpc>
              </a:pPr>
              <a:r>
                <a:rPr lang="en-US" sz="1400" spc="-40">
                  <a:solidFill>
                    <a:schemeClr val="tx2">
                      <a:lumMod val="50000"/>
                    </a:schemeClr>
                  </a:solidFill>
                  <a:latin typeface="Montserrat Classic Bold"/>
                  <a:ea typeface="Montserrat Classic Bold"/>
                  <a:cs typeface="Montserrat Classic Bold"/>
                  <a:sym typeface="Montserrat Classic Bold"/>
                </a:rPr>
                <a:t>Freedom Of The Press</a:t>
              </a:r>
            </a:p>
          </p:txBody>
        </p:sp>
      </p:grpSp>
      <p:sp>
        <p:nvSpPr>
          <p:cNvPr id="15" name="TextBox 15"/>
          <p:cNvSpPr txBox="1"/>
          <p:nvPr/>
        </p:nvSpPr>
        <p:spPr>
          <a:xfrm>
            <a:off x="3526272" y="6563712"/>
            <a:ext cx="5844761" cy="221664"/>
          </a:xfrm>
          <a:prstGeom prst="rect">
            <a:avLst/>
          </a:prstGeom>
        </p:spPr>
        <p:txBody>
          <a:bodyPr lIns="0" tIns="0" rIns="0" bIns="0" rtlCol="0" anchor="t">
            <a:spAutoFit/>
          </a:bodyPr>
          <a:lstStyle/>
          <a:p>
            <a:pPr defTabSz="609630">
              <a:lnSpc>
                <a:spcPts val="1867"/>
              </a:lnSpc>
            </a:pPr>
            <a:r>
              <a:rPr lang="en-US" sz="1333" spc="-40" dirty="0">
                <a:solidFill>
                  <a:schemeClr val="tx2">
                    <a:lumMod val="50000"/>
                  </a:schemeClr>
                </a:solidFill>
                <a:latin typeface="Arial Bold Italics"/>
                <a:ea typeface="Arial Bold Italics"/>
                <a:cs typeface="Arial Bold Italics"/>
                <a:sym typeface="Arial Bold Italics"/>
              </a:rPr>
              <a:t>Source: Reporters Without Boarders , World Press Freedom Index</a:t>
            </a:r>
          </a:p>
        </p:txBody>
      </p:sp>
      <p:sp>
        <p:nvSpPr>
          <p:cNvPr id="17" name="TextBox 16">
            <a:extLst>
              <a:ext uri="{FF2B5EF4-FFF2-40B4-BE49-F238E27FC236}">
                <a16:creationId xmlns:a16="http://schemas.microsoft.com/office/drawing/2014/main" id="{FBD76507-51AC-99FE-3E59-A966169B1545}"/>
              </a:ext>
            </a:extLst>
          </p:cNvPr>
          <p:cNvSpPr txBox="1"/>
          <p:nvPr/>
        </p:nvSpPr>
        <p:spPr>
          <a:xfrm>
            <a:off x="1589" y="117159"/>
            <a:ext cx="12188825" cy="523220"/>
          </a:xfrm>
          <a:prstGeom prst="rect">
            <a:avLst/>
          </a:prstGeom>
          <a:noFill/>
        </p:spPr>
        <p:txBody>
          <a:bodyPr wrap="square" rtlCol="0" anchor="ctr">
            <a:spAutoFit/>
          </a:bodyPr>
          <a:lstStyle/>
          <a:p>
            <a:pPr algn="ctr" defTabSz="914126"/>
            <a:r>
              <a:rPr lang="en-US" sz="2800" b="1" dirty="0">
                <a:solidFill>
                  <a:schemeClr val="bg1"/>
                </a:solidFill>
                <a:latin typeface="Source Sans Pro" panose="020B0503030403020204" pitchFamily="34" charset="0"/>
                <a:ea typeface="Source Sans Pro" panose="020B0503030403020204" pitchFamily="34" charset="0"/>
              </a:rPr>
              <a:t>Media Facts- Press Freedom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3E95D335-3B30-1B09-3C0D-81DBB8E5096A}"/>
              </a:ext>
            </a:extLst>
          </p:cNvPr>
          <p:cNvSpPr txBox="1"/>
          <p:nvPr/>
        </p:nvSpPr>
        <p:spPr>
          <a:xfrm>
            <a:off x="381000" y="984000"/>
            <a:ext cx="11658600" cy="2140201"/>
          </a:xfrm>
          <a:prstGeom prst="rect">
            <a:avLst/>
          </a:prstGeom>
          <a:noFill/>
        </p:spPr>
        <p:txBody>
          <a:bodyPr wrap="square" rtlCol="0">
            <a:spAutoFit/>
          </a:bodyPr>
          <a:lstStyle>
            <a:defPPr>
              <a:defRPr lang="en-US"/>
            </a:defPPr>
            <a:lvl1pPr marL="285750" indent="-285750" defTabSz="914126">
              <a:lnSpc>
                <a:spcPct val="120000"/>
              </a:lnSpc>
              <a:spcBef>
                <a:spcPts val="600"/>
              </a:spcBef>
              <a:spcAft>
                <a:spcPts val="600"/>
              </a:spcAft>
              <a:buFont typeface="Wingdings" panose="05000000000000000000" pitchFamily="2" charset="2"/>
              <a:buChar char="§"/>
              <a:defRPr sz="1400">
                <a:solidFill>
                  <a:schemeClr val="accent1">
                    <a:lumMod val="50000"/>
                  </a:schemeClr>
                </a:solidFill>
                <a:latin typeface="Source Sans Pro" panose="020B0503030403020204" pitchFamily="34" charset="0"/>
                <a:ea typeface="Source Sans Pro" panose="020B0503030403020204" pitchFamily="34" charset="0"/>
              </a:defRPr>
            </a:lvl1pPr>
          </a:lstStyle>
          <a:p>
            <a:pPr marL="0" indent="0">
              <a:buNone/>
            </a:pPr>
            <a:r>
              <a:rPr lang="en-US" sz="1600" dirty="0"/>
              <a:t>The number of TV stations have been growing steadily from 2016. This is attributed to the digital migration in 2016 that saw a lot of investments  digital TV media, especially in the digital terrestrial television (DTT) broadcasting platform. This has led to a faster growth in the number of TV stations compared to Radio. During the third quarter of 2023- 2024, the Communications Authority sector statistics report indicated that audiences had access to 351 television stations, which provide an extensive array of programming. Many of these TV and radio stations broadcast in multiple local languages, reflecting the country's rich cultural and linguistic heritage. This linguistic diversity helps ensure that content is accessible and relevant to various communities across Kenya, fostering a more inclusive media environment.</a:t>
            </a:r>
          </a:p>
        </p:txBody>
      </p:sp>
      <p:graphicFrame>
        <p:nvGraphicFramePr>
          <p:cNvPr id="14" name="Chart 13">
            <a:extLst>
              <a:ext uri="{FF2B5EF4-FFF2-40B4-BE49-F238E27FC236}">
                <a16:creationId xmlns:a16="http://schemas.microsoft.com/office/drawing/2014/main" id="{14E20F0B-B332-7E58-7A7E-42E18F4E7EE1}"/>
              </a:ext>
            </a:extLst>
          </p:cNvPr>
          <p:cNvGraphicFramePr/>
          <p:nvPr/>
        </p:nvGraphicFramePr>
        <p:xfrm>
          <a:off x="617654" y="3099737"/>
          <a:ext cx="11062683" cy="2966686"/>
        </p:xfrm>
        <a:graphic>
          <a:graphicData uri="http://schemas.openxmlformats.org/drawingml/2006/chart">
            <c:chart xmlns:c="http://schemas.openxmlformats.org/drawingml/2006/chart" xmlns:r="http://schemas.openxmlformats.org/officeDocument/2006/relationships" r:id="rId2"/>
          </a:graphicData>
        </a:graphic>
      </p:graphicFrame>
      <p:sp>
        <p:nvSpPr>
          <p:cNvPr id="15" name="TextBox 14">
            <a:extLst>
              <a:ext uri="{FF2B5EF4-FFF2-40B4-BE49-F238E27FC236}">
                <a16:creationId xmlns:a16="http://schemas.microsoft.com/office/drawing/2014/main" id="{5325C465-FAAC-5AD5-5909-09854D1560AF}"/>
              </a:ext>
            </a:extLst>
          </p:cNvPr>
          <p:cNvSpPr txBox="1"/>
          <p:nvPr/>
        </p:nvSpPr>
        <p:spPr>
          <a:xfrm>
            <a:off x="228601" y="6499161"/>
            <a:ext cx="5837443" cy="276927"/>
          </a:xfrm>
          <a:prstGeom prst="rect">
            <a:avLst/>
          </a:prstGeom>
          <a:noFill/>
        </p:spPr>
        <p:txBody>
          <a:bodyPr wrap="square" rtlCol="0">
            <a:spAutoFit/>
          </a:bodyPr>
          <a:lstStyle>
            <a:defPPr>
              <a:defRPr lang="en-US"/>
            </a:defPPr>
            <a:lvl1pPr defTabSz="914126">
              <a:defRPr sz="1200" b="1" i="1">
                <a:solidFill>
                  <a:schemeClr val="accent1">
                    <a:lumMod val="50000"/>
                  </a:schemeClr>
                </a:solidFill>
                <a:latin typeface="Source Sans Pro" panose="020B0503030403020204" pitchFamily="34" charset="0"/>
                <a:ea typeface="Source Sans Pro" panose="020B0503030403020204" pitchFamily="34" charset="0"/>
              </a:defRPr>
            </a:lvl1pPr>
          </a:lstStyle>
          <a:p>
            <a:r>
              <a:rPr lang="en-US" dirty="0"/>
              <a:t>Source: Communications Authority of Kenya</a:t>
            </a:r>
          </a:p>
        </p:txBody>
      </p:sp>
      <p:sp>
        <p:nvSpPr>
          <p:cNvPr id="3" name="TextBox 2">
            <a:extLst>
              <a:ext uri="{FF2B5EF4-FFF2-40B4-BE49-F238E27FC236}">
                <a16:creationId xmlns:a16="http://schemas.microsoft.com/office/drawing/2014/main" id="{9E2A87B4-C68E-74CC-2073-C1416EA498E3}"/>
              </a:ext>
            </a:extLst>
          </p:cNvPr>
          <p:cNvSpPr txBox="1"/>
          <p:nvPr/>
        </p:nvSpPr>
        <p:spPr>
          <a:xfrm>
            <a:off x="1589" y="117159"/>
            <a:ext cx="12188825" cy="523220"/>
          </a:xfrm>
          <a:prstGeom prst="rect">
            <a:avLst/>
          </a:prstGeom>
          <a:noFill/>
        </p:spPr>
        <p:txBody>
          <a:bodyPr wrap="square" rtlCol="0" anchor="ctr">
            <a:spAutoFit/>
          </a:bodyPr>
          <a:lstStyle/>
          <a:p>
            <a:pPr algn="ctr" defTabSz="914126"/>
            <a:r>
              <a:rPr lang="en-US" sz="2800" b="1" dirty="0">
                <a:solidFill>
                  <a:schemeClr val="bg1"/>
                </a:solidFill>
                <a:latin typeface="Source Sans Pro" panose="020B0503030403020204" pitchFamily="34" charset="0"/>
                <a:ea typeface="Source Sans Pro" panose="020B0503030403020204" pitchFamily="34" charset="0"/>
              </a:rPr>
              <a:t>Media Evolution</a:t>
            </a:r>
          </a:p>
        </p:txBody>
      </p:sp>
    </p:spTree>
    <p:extLst>
      <p:ext uri="{BB962C8B-B14F-4D97-AF65-F5344CB8AC3E}">
        <p14:creationId xmlns:p14="http://schemas.microsoft.com/office/powerpoint/2010/main" val="1104706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Chart 13">
            <a:extLst>
              <a:ext uri="{FF2B5EF4-FFF2-40B4-BE49-F238E27FC236}">
                <a16:creationId xmlns:a16="http://schemas.microsoft.com/office/drawing/2014/main" id="{14E20F0B-B332-7E58-7A7E-42E18F4E7EE1}"/>
              </a:ext>
            </a:extLst>
          </p:cNvPr>
          <p:cNvGraphicFramePr/>
          <p:nvPr/>
        </p:nvGraphicFramePr>
        <p:xfrm>
          <a:off x="609601" y="2625406"/>
          <a:ext cx="11353800" cy="3546795"/>
        </p:xfrm>
        <a:graphic>
          <a:graphicData uri="http://schemas.openxmlformats.org/drawingml/2006/chart">
            <c:chart xmlns:c="http://schemas.openxmlformats.org/drawingml/2006/chart" xmlns:r="http://schemas.openxmlformats.org/officeDocument/2006/relationships" r:id="rId2"/>
          </a:graphicData>
        </a:graphic>
      </p:graphicFrame>
      <p:sp>
        <p:nvSpPr>
          <p:cNvPr id="15" name="TextBox 14">
            <a:extLst>
              <a:ext uri="{FF2B5EF4-FFF2-40B4-BE49-F238E27FC236}">
                <a16:creationId xmlns:a16="http://schemas.microsoft.com/office/drawing/2014/main" id="{5325C465-FAAC-5AD5-5909-09854D1560AF}"/>
              </a:ext>
            </a:extLst>
          </p:cNvPr>
          <p:cNvSpPr txBox="1"/>
          <p:nvPr/>
        </p:nvSpPr>
        <p:spPr>
          <a:xfrm>
            <a:off x="76201" y="6499161"/>
            <a:ext cx="5837443" cy="276927"/>
          </a:xfrm>
          <a:prstGeom prst="rect">
            <a:avLst/>
          </a:prstGeom>
          <a:noFill/>
        </p:spPr>
        <p:txBody>
          <a:bodyPr wrap="square" rtlCol="0">
            <a:spAutoFit/>
          </a:bodyPr>
          <a:lstStyle>
            <a:defPPr>
              <a:defRPr lang="en-US"/>
            </a:defPPr>
            <a:lvl1pPr defTabSz="914126">
              <a:defRPr sz="1200" b="1" i="1">
                <a:solidFill>
                  <a:schemeClr val="accent1">
                    <a:lumMod val="50000"/>
                  </a:schemeClr>
                </a:solidFill>
                <a:latin typeface="Source Sans Pro" panose="020B0503030403020204" pitchFamily="34" charset="0"/>
                <a:ea typeface="Source Sans Pro" panose="020B0503030403020204" pitchFamily="34" charset="0"/>
              </a:defRPr>
            </a:lvl1pPr>
          </a:lstStyle>
          <a:p>
            <a:r>
              <a:rPr lang="en-US" dirty="0"/>
              <a:t>Source: Communications Authority of Kenya</a:t>
            </a:r>
          </a:p>
        </p:txBody>
      </p:sp>
      <p:sp>
        <p:nvSpPr>
          <p:cNvPr id="3" name="TextBox 2">
            <a:extLst>
              <a:ext uri="{FF2B5EF4-FFF2-40B4-BE49-F238E27FC236}">
                <a16:creationId xmlns:a16="http://schemas.microsoft.com/office/drawing/2014/main" id="{9E2A87B4-C68E-74CC-2073-C1416EA498E3}"/>
              </a:ext>
            </a:extLst>
          </p:cNvPr>
          <p:cNvSpPr txBox="1"/>
          <p:nvPr/>
        </p:nvSpPr>
        <p:spPr>
          <a:xfrm>
            <a:off x="1589" y="117159"/>
            <a:ext cx="12188825" cy="523220"/>
          </a:xfrm>
          <a:prstGeom prst="rect">
            <a:avLst/>
          </a:prstGeom>
          <a:noFill/>
        </p:spPr>
        <p:txBody>
          <a:bodyPr wrap="square" rtlCol="0" anchor="ctr">
            <a:spAutoFit/>
          </a:bodyPr>
          <a:lstStyle/>
          <a:p>
            <a:pPr algn="ctr" defTabSz="914126"/>
            <a:r>
              <a:rPr lang="en-US" sz="2800" b="1" dirty="0">
                <a:solidFill>
                  <a:schemeClr val="bg1"/>
                </a:solidFill>
                <a:latin typeface="Source Sans Pro" panose="020B0503030403020204" pitchFamily="34" charset="0"/>
                <a:ea typeface="Source Sans Pro" panose="020B0503030403020204" pitchFamily="34" charset="0"/>
              </a:rPr>
              <a:t>Media Access</a:t>
            </a:r>
          </a:p>
        </p:txBody>
      </p:sp>
      <p:sp>
        <p:nvSpPr>
          <p:cNvPr id="2" name="TextBox 1">
            <a:extLst>
              <a:ext uri="{FF2B5EF4-FFF2-40B4-BE49-F238E27FC236}">
                <a16:creationId xmlns:a16="http://schemas.microsoft.com/office/drawing/2014/main" id="{3751196A-6896-F7D0-25AC-F2C40A82ACF2}"/>
              </a:ext>
            </a:extLst>
          </p:cNvPr>
          <p:cNvSpPr txBox="1"/>
          <p:nvPr/>
        </p:nvSpPr>
        <p:spPr>
          <a:xfrm>
            <a:off x="457200" y="990601"/>
            <a:ext cx="11506200" cy="1253805"/>
          </a:xfrm>
          <a:prstGeom prst="rect">
            <a:avLst/>
          </a:prstGeom>
          <a:noFill/>
        </p:spPr>
        <p:txBody>
          <a:bodyPr wrap="square" rtlCol="0">
            <a:spAutoFit/>
          </a:bodyPr>
          <a:lstStyle>
            <a:defPPr>
              <a:defRPr lang="en-US"/>
            </a:defPPr>
            <a:lvl1pPr marL="285750" indent="-285750" defTabSz="914126">
              <a:lnSpc>
                <a:spcPct val="120000"/>
              </a:lnSpc>
              <a:spcBef>
                <a:spcPts val="600"/>
              </a:spcBef>
              <a:spcAft>
                <a:spcPts val="600"/>
              </a:spcAft>
              <a:buFont typeface="Wingdings" panose="05000000000000000000" pitchFamily="2" charset="2"/>
              <a:buChar char="§"/>
              <a:defRPr sz="1400">
                <a:solidFill>
                  <a:schemeClr val="accent1">
                    <a:lumMod val="50000"/>
                  </a:schemeClr>
                </a:solidFill>
                <a:latin typeface="Source Sans Pro" panose="020B0503030403020204" pitchFamily="34" charset="0"/>
                <a:ea typeface="Source Sans Pro" panose="020B0503030403020204" pitchFamily="34" charset="0"/>
              </a:defRPr>
            </a:lvl1pPr>
          </a:lstStyle>
          <a:p>
            <a:pPr marL="0" indent="0">
              <a:buNone/>
            </a:pPr>
            <a:r>
              <a:rPr lang="en-US" sz="1600" dirty="0"/>
              <a:t>A review of media consumption by the Communications Authority in the quarter ending June 2024 revealed most respondents identified watching TV and listening to the radio as their most popular media activities. Although internet engagement remained stable, the data shows a modest increase in both radio and television consumption. Conversely, there was a slight decrease in magazine and newspaper reading during this period.</a:t>
            </a:r>
          </a:p>
        </p:txBody>
      </p:sp>
    </p:spTree>
    <p:extLst>
      <p:ext uri="{BB962C8B-B14F-4D97-AF65-F5344CB8AC3E}">
        <p14:creationId xmlns:p14="http://schemas.microsoft.com/office/powerpoint/2010/main" val="12011572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8C3693-1010-DC0D-8B74-6838B01E7F3E}"/>
              </a:ext>
            </a:extLst>
          </p:cNvPr>
          <p:cNvSpPr>
            <a:spLocks noGrp="1"/>
          </p:cNvSpPr>
          <p:nvPr>
            <p:ph type="title"/>
          </p:nvPr>
        </p:nvSpPr>
        <p:spPr>
          <a:xfrm>
            <a:off x="976184" y="2123666"/>
            <a:ext cx="10256108" cy="1095269"/>
          </a:xfrm>
        </p:spPr>
        <p:txBody>
          <a:bodyPr>
            <a:normAutofit/>
          </a:bodyPr>
          <a:lstStyle/>
          <a:p>
            <a:pPr algn="ctr"/>
            <a:r>
              <a:rPr lang="en-US" sz="3200" b="1" dirty="0">
                <a:solidFill>
                  <a:srgbClr val="002060"/>
                </a:solidFill>
                <a:latin typeface="Source Sans Pro" panose="020B0503030403020204" pitchFamily="34" charset="0"/>
                <a:ea typeface="Source Sans Pro" panose="020B0503030403020204" pitchFamily="34" charset="0"/>
              </a:rPr>
              <a:t>Section 2: H1 Coverage Highlight &amp; Advertising Trends</a:t>
            </a:r>
          </a:p>
        </p:txBody>
      </p:sp>
    </p:spTree>
    <p:extLst>
      <p:ext uri="{BB962C8B-B14F-4D97-AF65-F5344CB8AC3E}">
        <p14:creationId xmlns:p14="http://schemas.microsoft.com/office/powerpoint/2010/main" val="42178856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rot="-5400000">
            <a:off x="879586" y="3022456"/>
            <a:ext cx="1378694" cy="1378694"/>
          </a:xfrm>
          <a:custGeom>
            <a:avLst/>
            <a:gdLst/>
            <a:ahLst/>
            <a:cxnLst/>
            <a:rect l="l" t="t" r="r" b="b"/>
            <a:pathLst>
              <a:path w="2068041" h="2068041">
                <a:moveTo>
                  <a:pt x="0" y="0"/>
                </a:moveTo>
                <a:lnTo>
                  <a:pt x="2068041" y="0"/>
                </a:lnTo>
                <a:lnTo>
                  <a:pt x="2068041" y="2068041"/>
                </a:lnTo>
                <a:lnTo>
                  <a:pt x="0" y="2068041"/>
                </a:lnTo>
                <a:lnTo>
                  <a:pt x="0" y="0"/>
                </a:lnTo>
                <a:close/>
              </a:path>
            </a:pathLst>
          </a:custGeom>
          <a:blipFill>
            <a:blip r:embed="rId2">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n-KE" sz="1200"/>
          </a:p>
        </p:txBody>
      </p:sp>
      <p:sp>
        <p:nvSpPr>
          <p:cNvPr id="5" name="Freeform 5"/>
          <p:cNvSpPr/>
          <p:nvPr/>
        </p:nvSpPr>
        <p:spPr>
          <a:xfrm rot="-5400000" flipH="1" flipV="1">
            <a:off x="2752870" y="3311013"/>
            <a:ext cx="760365" cy="1561946"/>
          </a:xfrm>
          <a:custGeom>
            <a:avLst/>
            <a:gdLst/>
            <a:ahLst/>
            <a:cxnLst/>
            <a:rect l="l" t="t" r="r" b="b"/>
            <a:pathLst>
              <a:path w="1140547" h="2342919">
                <a:moveTo>
                  <a:pt x="1140547" y="2342919"/>
                </a:moveTo>
                <a:lnTo>
                  <a:pt x="0" y="2342919"/>
                </a:lnTo>
                <a:lnTo>
                  <a:pt x="0" y="0"/>
                </a:lnTo>
                <a:lnTo>
                  <a:pt x="1140547" y="0"/>
                </a:lnTo>
                <a:lnTo>
                  <a:pt x="1140547" y="2342919"/>
                </a:lnTo>
                <a:close/>
              </a:path>
            </a:pathLst>
          </a:custGeom>
          <a:blipFill>
            <a:blip r:embed="rId4">
              <a:extLst>
                <a:ext uri="{96DAC541-7B7A-43D3-8B79-37D633B846F1}">
                  <asvg:svgBlip xmlns:asvg="http://schemas.microsoft.com/office/drawing/2016/SVG/main" r:embed="rId5"/>
                </a:ext>
              </a:extLst>
            </a:blip>
            <a:stretch>
              <a:fillRect l="-105420"/>
            </a:stretch>
          </a:blipFill>
        </p:spPr>
        <p:txBody>
          <a:bodyPr/>
          <a:lstStyle/>
          <a:p>
            <a:endParaRPr lang="en-KE" sz="1200"/>
          </a:p>
        </p:txBody>
      </p:sp>
      <p:sp>
        <p:nvSpPr>
          <p:cNvPr id="6" name="Freeform 6"/>
          <p:cNvSpPr/>
          <p:nvPr/>
        </p:nvSpPr>
        <p:spPr>
          <a:xfrm rot="-5400000">
            <a:off x="2443705" y="3022456"/>
            <a:ext cx="1378694" cy="1378694"/>
          </a:xfrm>
          <a:custGeom>
            <a:avLst/>
            <a:gdLst/>
            <a:ahLst/>
            <a:cxnLst/>
            <a:rect l="l" t="t" r="r" b="b"/>
            <a:pathLst>
              <a:path w="2068041" h="2068041">
                <a:moveTo>
                  <a:pt x="0" y="0"/>
                </a:moveTo>
                <a:lnTo>
                  <a:pt x="2068041" y="0"/>
                </a:lnTo>
                <a:lnTo>
                  <a:pt x="2068041" y="2068041"/>
                </a:lnTo>
                <a:lnTo>
                  <a:pt x="0" y="2068041"/>
                </a:lnTo>
                <a:lnTo>
                  <a:pt x="0" y="0"/>
                </a:lnTo>
                <a:close/>
              </a:path>
            </a:pathLst>
          </a:custGeom>
          <a:blipFill>
            <a:blip r:embed="rId2">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n-KE" sz="1200"/>
          </a:p>
        </p:txBody>
      </p:sp>
      <p:sp>
        <p:nvSpPr>
          <p:cNvPr id="8" name="Freeform 8"/>
          <p:cNvSpPr/>
          <p:nvPr/>
        </p:nvSpPr>
        <p:spPr>
          <a:xfrm rot="-5400000">
            <a:off x="4292614" y="2550714"/>
            <a:ext cx="760365" cy="1561946"/>
          </a:xfrm>
          <a:custGeom>
            <a:avLst/>
            <a:gdLst/>
            <a:ahLst/>
            <a:cxnLst/>
            <a:rect l="l" t="t" r="r" b="b"/>
            <a:pathLst>
              <a:path w="1140547" h="2342919">
                <a:moveTo>
                  <a:pt x="0" y="0"/>
                </a:moveTo>
                <a:lnTo>
                  <a:pt x="1140547" y="0"/>
                </a:lnTo>
                <a:lnTo>
                  <a:pt x="1140547" y="2342919"/>
                </a:lnTo>
                <a:lnTo>
                  <a:pt x="0" y="2342919"/>
                </a:lnTo>
                <a:lnTo>
                  <a:pt x="0" y="0"/>
                </a:lnTo>
                <a:close/>
              </a:path>
            </a:pathLst>
          </a:custGeom>
          <a:blipFill>
            <a:blip r:embed="rId4">
              <a:extLst>
                <a:ext uri="{96DAC541-7B7A-43D3-8B79-37D633B846F1}">
                  <asvg:svgBlip xmlns:asvg="http://schemas.microsoft.com/office/drawing/2016/SVG/main" r:embed="rId5"/>
                </a:ext>
              </a:extLst>
            </a:blip>
            <a:stretch>
              <a:fillRect l="-105420"/>
            </a:stretch>
          </a:blipFill>
          <a:ln cap="sq">
            <a:noFill/>
            <a:prstDash val="solid"/>
            <a:miter/>
          </a:ln>
        </p:spPr>
        <p:txBody>
          <a:bodyPr/>
          <a:lstStyle/>
          <a:p>
            <a:endParaRPr lang="en-KE" sz="1200"/>
          </a:p>
        </p:txBody>
      </p:sp>
      <p:sp>
        <p:nvSpPr>
          <p:cNvPr id="9" name="Freeform 9"/>
          <p:cNvSpPr/>
          <p:nvPr/>
        </p:nvSpPr>
        <p:spPr>
          <a:xfrm rot="-5400000">
            <a:off x="3962068" y="3022522"/>
            <a:ext cx="1378694" cy="1378694"/>
          </a:xfrm>
          <a:custGeom>
            <a:avLst/>
            <a:gdLst/>
            <a:ahLst/>
            <a:cxnLst/>
            <a:rect l="l" t="t" r="r" b="b"/>
            <a:pathLst>
              <a:path w="2068041" h="2068041">
                <a:moveTo>
                  <a:pt x="0" y="0"/>
                </a:moveTo>
                <a:lnTo>
                  <a:pt x="2068041" y="0"/>
                </a:lnTo>
                <a:lnTo>
                  <a:pt x="2068041" y="2068041"/>
                </a:lnTo>
                <a:lnTo>
                  <a:pt x="0" y="2068041"/>
                </a:lnTo>
                <a:lnTo>
                  <a:pt x="0" y="0"/>
                </a:lnTo>
                <a:close/>
              </a:path>
            </a:pathLst>
          </a:custGeom>
          <a:blipFill>
            <a:blip r:embed="rId2">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n-KE" sz="1200"/>
          </a:p>
        </p:txBody>
      </p:sp>
      <p:sp>
        <p:nvSpPr>
          <p:cNvPr id="11" name="Freeform 11"/>
          <p:cNvSpPr/>
          <p:nvPr/>
        </p:nvSpPr>
        <p:spPr>
          <a:xfrm rot="-5400000" flipH="1" flipV="1">
            <a:off x="5835352" y="3311079"/>
            <a:ext cx="760365" cy="1561946"/>
          </a:xfrm>
          <a:custGeom>
            <a:avLst/>
            <a:gdLst/>
            <a:ahLst/>
            <a:cxnLst/>
            <a:rect l="l" t="t" r="r" b="b"/>
            <a:pathLst>
              <a:path w="1140547" h="2342919">
                <a:moveTo>
                  <a:pt x="1140547" y="2342919"/>
                </a:moveTo>
                <a:lnTo>
                  <a:pt x="0" y="2342919"/>
                </a:lnTo>
                <a:lnTo>
                  <a:pt x="0" y="0"/>
                </a:lnTo>
                <a:lnTo>
                  <a:pt x="1140547" y="0"/>
                </a:lnTo>
                <a:lnTo>
                  <a:pt x="1140547" y="2342919"/>
                </a:lnTo>
                <a:close/>
              </a:path>
            </a:pathLst>
          </a:custGeom>
          <a:blipFill>
            <a:blip r:embed="rId4">
              <a:extLst>
                <a:ext uri="{96DAC541-7B7A-43D3-8B79-37D633B846F1}">
                  <asvg:svgBlip xmlns:asvg="http://schemas.microsoft.com/office/drawing/2016/SVG/main" r:embed="rId5"/>
                </a:ext>
              </a:extLst>
            </a:blip>
            <a:stretch>
              <a:fillRect l="-105420"/>
            </a:stretch>
          </a:blipFill>
          <a:ln cap="sq">
            <a:noFill/>
            <a:prstDash val="solid"/>
            <a:miter/>
          </a:ln>
        </p:spPr>
        <p:txBody>
          <a:bodyPr/>
          <a:lstStyle/>
          <a:p>
            <a:endParaRPr lang="en-KE" sz="1200"/>
          </a:p>
        </p:txBody>
      </p:sp>
      <p:sp>
        <p:nvSpPr>
          <p:cNvPr id="12" name="Freeform 12"/>
          <p:cNvSpPr/>
          <p:nvPr/>
        </p:nvSpPr>
        <p:spPr>
          <a:xfrm rot="-5400000">
            <a:off x="5526187" y="3022522"/>
            <a:ext cx="1378694" cy="1378694"/>
          </a:xfrm>
          <a:custGeom>
            <a:avLst/>
            <a:gdLst/>
            <a:ahLst/>
            <a:cxnLst/>
            <a:rect l="l" t="t" r="r" b="b"/>
            <a:pathLst>
              <a:path w="2068041" h="2068041">
                <a:moveTo>
                  <a:pt x="0" y="0"/>
                </a:moveTo>
                <a:lnTo>
                  <a:pt x="2068041" y="0"/>
                </a:lnTo>
                <a:lnTo>
                  <a:pt x="2068041" y="2068041"/>
                </a:lnTo>
                <a:lnTo>
                  <a:pt x="0" y="2068041"/>
                </a:lnTo>
                <a:lnTo>
                  <a:pt x="0" y="0"/>
                </a:lnTo>
                <a:close/>
              </a:path>
            </a:pathLst>
          </a:custGeom>
          <a:blipFill>
            <a:blip r:embed="rId2">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n-KE" sz="1200"/>
          </a:p>
        </p:txBody>
      </p:sp>
      <p:sp>
        <p:nvSpPr>
          <p:cNvPr id="14" name="Freeform 14"/>
          <p:cNvSpPr/>
          <p:nvPr/>
        </p:nvSpPr>
        <p:spPr>
          <a:xfrm rot="-5400000">
            <a:off x="7377636" y="2550714"/>
            <a:ext cx="760365" cy="1561946"/>
          </a:xfrm>
          <a:custGeom>
            <a:avLst/>
            <a:gdLst/>
            <a:ahLst/>
            <a:cxnLst/>
            <a:rect l="l" t="t" r="r" b="b"/>
            <a:pathLst>
              <a:path w="1140547" h="2342919">
                <a:moveTo>
                  <a:pt x="0" y="0"/>
                </a:moveTo>
                <a:lnTo>
                  <a:pt x="1140547" y="0"/>
                </a:lnTo>
                <a:lnTo>
                  <a:pt x="1140547" y="2342919"/>
                </a:lnTo>
                <a:lnTo>
                  <a:pt x="0" y="2342919"/>
                </a:lnTo>
                <a:lnTo>
                  <a:pt x="0" y="0"/>
                </a:lnTo>
                <a:close/>
              </a:path>
            </a:pathLst>
          </a:custGeom>
          <a:blipFill>
            <a:blip r:embed="rId4">
              <a:extLst>
                <a:ext uri="{96DAC541-7B7A-43D3-8B79-37D633B846F1}">
                  <asvg:svgBlip xmlns:asvg="http://schemas.microsoft.com/office/drawing/2016/SVG/main" r:embed="rId5"/>
                </a:ext>
              </a:extLst>
            </a:blip>
            <a:stretch>
              <a:fillRect l="-105420"/>
            </a:stretch>
          </a:blipFill>
          <a:ln cap="sq">
            <a:noFill/>
            <a:prstDash val="solid"/>
            <a:miter/>
          </a:ln>
        </p:spPr>
        <p:txBody>
          <a:bodyPr/>
          <a:lstStyle/>
          <a:p>
            <a:endParaRPr lang="en-KE" sz="1200"/>
          </a:p>
        </p:txBody>
      </p:sp>
      <p:sp>
        <p:nvSpPr>
          <p:cNvPr id="15" name="Freeform 15"/>
          <p:cNvSpPr/>
          <p:nvPr/>
        </p:nvSpPr>
        <p:spPr>
          <a:xfrm rot="-5400000">
            <a:off x="7047090" y="3022522"/>
            <a:ext cx="1378694" cy="1378694"/>
          </a:xfrm>
          <a:custGeom>
            <a:avLst/>
            <a:gdLst/>
            <a:ahLst/>
            <a:cxnLst/>
            <a:rect l="l" t="t" r="r" b="b"/>
            <a:pathLst>
              <a:path w="2068041" h="2068041">
                <a:moveTo>
                  <a:pt x="0" y="0"/>
                </a:moveTo>
                <a:lnTo>
                  <a:pt x="2068041" y="0"/>
                </a:lnTo>
                <a:lnTo>
                  <a:pt x="2068041" y="2068041"/>
                </a:lnTo>
                <a:lnTo>
                  <a:pt x="0" y="2068041"/>
                </a:lnTo>
                <a:lnTo>
                  <a:pt x="0" y="0"/>
                </a:lnTo>
                <a:close/>
              </a:path>
            </a:pathLst>
          </a:custGeom>
          <a:blipFill>
            <a:blip r:embed="rId2">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n-KE" sz="1200"/>
          </a:p>
        </p:txBody>
      </p:sp>
      <p:sp>
        <p:nvSpPr>
          <p:cNvPr id="17" name="Freeform 17"/>
          <p:cNvSpPr/>
          <p:nvPr/>
        </p:nvSpPr>
        <p:spPr>
          <a:xfrm rot="-5400000" flipH="1" flipV="1">
            <a:off x="8916356" y="3311013"/>
            <a:ext cx="760365" cy="1561946"/>
          </a:xfrm>
          <a:custGeom>
            <a:avLst/>
            <a:gdLst/>
            <a:ahLst/>
            <a:cxnLst/>
            <a:rect l="l" t="t" r="r" b="b"/>
            <a:pathLst>
              <a:path w="1140547" h="2342919">
                <a:moveTo>
                  <a:pt x="1140547" y="2342919"/>
                </a:moveTo>
                <a:lnTo>
                  <a:pt x="0" y="2342919"/>
                </a:lnTo>
                <a:lnTo>
                  <a:pt x="0" y="0"/>
                </a:lnTo>
                <a:lnTo>
                  <a:pt x="1140547" y="0"/>
                </a:lnTo>
                <a:lnTo>
                  <a:pt x="1140547" y="2342919"/>
                </a:lnTo>
                <a:close/>
              </a:path>
            </a:pathLst>
          </a:custGeom>
          <a:blipFill>
            <a:blip r:embed="rId4">
              <a:extLst>
                <a:ext uri="{96DAC541-7B7A-43D3-8B79-37D633B846F1}">
                  <asvg:svgBlip xmlns:asvg="http://schemas.microsoft.com/office/drawing/2016/SVG/main" r:embed="rId5"/>
                </a:ext>
              </a:extLst>
            </a:blip>
            <a:stretch>
              <a:fillRect l="-105420"/>
            </a:stretch>
          </a:blipFill>
          <a:ln cap="sq">
            <a:noFill/>
            <a:prstDash val="solid"/>
            <a:miter/>
          </a:ln>
        </p:spPr>
        <p:txBody>
          <a:bodyPr/>
          <a:lstStyle/>
          <a:p>
            <a:endParaRPr lang="en-KE" sz="1200"/>
          </a:p>
        </p:txBody>
      </p:sp>
      <p:sp>
        <p:nvSpPr>
          <p:cNvPr id="18" name="Freeform 18"/>
          <p:cNvSpPr/>
          <p:nvPr/>
        </p:nvSpPr>
        <p:spPr>
          <a:xfrm rot="-5400000">
            <a:off x="8607191" y="3022456"/>
            <a:ext cx="1378694" cy="1378694"/>
          </a:xfrm>
          <a:custGeom>
            <a:avLst/>
            <a:gdLst/>
            <a:ahLst/>
            <a:cxnLst/>
            <a:rect l="l" t="t" r="r" b="b"/>
            <a:pathLst>
              <a:path w="2068041" h="2068041">
                <a:moveTo>
                  <a:pt x="0" y="0"/>
                </a:moveTo>
                <a:lnTo>
                  <a:pt x="2068041" y="0"/>
                </a:lnTo>
                <a:lnTo>
                  <a:pt x="2068041" y="2068041"/>
                </a:lnTo>
                <a:lnTo>
                  <a:pt x="0" y="2068041"/>
                </a:lnTo>
                <a:lnTo>
                  <a:pt x="0" y="0"/>
                </a:lnTo>
                <a:close/>
              </a:path>
            </a:pathLst>
          </a:custGeom>
          <a:blipFill>
            <a:blip r:embed="rId2">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n-KE" sz="1200"/>
          </a:p>
        </p:txBody>
      </p:sp>
      <p:sp>
        <p:nvSpPr>
          <p:cNvPr id="20" name="Freeform 20"/>
          <p:cNvSpPr/>
          <p:nvPr/>
        </p:nvSpPr>
        <p:spPr>
          <a:xfrm rot="-5400000">
            <a:off x="10460078" y="2550714"/>
            <a:ext cx="760365" cy="1561946"/>
          </a:xfrm>
          <a:custGeom>
            <a:avLst/>
            <a:gdLst/>
            <a:ahLst/>
            <a:cxnLst/>
            <a:rect l="l" t="t" r="r" b="b"/>
            <a:pathLst>
              <a:path w="1140547" h="2342919">
                <a:moveTo>
                  <a:pt x="0" y="0"/>
                </a:moveTo>
                <a:lnTo>
                  <a:pt x="1140547" y="0"/>
                </a:lnTo>
                <a:lnTo>
                  <a:pt x="1140547" y="2342919"/>
                </a:lnTo>
                <a:lnTo>
                  <a:pt x="0" y="2342919"/>
                </a:lnTo>
                <a:lnTo>
                  <a:pt x="0" y="0"/>
                </a:lnTo>
                <a:close/>
              </a:path>
            </a:pathLst>
          </a:custGeom>
          <a:blipFill>
            <a:blip r:embed="rId4">
              <a:extLst>
                <a:ext uri="{96DAC541-7B7A-43D3-8B79-37D633B846F1}">
                  <asvg:svgBlip xmlns:asvg="http://schemas.microsoft.com/office/drawing/2016/SVG/main" r:embed="rId5"/>
                </a:ext>
              </a:extLst>
            </a:blip>
            <a:stretch>
              <a:fillRect l="-105420"/>
            </a:stretch>
          </a:blipFill>
          <a:ln cap="sq">
            <a:noFill/>
            <a:prstDash val="solid"/>
            <a:miter/>
          </a:ln>
        </p:spPr>
        <p:txBody>
          <a:bodyPr/>
          <a:lstStyle/>
          <a:p>
            <a:endParaRPr lang="en-KE" sz="1200"/>
          </a:p>
        </p:txBody>
      </p:sp>
      <p:sp>
        <p:nvSpPr>
          <p:cNvPr id="21" name="Freeform 21"/>
          <p:cNvSpPr/>
          <p:nvPr/>
        </p:nvSpPr>
        <p:spPr>
          <a:xfrm rot="-5400000">
            <a:off x="10129532" y="3022522"/>
            <a:ext cx="1378694" cy="1378694"/>
          </a:xfrm>
          <a:custGeom>
            <a:avLst/>
            <a:gdLst/>
            <a:ahLst/>
            <a:cxnLst/>
            <a:rect l="l" t="t" r="r" b="b"/>
            <a:pathLst>
              <a:path w="2068041" h="2068041">
                <a:moveTo>
                  <a:pt x="0" y="0"/>
                </a:moveTo>
                <a:lnTo>
                  <a:pt x="2068041" y="0"/>
                </a:lnTo>
                <a:lnTo>
                  <a:pt x="2068041" y="2068041"/>
                </a:lnTo>
                <a:lnTo>
                  <a:pt x="0" y="2068041"/>
                </a:lnTo>
                <a:lnTo>
                  <a:pt x="0" y="0"/>
                </a:lnTo>
                <a:close/>
              </a:path>
            </a:pathLst>
          </a:custGeom>
          <a:blipFill>
            <a:blip r:embed="rId2">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n-KE" sz="1200"/>
          </a:p>
        </p:txBody>
      </p:sp>
      <p:grpSp>
        <p:nvGrpSpPr>
          <p:cNvPr id="52" name="Group 51">
            <a:extLst>
              <a:ext uri="{FF2B5EF4-FFF2-40B4-BE49-F238E27FC236}">
                <a16:creationId xmlns:a16="http://schemas.microsoft.com/office/drawing/2014/main" id="{116F67E2-6025-A269-C853-ADC60AF85E00}"/>
              </a:ext>
            </a:extLst>
          </p:cNvPr>
          <p:cNvGrpSpPr/>
          <p:nvPr/>
        </p:nvGrpSpPr>
        <p:grpSpPr>
          <a:xfrm>
            <a:off x="630195" y="1093429"/>
            <a:ext cx="11561806" cy="5498508"/>
            <a:chOff x="945292" y="1640143"/>
            <a:chExt cx="17342709" cy="8247762"/>
          </a:xfrm>
        </p:grpSpPr>
        <p:sp>
          <p:nvSpPr>
            <p:cNvPr id="2" name="Freeform 2"/>
            <p:cNvSpPr/>
            <p:nvPr/>
          </p:nvSpPr>
          <p:spPr>
            <a:xfrm rot="-5400000">
              <a:off x="1815197" y="3825972"/>
              <a:ext cx="1140547" cy="2342919"/>
            </a:xfrm>
            <a:custGeom>
              <a:avLst/>
              <a:gdLst/>
              <a:ahLst/>
              <a:cxnLst/>
              <a:rect l="l" t="t" r="r" b="b"/>
              <a:pathLst>
                <a:path w="1140547" h="2342919">
                  <a:moveTo>
                    <a:pt x="0" y="0"/>
                  </a:moveTo>
                  <a:lnTo>
                    <a:pt x="1140547" y="0"/>
                  </a:lnTo>
                  <a:lnTo>
                    <a:pt x="1140547" y="2342919"/>
                  </a:lnTo>
                  <a:lnTo>
                    <a:pt x="0" y="2342919"/>
                  </a:lnTo>
                  <a:lnTo>
                    <a:pt x="0" y="0"/>
                  </a:lnTo>
                  <a:close/>
                </a:path>
              </a:pathLst>
            </a:custGeom>
            <a:blipFill>
              <a:blip r:embed="rId4">
                <a:extLst>
                  <a:ext uri="{96DAC541-7B7A-43D3-8B79-37D633B846F1}">
                    <asvg:svgBlip xmlns:asvg="http://schemas.microsoft.com/office/drawing/2016/SVG/main" r:embed="rId5"/>
                  </a:ext>
                </a:extLst>
              </a:blip>
              <a:stretch>
                <a:fillRect l="-105420"/>
              </a:stretch>
            </a:blipFill>
            <a:ln cap="sq">
              <a:noFill/>
              <a:prstDash val="solid"/>
              <a:miter/>
            </a:ln>
          </p:spPr>
          <p:txBody>
            <a:bodyPr/>
            <a:lstStyle/>
            <a:p>
              <a:endParaRPr lang="en-KE" sz="1200"/>
            </a:p>
          </p:txBody>
        </p:sp>
        <p:sp>
          <p:nvSpPr>
            <p:cNvPr id="4" name="AutoShape 4"/>
            <p:cNvSpPr/>
            <p:nvPr/>
          </p:nvSpPr>
          <p:spPr>
            <a:xfrm>
              <a:off x="2385470" y="6601725"/>
              <a:ext cx="0" cy="525436"/>
            </a:xfrm>
            <a:prstGeom prst="line">
              <a:avLst/>
            </a:prstGeom>
            <a:ln w="57150" cap="rnd">
              <a:solidFill>
                <a:srgbClr val="9397D8"/>
              </a:solidFill>
              <a:prstDash val="sysDot"/>
              <a:headEnd type="none" w="sm" len="sm"/>
              <a:tailEnd type="oval" w="lg" len="lg"/>
            </a:ln>
          </p:spPr>
          <p:txBody>
            <a:bodyPr/>
            <a:lstStyle/>
            <a:p>
              <a:endParaRPr lang="en-KE" sz="1200"/>
            </a:p>
          </p:txBody>
        </p:sp>
        <p:sp>
          <p:nvSpPr>
            <p:cNvPr id="7" name="AutoShape 7"/>
            <p:cNvSpPr/>
            <p:nvPr/>
          </p:nvSpPr>
          <p:spPr>
            <a:xfrm flipH="1" flipV="1">
              <a:off x="4665122" y="4008049"/>
              <a:ext cx="3614" cy="525424"/>
            </a:xfrm>
            <a:prstGeom prst="line">
              <a:avLst/>
            </a:prstGeom>
            <a:ln w="57150" cap="rnd">
              <a:solidFill>
                <a:srgbClr val="62B0D9"/>
              </a:solidFill>
              <a:prstDash val="sysDot"/>
              <a:headEnd type="none" w="sm" len="sm"/>
              <a:tailEnd type="oval" w="lg" len="lg"/>
            </a:ln>
          </p:spPr>
          <p:txBody>
            <a:bodyPr/>
            <a:lstStyle/>
            <a:p>
              <a:endParaRPr lang="en-KE" sz="1200"/>
            </a:p>
          </p:txBody>
        </p:sp>
        <p:sp>
          <p:nvSpPr>
            <p:cNvPr id="10" name="AutoShape 10"/>
            <p:cNvSpPr/>
            <p:nvPr/>
          </p:nvSpPr>
          <p:spPr>
            <a:xfrm>
              <a:off x="7009193" y="6601824"/>
              <a:ext cx="0" cy="525436"/>
            </a:xfrm>
            <a:prstGeom prst="line">
              <a:avLst/>
            </a:prstGeom>
            <a:ln w="57150" cap="rnd">
              <a:solidFill>
                <a:srgbClr val="8ED7E8"/>
              </a:solidFill>
              <a:prstDash val="sysDot"/>
              <a:headEnd type="none" w="sm" len="sm"/>
              <a:tailEnd type="oval" w="lg" len="lg"/>
            </a:ln>
          </p:spPr>
          <p:txBody>
            <a:bodyPr/>
            <a:lstStyle/>
            <a:p>
              <a:endParaRPr lang="en-KE" sz="1200"/>
            </a:p>
          </p:txBody>
        </p:sp>
        <p:sp>
          <p:nvSpPr>
            <p:cNvPr id="13" name="AutoShape 13"/>
            <p:cNvSpPr/>
            <p:nvPr/>
          </p:nvSpPr>
          <p:spPr>
            <a:xfrm flipH="1" flipV="1">
              <a:off x="9288845" y="4008148"/>
              <a:ext cx="3614" cy="525424"/>
            </a:xfrm>
            <a:prstGeom prst="line">
              <a:avLst/>
            </a:prstGeom>
            <a:ln w="57150" cap="rnd">
              <a:solidFill>
                <a:srgbClr val="91DFB1"/>
              </a:solidFill>
              <a:prstDash val="sysDot"/>
              <a:headEnd type="none" w="sm" len="sm"/>
              <a:tailEnd type="oval" w="lg" len="lg"/>
            </a:ln>
          </p:spPr>
          <p:txBody>
            <a:bodyPr/>
            <a:lstStyle/>
            <a:p>
              <a:endParaRPr lang="en-KE" sz="1200"/>
            </a:p>
          </p:txBody>
        </p:sp>
        <p:sp>
          <p:nvSpPr>
            <p:cNvPr id="16" name="AutoShape 16"/>
            <p:cNvSpPr/>
            <p:nvPr/>
          </p:nvSpPr>
          <p:spPr>
            <a:xfrm>
              <a:off x="11636728" y="6601824"/>
              <a:ext cx="0" cy="525436"/>
            </a:xfrm>
            <a:prstGeom prst="line">
              <a:avLst/>
            </a:prstGeom>
            <a:ln w="57150" cap="rnd">
              <a:solidFill>
                <a:srgbClr val="F8D389"/>
              </a:solidFill>
              <a:prstDash val="sysDot"/>
              <a:headEnd type="none" w="sm" len="sm"/>
              <a:tailEnd type="oval" w="lg" len="lg"/>
            </a:ln>
          </p:spPr>
          <p:txBody>
            <a:bodyPr/>
            <a:lstStyle/>
            <a:p>
              <a:endParaRPr lang="en-KE" sz="1200"/>
            </a:p>
          </p:txBody>
        </p:sp>
        <p:sp>
          <p:nvSpPr>
            <p:cNvPr id="19" name="AutoShape 19"/>
            <p:cNvSpPr/>
            <p:nvPr/>
          </p:nvSpPr>
          <p:spPr>
            <a:xfrm flipH="1" flipV="1">
              <a:off x="13910352" y="4008049"/>
              <a:ext cx="3614" cy="525424"/>
            </a:xfrm>
            <a:prstGeom prst="line">
              <a:avLst/>
            </a:prstGeom>
            <a:ln w="57150" cap="rnd">
              <a:solidFill>
                <a:srgbClr val="F8B27C"/>
              </a:solidFill>
              <a:prstDash val="sysDot"/>
              <a:headEnd type="none" w="sm" len="sm"/>
              <a:tailEnd type="oval" w="lg" len="lg"/>
            </a:ln>
          </p:spPr>
          <p:txBody>
            <a:bodyPr/>
            <a:lstStyle/>
            <a:p>
              <a:endParaRPr lang="en-KE" sz="1200"/>
            </a:p>
          </p:txBody>
        </p:sp>
        <p:sp>
          <p:nvSpPr>
            <p:cNvPr id="22" name="AutoShape 22"/>
            <p:cNvSpPr/>
            <p:nvPr/>
          </p:nvSpPr>
          <p:spPr>
            <a:xfrm>
              <a:off x="16260390" y="6601824"/>
              <a:ext cx="0" cy="525436"/>
            </a:xfrm>
            <a:prstGeom prst="line">
              <a:avLst/>
            </a:prstGeom>
            <a:ln w="57150" cap="rnd">
              <a:solidFill>
                <a:srgbClr val="FF8379"/>
              </a:solidFill>
              <a:prstDash val="sysDot"/>
              <a:headEnd type="none" w="sm" len="sm"/>
              <a:tailEnd type="oval" w="lg" len="lg"/>
            </a:ln>
          </p:spPr>
          <p:txBody>
            <a:bodyPr/>
            <a:lstStyle/>
            <a:p>
              <a:endParaRPr lang="en-KE" sz="1200"/>
            </a:p>
          </p:txBody>
        </p:sp>
        <p:grpSp>
          <p:nvGrpSpPr>
            <p:cNvPr id="23" name="Group 23"/>
            <p:cNvGrpSpPr/>
            <p:nvPr/>
          </p:nvGrpSpPr>
          <p:grpSpPr>
            <a:xfrm>
              <a:off x="1498541" y="4684550"/>
              <a:ext cx="1753352" cy="1753352"/>
              <a:chOff x="0" y="0"/>
              <a:chExt cx="812800" cy="812800"/>
            </a:xfrm>
          </p:grpSpPr>
          <p:sp>
            <p:nvSpPr>
              <p:cNvPr id="24" name="Freeform 2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6"/>
                <a:stretch>
                  <a:fillRect l="-28347" r="-28347"/>
                </a:stretch>
              </a:blipFill>
            </p:spPr>
            <p:txBody>
              <a:bodyPr/>
              <a:lstStyle/>
              <a:p>
                <a:endParaRPr lang="en-KE" sz="1200"/>
              </a:p>
            </p:txBody>
          </p:sp>
        </p:grpSp>
        <p:grpSp>
          <p:nvGrpSpPr>
            <p:cNvPr id="25" name="Group 25"/>
            <p:cNvGrpSpPr/>
            <p:nvPr/>
          </p:nvGrpSpPr>
          <p:grpSpPr>
            <a:xfrm>
              <a:off x="3826090" y="4684550"/>
              <a:ext cx="1746974" cy="1746974"/>
              <a:chOff x="0" y="0"/>
              <a:chExt cx="812800" cy="812800"/>
            </a:xfrm>
          </p:grpSpPr>
          <p:sp>
            <p:nvSpPr>
              <p:cNvPr id="26" name="Freeform 2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7"/>
                <a:stretch>
                  <a:fillRect l="-24931" r="-24931"/>
                </a:stretch>
              </a:blipFill>
            </p:spPr>
            <p:txBody>
              <a:bodyPr/>
              <a:lstStyle/>
              <a:p>
                <a:endParaRPr lang="en-KE" sz="1200"/>
              </a:p>
            </p:txBody>
          </p:sp>
        </p:grpSp>
        <p:grpSp>
          <p:nvGrpSpPr>
            <p:cNvPr id="27" name="Group 27"/>
            <p:cNvGrpSpPr/>
            <p:nvPr/>
          </p:nvGrpSpPr>
          <p:grpSpPr>
            <a:xfrm>
              <a:off x="6111348" y="4657946"/>
              <a:ext cx="1800182" cy="1800182"/>
              <a:chOff x="0" y="0"/>
              <a:chExt cx="812800" cy="812800"/>
            </a:xfrm>
          </p:grpSpPr>
          <p:sp>
            <p:nvSpPr>
              <p:cNvPr id="28" name="Freeform 2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8"/>
                <a:stretch>
                  <a:fillRect l="-28335" r="-24441"/>
                </a:stretch>
              </a:blipFill>
            </p:spPr>
            <p:txBody>
              <a:bodyPr/>
              <a:lstStyle/>
              <a:p>
                <a:endParaRPr lang="en-KE" sz="1200"/>
              </a:p>
            </p:txBody>
          </p:sp>
        </p:grpSp>
        <p:grpSp>
          <p:nvGrpSpPr>
            <p:cNvPr id="29" name="Group 29"/>
            <p:cNvGrpSpPr/>
            <p:nvPr/>
          </p:nvGrpSpPr>
          <p:grpSpPr>
            <a:xfrm>
              <a:off x="8447353" y="4660297"/>
              <a:ext cx="1798841" cy="1798841"/>
              <a:chOff x="0" y="0"/>
              <a:chExt cx="812800" cy="812800"/>
            </a:xfrm>
          </p:grpSpPr>
          <p:sp>
            <p:nvSpPr>
              <p:cNvPr id="30" name="Freeform 3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9"/>
                <a:stretch>
                  <a:fillRect l="-21047" r="-28841"/>
                </a:stretch>
              </a:blipFill>
            </p:spPr>
            <p:txBody>
              <a:bodyPr/>
              <a:lstStyle/>
              <a:p>
                <a:endParaRPr lang="en-KE" sz="1200"/>
              </a:p>
            </p:txBody>
          </p:sp>
        </p:grpSp>
        <p:grpSp>
          <p:nvGrpSpPr>
            <p:cNvPr id="31" name="Group 31"/>
            <p:cNvGrpSpPr/>
            <p:nvPr/>
          </p:nvGrpSpPr>
          <p:grpSpPr>
            <a:xfrm>
              <a:off x="10770985" y="4728618"/>
              <a:ext cx="1677949" cy="1677949"/>
              <a:chOff x="0" y="0"/>
              <a:chExt cx="812800" cy="812800"/>
            </a:xfrm>
          </p:grpSpPr>
          <p:sp>
            <p:nvSpPr>
              <p:cNvPr id="32" name="Freeform 3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0"/>
                <a:stretch>
                  <a:fillRect l="-24906" r="-24906"/>
                </a:stretch>
              </a:blipFill>
            </p:spPr>
            <p:txBody>
              <a:bodyPr/>
              <a:lstStyle/>
              <a:p>
                <a:endParaRPr lang="en-KE" sz="1200"/>
              </a:p>
            </p:txBody>
          </p:sp>
        </p:grpSp>
        <p:grpSp>
          <p:nvGrpSpPr>
            <p:cNvPr id="33" name="Group 33"/>
            <p:cNvGrpSpPr/>
            <p:nvPr/>
          </p:nvGrpSpPr>
          <p:grpSpPr>
            <a:xfrm>
              <a:off x="13074887" y="4684550"/>
              <a:ext cx="1745223" cy="1745223"/>
              <a:chOff x="0" y="0"/>
              <a:chExt cx="812800" cy="812800"/>
            </a:xfrm>
          </p:grpSpPr>
          <p:sp>
            <p:nvSpPr>
              <p:cNvPr id="34" name="Freeform 3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1"/>
                <a:stretch>
                  <a:fillRect l="-25136" r="-25136"/>
                </a:stretch>
              </a:blipFill>
            </p:spPr>
            <p:txBody>
              <a:bodyPr/>
              <a:lstStyle/>
              <a:p>
                <a:endParaRPr lang="en-KE" sz="1200"/>
              </a:p>
            </p:txBody>
          </p:sp>
        </p:grpSp>
        <p:grpSp>
          <p:nvGrpSpPr>
            <p:cNvPr id="35" name="Group 35"/>
            <p:cNvGrpSpPr/>
            <p:nvPr/>
          </p:nvGrpSpPr>
          <p:grpSpPr>
            <a:xfrm>
              <a:off x="15382966" y="4720650"/>
              <a:ext cx="1709123" cy="1709123"/>
              <a:chOff x="0" y="0"/>
              <a:chExt cx="812800" cy="812800"/>
            </a:xfrm>
          </p:grpSpPr>
          <p:sp>
            <p:nvSpPr>
              <p:cNvPr id="36" name="Freeform 3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2"/>
                <a:stretch>
                  <a:fillRect l="-38996" r="-38996"/>
                </a:stretch>
              </a:blipFill>
            </p:spPr>
            <p:txBody>
              <a:bodyPr/>
              <a:lstStyle/>
              <a:p>
                <a:endParaRPr lang="en-KE" sz="1200"/>
              </a:p>
            </p:txBody>
          </p:sp>
        </p:grpSp>
        <p:sp>
          <p:nvSpPr>
            <p:cNvPr id="38" name="TextBox 38"/>
            <p:cNvSpPr txBox="1"/>
            <p:nvPr/>
          </p:nvSpPr>
          <p:spPr>
            <a:xfrm>
              <a:off x="1228417" y="7412581"/>
              <a:ext cx="2314107" cy="305084"/>
            </a:xfrm>
            <a:prstGeom prst="rect">
              <a:avLst/>
            </a:prstGeom>
          </p:spPr>
          <p:txBody>
            <a:bodyPr lIns="0" tIns="0" rIns="0" bIns="0" rtlCol="0" anchor="t">
              <a:spAutoFit/>
            </a:bodyPr>
            <a:lstStyle/>
            <a:p>
              <a:pPr algn="ctr">
                <a:lnSpc>
                  <a:spcPts val="1749"/>
                </a:lnSpc>
                <a:spcBef>
                  <a:spcPct val="0"/>
                </a:spcBef>
              </a:pPr>
              <a:r>
                <a:rPr lang="en-US" sz="1366" dirty="0">
                  <a:solidFill>
                    <a:schemeClr val="tx2">
                      <a:lumMod val="50000"/>
                    </a:schemeClr>
                  </a:solidFill>
                  <a:latin typeface="Montserrat Classic Bold"/>
                  <a:ea typeface="Montserrat Classic Bold"/>
                  <a:cs typeface="Montserrat Classic Bold"/>
                  <a:sym typeface="Montserrat Classic Bold"/>
                </a:rPr>
                <a:t>Doctors Strike</a:t>
              </a:r>
            </a:p>
          </p:txBody>
        </p:sp>
        <p:sp>
          <p:nvSpPr>
            <p:cNvPr id="39" name="TextBox 39"/>
            <p:cNvSpPr txBox="1"/>
            <p:nvPr/>
          </p:nvSpPr>
          <p:spPr>
            <a:xfrm>
              <a:off x="3508069" y="1640143"/>
              <a:ext cx="2314107" cy="305084"/>
            </a:xfrm>
            <a:prstGeom prst="rect">
              <a:avLst/>
            </a:prstGeom>
          </p:spPr>
          <p:txBody>
            <a:bodyPr lIns="0" tIns="0" rIns="0" bIns="0" rtlCol="0" anchor="t">
              <a:spAutoFit/>
            </a:bodyPr>
            <a:lstStyle/>
            <a:p>
              <a:pPr algn="ctr">
                <a:lnSpc>
                  <a:spcPts val="1749"/>
                </a:lnSpc>
                <a:spcBef>
                  <a:spcPct val="0"/>
                </a:spcBef>
              </a:pPr>
              <a:r>
                <a:rPr lang="en-US" sz="1366" dirty="0">
                  <a:solidFill>
                    <a:schemeClr val="tx2">
                      <a:lumMod val="50000"/>
                    </a:schemeClr>
                  </a:solidFill>
                  <a:latin typeface="Montserrat Classic Bold"/>
                  <a:ea typeface="Montserrat Classic Bold"/>
                  <a:cs typeface="Montserrat Classic Bold"/>
                  <a:sym typeface="Montserrat Classic Bold"/>
                </a:rPr>
                <a:t>End Femicide</a:t>
              </a:r>
            </a:p>
          </p:txBody>
        </p:sp>
        <p:sp>
          <p:nvSpPr>
            <p:cNvPr id="40" name="TextBox 40"/>
            <p:cNvSpPr txBox="1"/>
            <p:nvPr/>
          </p:nvSpPr>
          <p:spPr>
            <a:xfrm>
              <a:off x="5895052" y="7394046"/>
              <a:ext cx="2314107" cy="305084"/>
            </a:xfrm>
            <a:prstGeom prst="rect">
              <a:avLst/>
            </a:prstGeom>
          </p:spPr>
          <p:txBody>
            <a:bodyPr lIns="0" tIns="0" rIns="0" bIns="0" rtlCol="0" anchor="t">
              <a:spAutoFit/>
            </a:bodyPr>
            <a:lstStyle/>
            <a:p>
              <a:pPr algn="ctr">
                <a:lnSpc>
                  <a:spcPts val="1749"/>
                </a:lnSpc>
                <a:spcBef>
                  <a:spcPct val="0"/>
                </a:spcBef>
              </a:pPr>
              <a:r>
                <a:rPr lang="en-US" sz="1366" dirty="0">
                  <a:solidFill>
                    <a:schemeClr val="tx2">
                      <a:lumMod val="50000"/>
                    </a:schemeClr>
                  </a:solidFill>
                  <a:latin typeface="Montserrat Classic Bold"/>
                  <a:ea typeface="Montserrat Classic Bold"/>
                  <a:cs typeface="Montserrat Classic Bold"/>
                  <a:sym typeface="Montserrat Classic Bold"/>
                </a:rPr>
                <a:t>Floods</a:t>
              </a:r>
            </a:p>
          </p:txBody>
        </p:sp>
        <p:sp>
          <p:nvSpPr>
            <p:cNvPr id="41" name="TextBox 41"/>
            <p:cNvSpPr txBox="1"/>
            <p:nvPr/>
          </p:nvSpPr>
          <p:spPr>
            <a:xfrm>
              <a:off x="8256528" y="1701506"/>
              <a:ext cx="2314107" cy="305084"/>
            </a:xfrm>
            <a:prstGeom prst="rect">
              <a:avLst/>
            </a:prstGeom>
          </p:spPr>
          <p:txBody>
            <a:bodyPr lIns="0" tIns="0" rIns="0" bIns="0" rtlCol="0" anchor="t">
              <a:spAutoFit/>
            </a:bodyPr>
            <a:lstStyle/>
            <a:p>
              <a:pPr algn="ctr">
                <a:lnSpc>
                  <a:spcPts val="1749"/>
                </a:lnSpc>
                <a:spcBef>
                  <a:spcPct val="0"/>
                </a:spcBef>
              </a:pPr>
              <a:r>
                <a:rPr lang="en-US" sz="1366">
                  <a:solidFill>
                    <a:schemeClr val="tx2">
                      <a:lumMod val="50000"/>
                    </a:schemeClr>
                  </a:solidFill>
                  <a:latin typeface="Montserrat Classic Bold"/>
                  <a:ea typeface="Montserrat Classic Bold"/>
                  <a:cs typeface="Montserrat Classic Bold"/>
                  <a:sym typeface="Montserrat Classic Bold"/>
                </a:rPr>
                <a:t>State Visit</a:t>
              </a:r>
            </a:p>
          </p:txBody>
        </p:sp>
        <p:sp>
          <p:nvSpPr>
            <p:cNvPr id="42" name="TextBox 42"/>
            <p:cNvSpPr txBox="1"/>
            <p:nvPr/>
          </p:nvSpPr>
          <p:spPr>
            <a:xfrm>
              <a:off x="10494760" y="7416906"/>
              <a:ext cx="2314107" cy="305084"/>
            </a:xfrm>
            <a:prstGeom prst="rect">
              <a:avLst/>
            </a:prstGeom>
          </p:spPr>
          <p:txBody>
            <a:bodyPr lIns="0" tIns="0" rIns="0" bIns="0" rtlCol="0" anchor="t">
              <a:spAutoFit/>
            </a:bodyPr>
            <a:lstStyle/>
            <a:p>
              <a:pPr algn="ctr">
                <a:lnSpc>
                  <a:spcPts val="1749"/>
                </a:lnSpc>
                <a:spcBef>
                  <a:spcPct val="0"/>
                </a:spcBef>
              </a:pPr>
              <a:r>
                <a:rPr lang="en-US" sz="1366" dirty="0">
                  <a:solidFill>
                    <a:schemeClr val="tx2">
                      <a:lumMod val="50000"/>
                    </a:schemeClr>
                  </a:solidFill>
                  <a:latin typeface="Montserrat Classic Bold"/>
                  <a:ea typeface="Montserrat Classic Bold"/>
                  <a:cs typeface="Montserrat Classic Bold"/>
                  <a:sym typeface="Montserrat Classic Bold"/>
                </a:rPr>
                <a:t>Fake Fertilizer</a:t>
              </a:r>
            </a:p>
          </p:txBody>
        </p:sp>
        <p:sp>
          <p:nvSpPr>
            <p:cNvPr id="43" name="TextBox 43"/>
            <p:cNvSpPr txBox="1"/>
            <p:nvPr/>
          </p:nvSpPr>
          <p:spPr>
            <a:xfrm>
              <a:off x="12910786" y="1640143"/>
              <a:ext cx="2314107" cy="305084"/>
            </a:xfrm>
            <a:prstGeom prst="rect">
              <a:avLst/>
            </a:prstGeom>
          </p:spPr>
          <p:txBody>
            <a:bodyPr lIns="0" tIns="0" rIns="0" bIns="0" rtlCol="0" anchor="t">
              <a:spAutoFit/>
            </a:bodyPr>
            <a:lstStyle/>
            <a:p>
              <a:pPr algn="ctr">
                <a:lnSpc>
                  <a:spcPts val="1749"/>
                </a:lnSpc>
                <a:spcBef>
                  <a:spcPct val="0"/>
                </a:spcBef>
              </a:pPr>
              <a:r>
                <a:rPr lang="en-US" sz="1366">
                  <a:solidFill>
                    <a:schemeClr val="tx2">
                      <a:lumMod val="50000"/>
                    </a:schemeClr>
                  </a:solidFill>
                  <a:latin typeface="Montserrat Classic Bold"/>
                  <a:ea typeface="Montserrat Classic Bold"/>
                  <a:cs typeface="Montserrat Classic Bold"/>
                  <a:sym typeface="Montserrat Classic Bold"/>
                </a:rPr>
                <a:t>Haiti</a:t>
              </a:r>
            </a:p>
          </p:txBody>
        </p:sp>
        <p:sp>
          <p:nvSpPr>
            <p:cNvPr id="44" name="TextBox 44"/>
            <p:cNvSpPr txBox="1"/>
            <p:nvPr/>
          </p:nvSpPr>
          <p:spPr>
            <a:xfrm>
              <a:off x="14698332" y="7414047"/>
              <a:ext cx="2787278" cy="305084"/>
            </a:xfrm>
            <a:prstGeom prst="rect">
              <a:avLst/>
            </a:prstGeom>
          </p:spPr>
          <p:txBody>
            <a:bodyPr lIns="0" tIns="0" rIns="0" bIns="0" rtlCol="0" anchor="t">
              <a:spAutoFit/>
            </a:bodyPr>
            <a:lstStyle/>
            <a:p>
              <a:pPr algn="ctr">
                <a:lnSpc>
                  <a:spcPts val="1749"/>
                </a:lnSpc>
                <a:spcBef>
                  <a:spcPct val="0"/>
                </a:spcBef>
              </a:pPr>
              <a:r>
                <a:rPr lang="en-US" sz="1366" dirty="0">
                  <a:solidFill>
                    <a:schemeClr val="tx2">
                      <a:lumMod val="50000"/>
                    </a:schemeClr>
                  </a:solidFill>
                  <a:latin typeface="Montserrat Classic Bold"/>
                  <a:ea typeface="Montserrat Classic Bold"/>
                  <a:cs typeface="Montserrat Classic Bold"/>
                  <a:sym typeface="Montserrat Classic Bold"/>
                </a:rPr>
                <a:t>Finance Bill Strike </a:t>
              </a:r>
            </a:p>
          </p:txBody>
        </p:sp>
        <p:sp>
          <p:nvSpPr>
            <p:cNvPr id="45" name="TextBox 45"/>
            <p:cNvSpPr txBox="1"/>
            <p:nvPr/>
          </p:nvSpPr>
          <p:spPr>
            <a:xfrm>
              <a:off x="945292" y="7886302"/>
              <a:ext cx="3476268" cy="1708737"/>
            </a:xfrm>
            <a:prstGeom prst="rect">
              <a:avLst/>
            </a:prstGeom>
          </p:spPr>
          <p:txBody>
            <a:bodyPr wrap="square" lIns="0" tIns="0" rIns="0" bIns="0" rtlCol="0" anchor="t">
              <a:spAutoFit/>
            </a:bodyPr>
            <a:lstStyle/>
            <a:p>
              <a:pPr algn="ctr">
                <a:lnSpc>
                  <a:spcPts val="1450"/>
                </a:lnSpc>
                <a:spcBef>
                  <a:spcPct val="0"/>
                </a:spcBef>
              </a:pPr>
              <a:r>
                <a:rPr lang="en-US" sz="1133" dirty="0">
                  <a:solidFill>
                    <a:schemeClr val="tx2">
                      <a:lumMod val="50000"/>
                    </a:schemeClr>
                  </a:solidFill>
                  <a:latin typeface="Arial"/>
                  <a:ea typeface="Arial"/>
                  <a:cs typeface="Arial"/>
                  <a:sym typeface="Arial"/>
                </a:rPr>
                <a:t>Kenyan public hospital doctors ended a 56-day strike over salary arrears and immediate hiring of trainee doctors by signing a return-to-work agreement with the government.</a:t>
              </a:r>
            </a:p>
          </p:txBody>
        </p:sp>
        <p:sp>
          <p:nvSpPr>
            <p:cNvPr id="46" name="TextBox 46"/>
            <p:cNvSpPr txBox="1"/>
            <p:nvPr/>
          </p:nvSpPr>
          <p:spPr>
            <a:xfrm>
              <a:off x="5115697" y="7909164"/>
              <a:ext cx="4173148" cy="1708737"/>
            </a:xfrm>
            <a:prstGeom prst="rect">
              <a:avLst/>
            </a:prstGeom>
          </p:spPr>
          <p:txBody>
            <a:bodyPr wrap="square" lIns="0" tIns="0" rIns="0" bIns="0" rtlCol="0" anchor="t">
              <a:spAutoFit/>
            </a:bodyPr>
            <a:lstStyle/>
            <a:p>
              <a:pPr algn="ctr">
                <a:lnSpc>
                  <a:spcPts val="1450"/>
                </a:lnSpc>
              </a:pPr>
              <a:r>
                <a:rPr lang="en-US" sz="1133" dirty="0">
                  <a:solidFill>
                    <a:schemeClr val="tx2">
                      <a:lumMod val="50000"/>
                    </a:schemeClr>
                  </a:solidFill>
                  <a:latin typeface="Arial"/>
                  <a:ea typeface="Arial"/>
                  <a:cs typeface="Arial"/>
                  <a:sym typeface="Arial"/>
                </a:rPr>
                <a:t>This year’s long rains severely impacted Kenya, causing floods since mid-April that affected over 286,000 people, displaced 47,000 households, and resulted in 238 deaths across 37 counties.</a:t>
              </a:r>
            </a:p>
            <a:p>
              <a:pPr algn="ctr">
                <a:lnSpc>
                  <a:spcPts val="1450"/>
                </a:lnSpc>
                <a:spcBef>
                  <a:spcPct val="0"/>
                </a:spcBef>
              </a:pPr>
              <a:endParaRPr lang="en-US" sz="1133" dirty="0">
                <a:solidFill>
                  <a:schemeClr val="tx2">
                    <a:lumMod val="50000"/>
                  </a:schemeClr>
                </a:solidFill>
                <a:latin typeface="Arial"/>
                <a:ea typeface="Arial"/>
                <a:cs typeface="Arial"/>
                <a:sym typeface="Arial"/>
              </a:endParaRPr>
            </a:p>
          </p:txBody>
        </p:sp>
        <p:sp>
          <p:nvSpPr>
            <p:cNvPr id="47" name="TextBox 47"/>
            <p:cNvSpPr txBox="1"/>
            <p:nvPr/>
          </p:nvSpPr>
          <p:spPr>
            <a:xfrm>
              <a:off x="9805087" y="7890628"/>
              <a:ext cx="3902067" cy="1997277"/>
            </a:xfrm>
            <a:prstGeom prst="rect">
              <a:avLst/>
            </a:prstGeom>
          </p:spPr>
          <p:txBody>
            <a:bodyPr wrap="square" lIns="0" tIns="0" rIns="0" bIns="0" rtlCol="0" anchor="t">
              <a:spAutoFit/>
            </a:bodyPr>
            <a:lstStyle/>
            <a:p>
              <a:pPr algn="ctr">
                <a:lnSpc>
                  <a:spcPts val="1450"/>
                </a:lnSpc>
                <a:spcBef>
                  <a:spcPct val="0"/>
                </a:spcBef>
              </a:pPr>
              <a:r>
                <a:rPr lang="en-US" sz="1133" dirty="0">
                  <a:solidFill>
                    <a:schemeClr val="tx2">
                      <a:lumMod val="50000"/>
                    </a:schemeClr>
                  </a:solidFill>
                  <a:latin typeface="Arial"/>
                  <a:ea typeface="Arial"/>
                  <a:cs typeface="Arial"/>
                  <a:sym typeface="Arial"/>
                </a:rPr>
                <a:t>Officials from the Ministry of Agriculture were accused of supplying substandard fertilizer, prompting the National Assembly to summon then Agriculture CS </a:t>
              </a:r>
              <a:r>
                <a:rPr lang="en-US" sz="1133" dirty="0" err="1">
                  <a:solidFill>
                    <a:schemeClr val="tx2">
                      <a:lumMod val="50000"/>
                    </a:schemeClr>
                  </a:solidFill>
                  <a:latin typeface="Arial"/>
                  <a:ea typeface="Arial"/>
                  <a:cs typeface="Arial"/>
                  <a:sym typeface="Arial"/>
                </a:rPr>
                <a:t>Mithika</a:t>
              </a:r>
              <a:r>
                <a:rPr lang="en-US" sz="1133" dirty="0">
                  <a:solidFill>
                    <a:schemeClr val="tx2">
                      <a:lumMod val="50000"/>
                    </a:schemeClr>
                  </a:solidFill>
                  <a:latin typeface="Arial"/>
                  <a:ea typeface="Arial"/>
                  <a:cs typeface="Arial"/>
                  <a:sym typeface="Arial"/>
                </a:rPr>
                <a:t> </a:t>
              </a:r>
              <a:r>
                <a:rPr lang="en-US" sz="1133" dirty="0" err="1">
                  <a:solidFill>
                    <a:schemeClr val="tx2">
                      <a:lumMod val="50000"/>
                    </a:schemeClr>
                  </a:solidFill>
                  <a:latin typeface="Arial"/>
                  <a:ea typeface="Arial"/>
                  <a:cs typeface="Arial"/>
                  <a:sym typeface="Arial"/>
                </a:rPr>
                <a:t>Linturi</a:t>
              </a:r>
              <a:r>
                <a:rPr lang="en-US" sz="1133" dirty="0">
                  <a:solidFill>
                    <a:schemeClr val="tx2">
                      <a:lumMod val="50000"/>
                    </a:schemeClr>
                  </a:solidFill>
                  <a:latin typeface="Arial"/>
                  <a:ea typeface="Arial"/>
                  <a:cs typeface="Arial"/>
                  <a:sym typeface="Arial"/>
                </a:rPr>
                <a:t> to explain how this fertilizer entered the market.</a:t>
              </a:r>
            </a:p>
            <a:p>
              <a:pPr algn="ctr">
                <a:lnSpc>
                  <a:spcPts val="1450"/>
                </a:lnSpc>
              </a:pPr>
              <a:endParaRPr lang="en-US" sz="1133" dirty="0">
                <a:solidFill>
                  <a:schemeClr val="tx2">
                    <a:lumMod val="50000"/>
                  </a:schemeClr>
                </a:solidFill>
                <a:latin typeface="Arial"/>
                <a:ea typeface="Arial"/>
                <a:cs typeface="Arial"/>
                <a:sym typeface="Arial"/>
              </a:endParaRPr>
            </a:p>
          </p:txBody>
        </p:sp>
        <p:sp>
          <p:nvSpPr>
            <p:cNvPr id="48" name="TextBox 48"/>
            <p:cNvSpPr txBox="1"/>
            <p:nvPr/>
          </p:nvSpPr>
          <p:spPr>
            <a:xfrm>
              <a:off x="14223397" y="7877085"/>
              <a:ext cx="4064604" cy="1708737"/>
            </a:xfrm>
            <a:prstGeom prst="rect">
              <a:avLst/>
            </a:prstGeom>
          </p:spPr>
          <p:txBody>
            <a:bodyPr wrap="square" lIns="0" tIns="0" rIns="0" bIns="0" rtlCol="0" anchor="t">
              <a:spAutoFit/>
            </a:bodyPr>
            <a:lstStyle/>
            <a:p>
              <a:pPr algn="ctr">
                <a:lnSpc>
                  <a:spcPts val="1451"/>
                </a:lnSpc>
              </a:pPr>
              <a:r>
                <a:rPr lang="en-US" sz="1133" dirty="0">
                  <a:solidFill>
                    <a:schemeClr val="tx2">
                      <a:lumMod val="50000"/>
                    </a:schemeClr>
                  </a:solidFill>
                  <a:latin typeface="Arial"/>
                  <a:ea typeface="Arial"/>
                  <a:cs typeface="Arial"/>
                  <a:sym typeface="Arial"/>
                </a:rPr>
                <a:t>On June 25, 2024, thousands of protesters stormed Parliament Buildings in response to the passing of the Kenya Finance Bill 2024, part of a broader series of protests against proposed tax increases.</a:t>
              </a:r>
            </a:p>
            <a:p>
              <a:pPr algn="ctr">
                <a:lnSpc>
                  <a:spcPts val="1451"/>
                </a:lnSpc>
              </a:pPr>
              <a:endParaRPr lang="en-US" sz="1133" dirty="0">
                <a:solidFill>
                  <a:schemeClr val="tx2">
                    <a:lumMod val="50000"/>
                  </a:schemeClr>
                </a:solidFill>
                <a:latin typeface="Arial"/>
                <a:ea typeface="Arial"/>
                <a:cs typeface="Arial"/>
                <a:sym typeface="Arial"/>
              </a:endParaRPr>
            </a:p>
          </p:txBody>
        </p:sp>
        <p:sp>
          <p:nvSpPr>
            <p:cNvPr id="49" name="TextBox 49"/>
            <p:cNvSpPr txBox="1"/>
            <p:nvPr/>
          </p:nvSpPr>
          <p:spPr>
            <a:xfrm>
              <a:off x="3026748" y="2129649"/>
              <a:ext cx="3749684" cy="1708737"/>
            </a:xfrm>
            <a:prstGeom prst="rect">
              <a:avLst/>
            </a:prstGeom>
          </p:spPr>
          <p:txBody>
            <a:bodyPr lIns="0" tIns="0" rIns="0" bIns="0" rtlCol="0" anchor="t">
              <a:spAutoFit/>
            </a:bodyPr>
            <a:lstStyle/>
            <a:p>
              <a:pPr algn="ctr">
                <a:lnSpc>
                  <a:spcPts val="1450"/>
                </a:lnSpc>
                <a:spcBef>
                  <a:spcPct val="0"/>
                </a:spcBef>
              </a:pPr>
              <a:r>
                <a:rPr lang="en-US" sz="1133" dirty="0">
                  <a:solidFill>
                    <a:schemeClr val="tx2">
                      <a:lumMod val="50000"/>
                    </a:schemeClr>
                  </a:solidFill>
                  <a:latin typeface="Arial"/>
                  <a:ea typeface="Arial"/>
                  <a:cs typeface="Arial"/>
                  <a:sym typeface="Arial"/>
                </a:rPr>
                <a:t>On International Women’s Day, Kenyan women protested against rising femicide cases following 152 women murdered in 2023, the highest in five years, with 28 deaths reported this year.</a:t>
              </a:r>
            </a:p>
          </p:txBody>
        </p:sp>
        <p:sp>
          <p:nvSpPr>
            <p:cNvPr id="50" name="TextBox 50"/>
            <p:cNvSpPr txBox="1"/>
            <p:nvPr/>
          </p:nvSpPr>
          <p:spPr>
            <a:xfrm>
              <a:off x="7625797" y="2091648"/>
              <a:ext cx="3749684" cy="1708737"/>
            </a:xfrm>
            <a:prstGeom prst="rect">
              <a:avLst/>
            </a:prstGeom>
          </p:spPr>
          <p:txBody>
            <a:bodyPr lIns="0" tIns="0" rIns="0" bIns="0" rtlCol="0" anchor="t">
              <a:spAutoFit/>
            </a:bodyPr>
            <a:lstStyle/>
            <a:p>
              <a:pPr algn="ctr">
                <a:lnSpc>
                  <a:spcPts val="1450"/>
                </a:lnSpc>
              </a:pPr>
              <a:r>
                <a:rPr lang="en-US" sz="1133">
                  <a:solidFill>
                    <a:schemeClr val="tx2">
                      <a:lumMod val="50000"/>
                    </a:schemeClr>
                  </a:solidFill>
                  <a:latin typeface="Arial"/>
                  <a:ea typeface="Arial"/>
                  <a:cs typeface="Arial"/>
                  <a:sym typeface="Arial"/>
                </a:rPr>
                <a:t>President William Ruto made the first state visit to the United States by an African leader in 16 years, marking only the sixth state visit President Joe Biden has hosted since taking office.</a:t>
              </a:r>
            </a:p>
            <a:p>
              <a:pPr algn="ctr">
                <a:lnSpc>
                  <a:spcPts val="1450"/>
                </a:lnSpc>
                <a:spcBef>
                  <a:spcPct val="0"/>
                </a:spcBef>
              </a:pPr>
              <a:endParaRPr lang="en-US" sz="1133">
                <a:solidFill>
                  <a:schemeClr val="tx2">
                    <a:lumMod val="50000"/>
                  </a:schemeClr>
                </a:solidFill>
                <a:latin typeface="Arial"/>
                <a:ea typeface="Arial"/>
                <a:cs typeface="Arial"/>
                <a:sym typeface="Arial"/>
              </a:endParaRPr>
            </a:p>
          </p:txBody>
        </p:sp>
        <p:sp>
          <p:nvSpPr>
            <p:cNvPr id="51" name="TextBox 51"/>
            <p:cNvSpPr txBox="1"/>
            <p:nvPr/>
          </p:nvSpPr>
          <p:spPr>
            <a:xfrm>
              <a:off x="12234058" y="2129649"/>
              <a:ext cx="4003470" cy="1420197"/>
            </a:xfrm>
            <a:prstGeom prst="rect">
              <a:avLst/>
            </a:prstGeom>
          </p:spPr>
          <p:txBody>
            <a:bodyPr lIns="0" tIns="0" rIns="0" bIns="0" rtlCol="0" anchor="t">
              <a:spAutoFit/>
            </a:bodyPr>
            <a:lstStyle/>
            <a:p>
              <a:pPr algn="ctr">
                <a:lnSpc>
                  <a:spcPts val="1450"/>
                </a:lnSpc>
                <a:spcBef>
                  <a:spcPct val="0"/>
                </a:spcBef>
              </a:pPr>
              <a:r>
                <a:rPr lang="en-US" sz="1133" dirty="0">
                  <a:solidFill>
                    <a:schemeClr val="tx2">
                      <a:lumMod val="50000"/>
                    </a:schemeClr>
                  </a:solidFill>
                  <a:latin typeface="Arial"/>
                  <a:ea typeface="Arial"/>
                  <a:cs typeface="Arial"/>
                  <a:sym typeface="Arial"/>
                </a:rPr>
                <a:t>Kenyan police officers have landed in Haiti for a UN-supported mission to aid in stabilizing the nation, facing opposition from Kenyans with a court challenge questioning the process's constitutionality.</a:t>
              </a:r>
            </a:p>
          </p:txBody>
        </p:sp>
      </p:grpSp>
      <p:sp>
        <p:nvSpPr>
          <p:cNvPr id="53" name="Title 1">
            <a:extLst>
              <a:ext uri="{FF2B5EF4-FFF2-40B4-BE49-F238E27FC236}">
                <a16:creationId xmlns:a16="http://schemas.microsoft.com/office/drawing/2014/main" id="{897384FE-E714-55AF-F487-14FCB83D7680}"/>
              </a:ext>
            </a:extLst>
          </p:cNvPr>
          <p:cNvSpPr txBox="1">
            <a:spLocks/>
          </p:cNvSpPr>
          <p:nvPr/>
        </p:nvSpPr>
        <p:spPr>
          <a:xfrm>
            <a:off x="980767" y="156387"/>
            <a:ext cx="10515600" cy="480131"/>
          </a:xfrm>
          <a:prstGeom prst="rect">
            <a:avLst/>
          </a:prstGeom>
          <a:noFill/>
        </p:spPr>
        <p:txBody>
          <a:bodyPr wrap="square"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defTabSz="914126"/>
            <a:r>
              <a:rPr lang="en-GB" sz="2800" b="1" dirty="0">
                <a:solidFill>
                  <a:schemeClr val="bg1"/>
                </a:solidFill>
                <a:latin typeface="Source Sans Pro" panose="020B0503030403020204" pitchFamily="34" charset="0"/>
                <a:ea typeface="Source Sans Pro" panose="020B0503030403020204" pitchFamily="34" charset="0"/>
                <a:cs typeface="+mn-cs"/>
              </a:rPr>
              <a:t>H1 2024 Highlights on PR coverage</a:t>
            </a:r>
            <a:endParaRPr lang="en-US" sz="2800" b="1" dirty="0">
              <a:solidFill>
                <a:schemeClr val="bg1"/>
              </a:solidFill>
              <a:latin typeface="Source Sans Pro" panose="020B0503030403020204" pitchFamily="34" charset="0"/>
              <a:ea typeface="Source Sans Pro" panose="020B0503030403020204" pitchFamily="34" charset="0"/>
              <a:cs typeface="+mn-cs"/>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IGPIA - Theme 11 - Light">
    <a:dk1>
      <a:srgbClr val="737572"/>
    </a:dk1>
    <a:lt1>
      <a:srgbClr val="FFFFFF"/>
    </a:lt1>
    <a:dk2>
      <a:srgbClr val="171717"/>
    </a:dk2>
    <a:lt2>
      <a:srgbClr val="FFFFFF"/>
    </a:lt2>
    <a:accent1>
      <a:srgbClr val="53B09C"/>
    </a:accent1>
    <a:accent2>
      <a:srgbClr val="4B5050"/>
    </a:accent2>
    <a:accent3>
      <a:srgbClr val="53AF9C"/>
    </a:accent3>
    <a:accent4>
      <a:srgbClr val="4B5050"/>
    </a:accent4>
    <a:accent5>
      <a:srgbClr val="53AF9C"/>
    </a:accent5>
    <a:accent6>
      <a:srgbClr val="4B5050"/>
    </a:accent6>
    <a:hlink>
      <a:srgbClr val="216BA9"/>
    </a:hlink>
    <a:folHlink>
      <a:srgbClr val="1FB18A"/>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IGPIA - Theme 11 - Light">
    <a:dk1>
      <a:srgbClr val="737572"/>
    </a:dk1>
    <a:lt1>
      <a:srgbClr val="FFFFFF"/>
    </a:lt1>
    <a:dk2>
      <a:srgbClr val="171717"/>
    </a:dk2>
    <a:lt2>
      <a:srgbClr val="FFFFFF"/>
    </a:lt2>
    <a:accent1>
      <a:srgbClr val="53B09C"/>
    </a:accent1>
    <a:accent2>
      <a:srgbClr val="4B5050"/>
    </a:accent2>
    <a:accent3>
      <a:srgbClr val="53AF9C"/>
    </a:accent3>
    <a:accent4>
      <a:srgbClr val="4B5050"/>
    </a:accent4>
    <a:accent5>
      <a:srgbClr val="53AF9C"/>
    </a:accent5>
    <a:accent6>
      <a:srgbClr val="4B5050"/>
    </a:accent6>
    <a:hlink>
      <a:srgbClr val="216BA9"/>
    </a:hlink>
    <a:folHlink>
      <a:srgbClr val="1FB18A"/>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IGPIA - Theme 11 - Light">
    <a:dk1>
      <a:srgbClr val="737572"/>
    </a:dk1>
    <a:lt1>
      <a:srgbClr val="FFFFFF"/>
    </a:lt1>
    <a:dk2>
      <a:srgbClr val="171717"/>
    </a:dk2>
    <a:lt2>
      <a:srgbClr val="FFFFFF"/>
    </a:lt2>
    <a:accent1>
      <a:srgbClr val="53B09C"/>
    </a:accent1>
    <a:accent2>
      <a:srgbClr val="4B5050"/>
    </a:accent2>
    <a:accent3>
      <a:srgbClr val="53AF9C"/>
    </a:accent3>
    <a:accent4>
      <a:srgbClr val="4B5050"/>
    </a:accent4>
    <a:accent5>
      <a:srgbClr val="53AF9C"/>
    </a:accent5>
    <a:accent6>
      <a:srgbClr val="4B5050"/>
    </a:accent6>
    <a:hlink>
      <a:srgbClr val="216BA9"/>
    </a:hlink>
    <a:folHlink>
      <a:srgbClr val="1FB18A"/>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IGPIA - Theme 11 - Light">
    <a:dk1>
      <a:srgbClr val="737572"/>
    </a:dk1>
    <a:lt1>
      <a:srgbClr val="FFFFFF"/>
    </a:lt1>
    <a:dk2>
      <a:srgbClr val="171717"/>
    </a:dk2>
    <a:lt2>
      <a:srgbClr val="FFFFFF"/>
    </a:lt2>
    <a:accent1>
      <a:srgbClr val="53B09C"/>
    </a:accent1>
    <a:accent2>
      <a:srgbClr val="4B5050"/>
    </a:accent2>
    <a:accent3>
      <a:srgbClr val="53AF9C"/>
    </a:accent3>
    <a:accent4>
      <a:srgbClr val="4B5050"/>
    </a:accent4>
    <a:accent5>
      <a:srgbClr val="53AF9C"/>
    </a:accent5>
    <a:accent6>
      <a:srgbClr val="4B5050"/>
    </a:accent6>
    <a:hlink>
      <a:srgbClr val="216BA9"/>
    </a:hlink>
    <a:folHlink>
      <a:srgbClr val="1FB18A"/>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50BE84EC88E314AB51AA0C08699F9B4" ma:contentTypeVersion="4" ma:contentTypeDescription="Create a new document." ma:contentTypeScope="" ma:versionID="3ef783b386de5e53039f562a9ee77179">
  <xsd:schema xmlns:xsd="http://www.w3.org/2001/XMLSchema" xmlns:xs="http://www.w3.org/2001/XMLSchema" xmlns:p="http://schemas.microsoft.com/office/2006/metadata/properties" xmlns:ns3="bb5829b3-a8dc-46be-9260-c047ab233031" targetNamespace="http://schemas.microsoft.com/office/2006/metadata/properties" ma:root="true" ma:fieldsID="eae4dc7bb31fb6a62879dc7604e4f23b" ns3:_="">
    <xsd:import namespace="bb5829b3-a8dc-46be-9260-c047ab233031"/>
    <xsd:element name="properties">
      <xsd:complexType>
        <xsd:sequence>
          <xsd:element name="documentManagement">
            <xsd:complexType>
              <xsd:all>
                <xsd:element ref="ns3:MediaServiceMetadata" minOccurs="0"/>
                <xsd:element ref="ns3:MediaServiceFastMetadata"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b5829b3-a8dc-46be-9260-c047ab23303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67487E9-7F17-4BD9-B110-4E0C2630FD18}">
  <ds:schemaRefs>
    <ds:schemaRef ds:uri="http://www.w3.org/XML/1998/namespace"/>
    <ds:schemaRef ds:uri="http://schemas.microsoft.com/office/infopath/2007/PartnerControls"/>
    <ds:schemaRef ds:uri="http://purl.org/dc/elements/1.1/"/>
    <ds:schemaRef ds:uri="http://schemas.microsoft.com/office/2006/documentManagement/types"/>
    <ds:schemaRef ds:uri="bb5829b3-a8dc-46be-9260-c047ab233031"/>
    <ds:schemaRef ds:uri="http://purl.org/dc/dcmitype/"/>
    <ds:schemaRef ds:uri="http://purl.org/dc/terms/"/>
    <ds:schemaRef ds:uri="http://schemas.openxmlformats.org/package/2006/metadata/core-properties"/>
    <ds:schemaRef ds:uri="http://schemas.microsoft.com/office/2006/metadata/properties"/>
  </ds:schemaRefs>
</ds:datastoreItem>
</file>

<file path=customXml/itemProps2.xml><?xml version="1.0" encoding="utf-8"?>
<ds:datastoreItem xmlns:ds="http://schemas.openxmlformats.org/officeDocument/2006/customXml" ds:itemID="{56A1DD94-8489-4EEB-BC31-87A22FB9443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b5829b3-a8dc-46be-9260-c047ab23303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2448C82-B6A0-4167-B6E8-4B8A03870F0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5617</TotalTime>
  <Words>2059</Words>
  <Application>Microsoft Office PowerPoint</Application>
  <PresentationFormat>Widescreen</PresentationFormat>
  <Paragraphs>200</Paragraphs>
  <Slides>21</Slides>
  <Notes>4</Notes>
  <HiddenSlides>0</HiddenSlides>
  <MMClips>0</MMClips>
  <ScaleCrop>false</ScaleCrop>
  <HeadingPairs>
    <vt:vector size="6" baseType="variant">
      <vt:variant>
        <vt:lpstr>Fonts Used</vt:lpstr>
      </vt:variant>
      <vt:variant>
        <vt:i4>13</vt:i4>
      </vt:variant>
      <vt:variant>
        <vt:lpstr>Theme</vt:lpstr>
      </vt:variant>
      <vt:variant>
        <vt:i4>3</vt:i4>
      </vt:variant>
      <vt:variant>
        <vt:lpstr>Slide Titles</vt:lpstr>
      </vt:variant>
      <vt:variant>
        <vt:i4>21</vt:i4>
      </vt:variant>
    </vt:vector>
  </HeadingPairs>
  <TitlesOfParts>
    <vt:vector size="37" baseType="lpstr">
      <vt:lpstr>Aptos</vt:lpstr>
      <vt:lpstr>Aptos Display</vt:lpstr>
      <vt:lpstr>Arial</vt:lpstr>
      <vt:lpstr>Arial Bold Italics</vt:lpstr>
      <vt:lpstr>Calibri</vt:lpstr>
      <vt:lpstr>Calibri Light</vt:lpstr>
      <vt:lpstr>Montserrat Classic Bold</vt:lpstr>
      <vt:lpstr>Neue Montreal Bold</vt:lpstr>
      <vt:lpstr>Poppins</vt:lpstr>
      <vt:lpstr>Source Sans Pro</vt:lpstr>
      <vt:lpstr>Tahoma</vt:lpstr>
      <vt:lpstr>Tw Cen MT</vt:lpstr>
      <vt:lpstr>Wingdings</vt:lpstr>
      <vt:lpstr>Office Theme</vt:lpstr>
      <vt:lpstr>1_Office Theme</vt:lpstr>
      <vt:lpstr>2_Office Theme</vt:lpstr>
      <vt:lpstr>Kenya Media Landscape Report  H1 2024</vt:lpstr>
      <vt:lpstr>PowerPoint Presentation</vt:lpstr>
      <vt:lpstr>Section 1: Macro-Economic Insights &amp; Media Facts</vt:lpstr>
      <vt:lpstr>PowerPoint Presentation</vt:lpstr>
      <vt:lpstr>PowerPoint Presentation</vt:lpstr>
      <vt:lpstr>PowerPoint Presentation</vt:lpstr>
      <vt:lpstr>PowerPoint Presentation</vt:lpstr>
      <vt:lpstr>Section 2: H1 Coverage Highlight &amp; Advertising Trends</vt:lpstr>
      <vt:lpstr>PowerPoint Presentation</vt:lpstr>
      <vt:lpstr>Trended Advertising Spends by Half Year</vt:lpstr>
      <vt:lpstr>Ad Spends by Industry</vt:lpstr>
      <vt:lpstr>Top Spenders</vt:lpstr>
      <vt:lpstr>H1 2024 Industry Spends by Media</vt:lpstr>
      <vt:lpstr>Large Format Sites Distribution by Town</vt:lpstr>
      <vt:lpstr>Overall Exposure by OOH Type </vt:lpstr>
      <vt:lpstr>PowerPoint Presentation</vt:lpstr>
      <vt:lpstr>PowerPoint Presentation</vt:lpstr>
      <vt:lpstr>PowerPoint Presentation</vt:lpstr>
      <vt:lpstr>Section 3: Conclusion and Forecast </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Samuel Otieno</dc:creator>
  <cp:lastModifiedBy>Haron Mucai</cp:lastModifiedBy>
  <cp:revision>144</cp:revision>
  <dcterms:created xsi:type="dcterms:W3CDTF">2024-07-25T10:21:29Z</dcterms:created>
  <dcterms:modified xsi:type="dcterms:W3CDTF">2024-08-13T10:46:58Z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0x010100950BE84EC88E314AB51AA0C08699F9B4</vt:lpwstr>
  </property>
</Properties>
</file>