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9" r:id="rId4"/>
    <p:sldMasterId id="214748368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y="5143500" cx="9144000"/>
  <p:notesSz cx="6858000" cy="9144000"/>
  <p:embeddedFontLst>
    <p:embeddedFont>
      <p:font typeface="Unbounded SemiBold"/>
      <p:regular r:id="rId64"/>
      <p:bold r:id="rId65"/>
    </p:embeddedFont>
    <p:embeddedFont>
      <p:font typeface="Unbounded Medium"/>
      <p:regular r:id="rId66"/>
      <p:bold r:id="rId67"/>
    </p:embeddedFont>
    <p:embeddedFont>
      <p:font typeface="Poppins"/>
      <p:regular r:id="rId68"/>
      <p:bold r:id="rId69"/>
      <p:italic r:id="rId70"/>
      <p:boldItalic r:id="rId71"/>
    </p:embeddedFont>
    <p:embeddedFont>
      <p:font typeface="Poppins Medium"/>
      <p:regular r:id="rId72"/>
      <p:bold r:id="rId73"/>
      <p:italic r:id="rId74"/>
      <p:boldItalic r:id="rId75"/>
    </p:embeddedFont>
    <p:embeddedFont>
      <p:font typeface="Poppins Black"/>
      <p:bold r:id="rId76"/>
      <p:boldItalic r:id="rId77"/>
    </p:embeddedFont>
    <p:embeddedFont>
      <p:font typeface="Helvetica Neue"/>
      <p:regular r:id="rId78"/>
      <p:bold r:id="rId79"/>
      <p:italic r:id="rId80"/>
      <p:boldItalic r:id="rId81"/>
    </p:embeddedFont>
    <p:embeddedFont>
      <p:font typeface="Unbounded"/>
      <p:regular r:id="rId82"/>
      <p:bold r:id="rId8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83" Type="http://schemas.openxmlformats.org/officeDocument/2006/relationships/font" Target="fonts/Unbounded-bold.fntdata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0" Type="http://schemas.openxmlformats.org/officeDocument/2006/relationships/font" Target="fonts/HelveticaNeue-italic.fntdata"/><Relationship Id="rId82" Type="http://schemas.openxmlformats.org/officeDocument/2006/relationships/font" Target="fonts/Unbounded-regular.fntdata"/><Relationship Id="rId81" Type="http://schemas.openxmlformats.org/officeDocument/2006/relationships/font" Target="fonts/HelveticaNeue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font" Target="fonts/PoppinsMedium-bold.fntdata"/><Relationship Id="rId72" Type="http://schemas.openxmlformats.org/officeDocument/2006/relationships/font" Target="fonts/PoppinsMedium-regular.fntdata"/><Relationship Id="rId31" Type="http://schemas.openxmlformats.org/officeDocument/2006/relationships/slide" Target="slides/slide25.xml"/><Relationship Id="rId75" Type="http://schemas.openxmlformats.org/officeDocument/2006/relationships/font" Target="fonts/PoppinsMedium-boldItalic.fntdata"/><Relationship Id="rId30" Type="http://schemas.openxmlformats.org/officeDocument/2006/relationships/slide" Target="slides/slide24.xml"/><Relationship Id="rId74" Type="http://schemas.openxmlformats.org/officeDocument/2006/relationships/font" Target="fonts/PoppinsMedium-italic.fntdata"/><Relationship Id="rId33" Type="http://schemas.openxmlformats.org/officeDocument/2006/relationships/slide" Target="slides/slide27.xml"/><Relationship Id="rId77" Type="http://schemas.openxmlformats.org/officeDocument/2006/relationships/font" Target="fonts/PoppinsBlack-boldItalic.fntdata"/><Relationship Id="rId32" Type="http://schemas.openxmlformats.org/officeDocument/2006/relationships/slide" Target="slides/slide26.xml"/><Relationship Id="rId76" Type="http://schemas.openxmlformats.org/officeDocument/2006/relationships/font" Target="fonts/PoppinsBlack-bold.fntdata"/><Relationship Id="rId35" Type="http://schemas.openxmlformats.org/officeDocument/2006/relationships/slide" Target="slides/slide29.xml"/><Relationship Id="rId79" Type="http://schemas.openxmlformats.org/officeDocument/2006/relationships/font" Target="fonts/HelveticaNeue-bold.fntdata"/><Relationship Id="rId34" Type="http://schemas.openxmlformats.org/officeDocument/2006/relationships/slide" Target="slides/slide28.xml"/><Relationship Id="rId78" Type="http://schemas.openxmlformats.org/officeDocument/2006/relationships/font" Target="fonts/HelveticaNeue-regular.fntdata"/><Relationship Id="rId71" Type="http://schemas.openxmlformats.org/officeDocument/2006/relationships/font" Target="fonts/Poppins-boldItalic.fntdata"/><Relationship Id="rId70" Type="http://schemas.openxmlformats.org/officeDocument/2006/relationships/font" Target="fonts/Poppins-italic.fntdata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font" Target="fonts/UnboundedSemiBold-regular.fntdata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font" Target="fonts/UnboundedMedium-regular.fntdata"/><Relationship Id="rId21" Type="http://schemas.openxmlformats.org/officeDocument/2006/relationships/slide" Target="slides/slide15.xml"/><Relationship Id="rId65" Type="http://schemas.openxmlformats.org/officeDocument/2006/relationships/font" Target="fonts/UnboundedSemiBold-bold.fntdata"/><Relationship Id="rId24" Type="http://schemas.openxmlformats.org/officeDocument/2006/relationships/slide" Target="slides/slide18.xml"/><Relationship Id="rId68" Type="http://schemas.openxmlformats.org/officeDocument/2006/relationships/font" Target="fonts/Poppins-regular.fntdata"/><Relationship Id="rId23" Type="http://schemas.openxmlformats.org/officeDocument/2006/relationships/slide" Target="slides/slide17.xml"/><Relationship Id="rId67" Type="http://schemas.openxmlformats.org/officeDocument/2006/relationships/font" Target="fonts/UnboundedMedium-bold.fntdata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font" Target="fonts/Poppins-bold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2036fecc7f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2036fecc7f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2036fecc7f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2036fecc7f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f275c2bc4e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f275c2bc4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f275c2bc4e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f275c2bc4e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f275c2bc4e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2f275c2bc4e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2036fecc7f_0_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22036fecc7f_0_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2036fecc7f_0_3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2036fecc7f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2036fecc7f_0_3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2036fecc7f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2036fecc7f_0_6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2036fecc7f_0_6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2036fecc7f_0_15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2036fecc7f_0_15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2036fecc7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2036fecc7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2036fecc7f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22036fecc7f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2036fecc7f_0_1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22036fecc7f_0_1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2036fecc7f_0_15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22036fecc7f_0_15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2036fecc7f_0_1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1" name="Google Shape;311;g22036fecc7f_0_1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f27823aff9_0_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2f27823aff9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22036fecc7f_0_1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" name="Google Shape;325;g22036fecc7f_0_1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2036fecc7f_0_15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22036fecc7f_0_15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2036fecc7f_0_1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g22036fecc7f_0_1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22036fecc7f_0_13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7" name="Google Shape;347;g22036fecc7f_0_1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2036fecc7f_0_13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5" name="Google Shape;355;g22036fecc7f_0_1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2036fecc7f_0_9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2036fecc7f_0_9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22036fecc7f_0_15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22036fecc7f_0_15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2f27823aff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8" name="Google Shape;368;g2f27823aff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2f27823aff9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2f27823aff9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2f27823aff9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2f27823aff9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f27823aff9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0" name="Google Shape;390;g2f27823aff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22036fecc7f_0_1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8" name="Google Shape;398;g22036fecc7f_0_1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2f27823aff9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2f27823aff9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2f27823aff9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3" name="Google Shape;413;g2f27823aff9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2f27823aff9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1" name="Google Shape;421;g2f27823aff9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f27823aff9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9" name="Google Shape;429;g2f27823aff9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2036fecc7f_0_9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2036fecc7f_0_9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2f27823aff9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2f27823aff9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2f27823aff9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2f27823aff9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2f27823aff9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1" name="Google Shape;451;g2f27823aff9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2f27823aff9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9" name="Google Shape;459;g2f27823aff9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2f27823aff9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7" name="Google Shape;467;g2f27823aff9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2f27823aff9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5" name="Google Shape;475;g2f27823aff9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2f27823aff9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2f27823aff9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2f27823aff9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2f27823aff9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2f27823aff9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2f27823aff9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2f27823aff9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2f27823aff9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2036fecc7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2036fecc7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2f27823aff9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2f27823aff9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2f27823aff9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2f27823aff9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2f27823aff9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2f27823aff9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2f27823aff9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0" name="Google Shape;530;g2f27823aff9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2f27823aff9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7" name="Google Shape;537;g2f27823aff9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2f27823aff9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4" name="Google Shape;544;g2f27823aff9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2f275c2bc4e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2f275c2bc4e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2f27823aff9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9" name="Google Shape;559;g2f27823aff9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2036fecc7f_0_1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2036fecc7f_0_1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2036fecc7f_0_1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2036fecc7f_0_1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2036fecc7f_0_9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g22036fecc7f_0_9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2036fecc7f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2036fecc7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1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" name="Google Shape;44;p1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8" name="Google Shape;4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3">
  <p:cSld name="TITLE_AND_BODY_4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8" name="Google Shape;5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2" type="sldNum"/>
          </p:nvPr>
        </p:nvSpPr>
        <p:spPr>
          <a:xfrm>
            <a:off x="8472458" y="4663217"/>
            <a:ext cx="548700" cy="20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25000" lnSpcReduction="20000"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8" name="Google Shape;68;p18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9" name="Google Shape;69;p18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9"/>
          <p:cNvSpPr txBox="1"/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9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" type="body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0" name="Google Shape;80;p20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/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4" name="Google Shape;84;p21"/>
          <p:cNvSpPr txBox="1"/>
          <p:nvPr>
            <p:ph idx="1" type="body"/>
          </p:nvPr>
        </p:nvSpPr>
        <p:spPr>
          <a:xfrm>
            <a:off x="361156" y="1453357"/>
            <a:ext cx="3886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5" name="Google Shape;85;p21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6" name="Google Shape;86;p21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7" name="Google Shape;87;p21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0" name="Google Shape;90;p22"/>
          <p:cNvSpPr txBox="1"/>
          <p:nvPr>
            <p:ph idx="1" type="body"/>
          </p:nvPr>
        </p:nvSpPr>
        <p:spPr>
          <a:xfrm>
            <a:off x="228600" y="800100"/>
            <a:ext cx="20193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91" name="Google Shape;91;p22"/>
          <p:cNvSpPr txBox="1"/>
          <p:nvPr>
            <p:ph idx="2" type="body"/>
          </p:nvPr>
        </p:nvSpPr>
        <p:spPr>
          <a:xfrm>
            <a:off x="2324100" y="800100"/>
            <a:ext cx="20193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92" name="Google Shape;92;p22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3" name="Google Shape;93;p22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4" name="Google Shape;94;p22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7" name="Google Shape;97;p23"/>
          <p:cNvSpPr txBox="1"/>
          <p:nvPr>
            <p:ph idx="1" type="body"/>
          </p:nvPr>
        </p:nvSpPr>
        <p:spPr>
          <a:xfrm>
            <a:off x="228600" y="767556"/>
            <a:ext cx="20202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98" name="Google Shape;98;p23"/>
          <p:cNvSpPr txBox="1"/>
          <p:nvPr>
            <p:ph idx="2" type="body"/>
          </p:nvPr>
        </p:nvSpPr>
        <p:spPr>
          <a:xfrm>
            <a:off x="228600" y="1087438"/>
            <a:ext cx="2020200" cy="19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99" name="Google Shape;99;p23"/>
          <p:cNvSpPr txBox="1"/>
          <p:nvPr>
            <p:ph idx="3" type="body"/>
          </p:nvPr>
        </p:nvSpPr>
        <p:spPr>
          <a:xfrm>
            <a:off x="2322513" y="767556"/>
            <a:ext cx="20208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100" name="Google Shape;100;p23"/>
          <p:cNvSpPr txBox="1"/>
          <p:nvPr>
            <p:ph idx="4" type="body"/>
          </p:nvPr>
        </p:nvSpPr>
        <p:spPr>
          <a:xfrm>
            <a:off x="2322513" y="1087438"/>
            <a:ext cx="2020800" cy="19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101" name="Google Shape;101;p23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2" name="Google Shape;102;p23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3" name="Google Shape;103;p23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4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6" name="Google Shape;106;p24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7" name="Google Shape;107;p24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8" name="Google Shape;108;p24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5"/>
          <p:cNvSpPr txBox="1"/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1" name="Google Shape;111;p25"/>
          <p:cNvSpPr txBox="1"/>
          <p:nvPr>
            <p:ph idx="1" type="body"/>
          </p:nvPr>
        </p:nvSpPr>
        <p:spPr>
          <a:xfrm>
            <a:off x="1787525" y="136525"/>
            <a:ext cx="2556000" cy="29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112" name="Google Shape;112;p25"/>
          <p:cNvSpPr txBox="1"/>
          <p:nvPr>
            <p:ph idx="2" type="body"/>
          </p:nvPr>
        </p:nvSpPr>
        <p:spPr>
          <a:xfrm>
            <a:off x="228600" y="717550"/>
            <a:ext cx="1504200" cy="23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13" name="Google Shape;113;p25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4" name="Google Shape;114;p25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5" name="Google Shape;115;p25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 1">
  <p:cSld name="OBJECT_WITH_CAPTION_TEXT_1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6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7"/>
          <p:cNvSpPr txBox="1"/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0" name="Google Shape;120;p27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121" name="Google Shape;121;p27"/>
          <p:cNvSpPr txBox="1"/>
          <p:nvPr>
            <p:ph idx="1" type="body"/>
          </p:nvPr>
        </p:nvSpPr>
        <p:spPr>
          <a:xfrm>
            <a:off x="896144" y="2683669"/>
            <a:ext cx="27432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22" name="Google Shape;122;p27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3" name="Google Shape;123;p27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4" name="Google Shape;124;p27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8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7" name="Google Shape;127;p28"/>
          <p:cNvSpPr txBox="1"/>
          <p:nvPr>
            <p:ph idx="1" type="body"/>
          </p:nvPr>
        </p:nvSpPr>
        <p:spPr>
          <a:xfrm rot="5400000">
            <a:off x="1154550" y="-125850"/>
            <a:ext cx="22629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28" name="Google Shape;128;p28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9" name="Google Shape;129;p28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0" name="Google Shape;130;p28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9"/>
          <p:cNvSpPr txBox="1"/>
          <p:nvPr>
            <p:ph type="title"/>
          </p:nvPr>
        </p:nvSpPr>
        <p:spPr>
          <a:xfrm rot="5400000">
            <a:off x="2366100" y="1085919"/>
            <a:ext cx="29259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3" name="Google Shape;133;p29"/>
          <p:cNvSpPr txBox="1"/>
          <p:nvPr>
            <p:ph idx="1" type="body"/>
          </p:nvPr>
        </p:nvSpPr>
        <p:spPr>
          <a:xfrm rot="5400000">
            <a:off x="270600" y="95319"/>
            <a:ext cx="2925900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34" name="Google Shape;134;p29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5" name="Google Shape;135;p29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6" name="Google Shape;136;p29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2 3">
  <p:cSld name="TITLE_AND_BODY_1_2_3">
    <p:bg>
      <p:bgPr>
        <a:solidFill>
          <a:srgbClr val="FFF705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0"/>
          <p:cNvSpPr/>
          <p:nvPr/>
        </p:nvSpPr>
        <p:spPr>
          <a:xfrm>
            <a:off x="123900" y="128400"/>
            <a:ext cx="8896200" cy="4886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bg>
      <p:bgPr>
        <a:solidFill>
          <a:srgbClr val="3900B5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1"/>
          <p:cNvSpPr/>
          <p:nvPr/>
        </p:nvSpPr>
        <p:spPr>
          <a:xfrm>
            <a:off x="123900" y="128400"/>
            <a:ext cx="8896200" cy="4886700"/>
          </a:xfrm>
          <a:prstGeom prst="rect">
            <a:avLst/>
          </a:prstGeom>
          <a:solidFill>
            <a:srgbClr val="5C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breaker 1">
  <p:cSld name="Page breaker 1">
    <p:bg>
      <p:bgPr>
        <a:noFill/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ivider Slide BG.png" id="142" name="Google Shape;142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022" y="7292"/>
            <a:ext cx="9117936" cy="5128839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2"/>
          <p:cNvSpPr txBox="1"/>
          <p:nvPr>
            <p:ph idx="12" type="sldNum"/>
          </p:nvPr>
        </p:nvSpPr>
        <p:spPr>
          <a:xfrm>
            <a:off x="4498181" y="4905374"/>
            <a:ext cx="142800" cy="146100"/>
          </a:xfrm>
          <a:prstGeom prst="rect">
            <a:avLst/>
          </a:prstGeom>
          <a:noFill/>
          <a:ln>
            <a:noFill/>
          </a:ln>
        </p:spPr>
        <p:txBody>
          <a:bodyPr anchorCtr="0" anchor="b" bIns="19050" lIns="19050" spcFirstLastPara="1" rIns="19050" wrap="square" tIns="19050">
            <a:sp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6" name="Google Shape;146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rtl="0">
              <a:spcBef>
                <a:spcPts val="300"/>
              </a:spcBef>
              <a:spcAft>
                <a:spcPts val="0"/>
              </a:spcAft>
              <a:buSzPts val="1600"/>
              <a:buChar char="•"/>
              <a:defRPr/>
            </a:lvl1pPr>
            <a:lvl2pPr indent="-317500" lvl="1" marL="914400" rtl="0"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2pPr>
            <a:lvl3pPr indent="-304800" lvl="2" marL="1371600" rtl="0">
              <a:spcBef>
                <a:spcPts val="200"/>
              </a:spcBef>
              <a:spcAft>
                <a:spcPts val="0"/>
              </a:spcAft>
              <a:buSzPts val="1200"/>
              <a:buChar char="•"/>
              <a:defRPr/>
            </a:lvl3pPr>
            <a:lvl4pPr indent="-292100" lvl="3" marL="1828800" rtl="0">
              <a:spcBef>
                <a:spcPts val="200"/>
              </a:spcBef>
              <a:spcAft>
                <a:spcPts val="0"/>
              </a:spcAft>
              <a:buSzPts val="1000"/>
              <a:buChar char="–"/>
              <a:defRPr/>
            </a:lvl4pPr>
            <a:lvl5pPr indent="-292100" lvl="4" marL="2286000" rtl="0">
              <a:spcBef>
                <a:spcPts val="200"/>
              </a:spcBef>
              <a:spcAft>
                <a:spcPts val="0"/>
              </a:spcAft>
              <a:buSzPts val="1000"/>
              <a:buChar char="»"/>
              <a:defRPr/>
            </a:lvl5pPr>
            <a:lvl6pPr indent="-292100" lvl="5" marL="2743200" rtl="0">
              <a:spcBef>
                <a:spcPts val="200"/>
              </a:spcBef>
              <a:spcAft>
                <a:spcPts val="0"/>
              </a:spcAft>
              <a:buSzPts val="1000"/>
              <a:buChar char="•"/>
              <a:defRPr/>
            </a:lvl6pPr>
            <a:lvl7pPr indent="-292100" lvl="6" marL="3200400" rtl="0">
              <a:spcBef>
                <a:spcPts val="200"/>
              </a:spcBef>
              <a:spcAft>
                <a:spcPts val="0"/>
              </a:spcAft>
              <a:buSzPts val="1000"/>
              <a:buChar char="•"/>
              <a:defRPr/>
            </a:lvl7pPr>
            <a:lvl8pPr indent="-292100" lvl="7" marL="3657600" rtl="0">
              <a:spcBef>
                <a:spcPts val="200"/>
              </a:spcBef>
              <a:spcAft>
                <a:spcPts val="0"/>
              </a:spcAft>
              <a:buSzPts val="1000"/>
              <a:buChar char="•"/>
              <a:defRPr/>
            </a:lvl8pPr>
            <a:lvl9pPr indent="-292100" lvl="8" marL="4114800" rtl="0">
              <a:spcBef>
                <a:spcPts val="200"/>
              </a:spcBef>
              <a:spcAft>
                <a:spcPts val="0"/>
              </a:spcAft>
              <a:buSzPts val="1000"/>
              <a:buChar char="•"/>
              <a:defRPr/>
            </a:lvl9pPr>
          </a:lstStyle>
          <a:p/>
        </p:txBody>
      </p:sp>
      <p:sp>
        <p:nvSpPr>
          <p:cNvPr id="147" name="Google Shape;147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ivider Slide BG.png" id="33" name="Google Shape;33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022" y="7292"/>
            <a:ext cx="9117936" cy="5128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9312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350" y="368100"/>
            <a:ext cx="391975" cy="40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9" name="Google Shape;39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9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7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62" name="Google Shape;62;p17"/>
          <p:cNvSpPr txBox="1"/>
          <p:nvPr>
            <p:ph idx="1" type="body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17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7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7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drive.google.com/file/d/15hIyfQ0R6myJs_ELcbzEzr2lxvd5pba2/view" TargetMode="External"/><Relationship Id="rId4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Relationship Id="rId4" Type="http://schemas.openxmlformats.org/officeDocument/2006/relationships/image" Target="../media/image17.png"/><Relationship Id="rId5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8.png"/><Relationship Id="rId4" Type="http://schemas.openxmlformats.org/officeDocument/2006/relationships/image" Target="../media/image2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0.png"/><Relationship Id="rId4" Type="http://schemas.openxmlformats.org/officeDocument/2006/relationships/image" Target="../media/image2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9.png"/><Relationship Id="rId4" Type="http://schemas.openxmlformats.org/officeDocument/2006/relationships/image" Target="../media/image3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9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1.png"/><Relationship Id="rId4" Type="http://schemas.openxmlformats.org/officeDocument/2006/relationships/image" Target="../media/image2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5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6.png"/><Relationship Id="rId4" Type="http://schemas.openxmlformats.org/officeDocument/2006/relationships/image" Target="../media/image40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7.jpg"/><Relationship Id="rId4" Type="http://schemas.openxmlformats.org/officeDocument/2006/relationships/image" Target="../media/image49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4.png"/><Relationship Id="rId4" Type="http://schemas.openxmlformats.org/officeDocument/2006/relationships/image" Target="../media/image4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6.png"/><Relationship Id="rId4" Type="http://schemas.openxmlformats.org/officeDocument/2006/relationships/image" Target="../media/image53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7.jpg"/><Relationship Id="rId4" Type="http://schemas.openxmlformats.org/officeDocument/2006/relationships/image" Target="../media/image50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1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8.jpg"/><Relationship Id="rId4" Type="http://schemas.openxmlformats.org/officeDocument/2006/relationships/image" Target="../media/image37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2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4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55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57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7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57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6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youtube.com/watch?v=Lhb6pjHrTV0" TargetMode="External"/><Relationship Id="rId4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4"/>
          <p:cNvPicPr preferRelativeResize="0"/>
          <p:nvPr/>
        </p:nvPicPr>
        <p:blipFill rotWithShape="1">
          <a:blip r:embed="rId3">
            <a:alphaModFix/>
          </a:blip>
          <a:srcRect b="13286" l="327" r="327" t="283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0659">
              <a:alpha val="772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34"/>
          <p:cNvSpPr txBox="1"/>
          <p:nvPr>
            <p:ph idx="1" type="subTitle"/>
          </p:nvPr>
        </p:nvSpPr>
        <p:spPr>
          <a:xfrm>
            <a:off x="1330350" y="3687375"/>
            <a:ext cx="6483300" cy="5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Updated Sentiment Presentation </a:t>
            </a:r>
            <a:endParaRPr b="1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55" name="Google Shape;155;p34"/>
          <p:cNvSpPr txBox="1"/>
          <p:nvPr/>
        </p:nvSpPr>
        <p:spPr>
          <a:xfrm>
            <a:off x="1532100" y="1128125"/>
            <a:ext cx="6079800" cy="21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>
                <a:solidFill>
                  <a:srgbClr val="69DFF7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#Reject #Occupy #Revolution #MOVEMENT</a:t>
            </a:r>
            <a:endParaRPr sz="4300">
              <a:solidFill>
                <a:srgbClr val="69DFF7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pic>
        <p:nvPicPr>
          <p:cNvPr id="156" name="Google Shape;156;p34"/>
          <p:cNvPicPr preferRelativeResize="0"/>
          <p:nvPr/>
        </p:nvPicPr>
        <p:blipFill rotWithShape="1">
          <a:blip r:embed="rId4">
            <a:alphaModFix/>
          </a:blip>
          <a:srcRect b="21850" l="0" r="0" t="28533"/>
          <a:stretch/>
        </p:blipFill>
        <p:spPr>
          <a:xfrm>
            <a:off x="188241" y="192806"/>
            <a:ext cx="2000859" cy="99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3575" y="195125"/>
            <a:ext cx="441700" cy="455226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43"/>
          <p:cNvSpPr txBox="1"/>
          <p:nvPr/>
        </p:nvSpPr>
        <p:spPr>
          <a:xfrm>
            <a:off x="310049" y="1971450"/>
            <a:ext cx="85239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300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100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FIGHT THE </a:t>
            </a:r>
            <a:r>
              <a:rPr b="1" lang="en" sz="11000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SYSTEM.</a:t>
            </a:r>
            <a:endParaRPr b="1" sz="11000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Unbounded"/>
                <a:ea typeface="Unbounded"/>
                <a:cs typeface="Unbounded"/>
                <a:sym typeface="Unbounded"/>
              </a:rPr>
              <a:t>This is our platform idea.</a:t>
            </a:r>
            <a:endParaRPr sz="2000">
              <a:solidFill>
                <a:schemeClr val="lt1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44" title="Landing Page Mockup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04800" y="4690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" y="0"/>
            <a:ext cx="913607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48"/>
          <p:cNvPicPr preferRelativeResize="0"/>
          <p:nvPr/>
        </p:nvPicPr>
        <p:blipFill rotWithShape="1">
          <a:blip r:embed="rId3">
            <a:alphaModFix/>
          </a:blip>
          <a:srcRect b="43908" l="3079" r="13231" t="2470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4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48"/>
          <p:cNvSpPr txBox="1"/>
          <p:nvPr>
            <p:ph type="ctrTitle"/>
          </p:nvPr>
        </p:nvSpPr>
        <p:spPr>
          <a:xfrm>
            <a:off x="1019850" y="2011350"/>
            <a:ext cx="7104300" cy="11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>
                <a:solidFill>
                  <a:srgbClr val="69DFF7"/>
                </a:solidFill>
                <a:latin typeface="Unbounded"/>
                <a:ea typeface="Unbounded"/>
                <a:cs typeface="Unbounded"/>
                <a:sym typeface="Unbounded"/>
              </a:rPr>
              <a:t>We use </a:t>
            </a:r>
            <a:r>
              <a:rPr b="1" lang="en">
                <a:solidFill>
                  <a:srgbClr val="69DFF7"/>
                </a:solidFill>
                <a:latin typeface="Unbounded"/>
                <a:ea typeface="Unbounded"/>
                <a:cs typeface="Unbounded"/>
                <a:sym typeface="Unbounded"/>
              </a:rPr>
              <a:t>sentiment for brand results </a:t>
            </a:r>
            <a:endParaRPr b="1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49" name="Google Shape;249;p48"/>
          <p:cNvSpPr txBox="1"/>
          <p:nvPr>
            <p:ph idx="1" type="subTitle"/>
          </p:nvPr>
        </p:nvSpPr>
        <p:spPr>
          <a:xfrm>
            <a:off x="0" y="27971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49"/>
          <p:cNvSpPr txBox="1"/>
          <p:nvPr>
            <p:ph type="ctrTitle"/>
          </p:nvPr>
        </p:nvSpPr>
        <p:spPr>
          <a:xfrm>
            <a:off x="1019850" y="1871275"/>
            <a:ext cx="7104300" cy="112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3F3F3"/>
                </a:solidFill>
                <a:latin typeface="Unbounded"/>
                <a:ea typeface="Unbounded"/>
                <a:cs typeface="Unbounded"/>
                <a:sym typeface="Unbounded"/>
              </a:rPr>
              <a:t>Payless Results </a:t>
            </a:r>
            <a:endParaRPr b="1">
              <a:solidFill>
                <a:srgbClr val="F3F3F3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256" name="Google Shape;256;p49"/>
          <p:cNvSpPr txBox="1"/>
          <p:nvPr>
            <p:ph idx="1" type="subTitle"/>
          </p:nvPr>
        </p:nvSpPr>
        <p:spPr>
          <a:xfrm>
            <a:off x="0" y="27971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50"/>
          <p:cNvSpPr txBox="1"/>
          <p:nvPr/>
        </p:nvSpPr>
        <p:spPr>
          <a:xfrm>
            <a:off x="1089050" y="320600"/>
            <a:ext cx="6626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1D194F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Overall Sentiment	</a:t>
            </a:r>
            <a:endParaRPr sz="100">
              <a:solidFill>
                <a:srgbClr val="1D194F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262" name="Google Shape;262;p50"/>
          <p:cNvSpPr txBox="1"/>
          <p:nvPr/>
        </p:nvSpPr>
        <p:spPr>
          <a:xfrm>
            <a:off x="2374925" y="6416250"/>
            <a:ext cx="7557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4B00F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63" name="Google Shape;263;p50"/>
          <p:cNvGrpSpPr/>
          <p:nvPr/>
        </p:nvGrpSpPr>
        <p:grpSpPr>
          <a:xfrm>
            <a:off x="1215239" y="1253718"/>
            <a:ext cx="6840591" cy="3175274"/>
            <a:chOff x="-100" y="0"/>
            <a:chExt cx="9423600" cy="4177442"/>
          </a:xfrm>
        </p:grpSpPr>
        <p:sp>
          <p:nvSpPr>
            <p:cNvPr id="264" name="Google Shape;264;p50"/>
            <p:cNvSpPr/>
            <p:nvPr/>
          </p:nvSpPr>
          <p:spPr>
            <a:xfrm rot="-5400000">
              <a:off x="1311600" y="-1311479"/>
              <a:ext cx="2088600" cy="4711800"/>
            </a:xfrm>
            <a:prstGeom prst="round1Rect">
              <a:avLst>
                <a:gd fmla="val 16667" name="adj"/>
              </a:avLst>
            </a:prstGeom>
            <a:solidFill>
              <a:schemeClr val="dk1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50"/>
            <p:cNvSpPr txBox="1"/>
            <p:nvPr/>
          </p:nvSpPr>
          <p:spPr>
            <a:xfrm>
              <a:off x="253702" y="522120"/>
              <a:ext cx="4204200" cy="10443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165350" lIns="165350" spcFirstLastPara="1" rIns="165350" wrap="square" tIns="165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/>
                <a:buNone/>
              </a:pPr>
              <a:r>
                <a:rPr b="1" lang="en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9.73M Impressions</a:t>
              </a:r>
              <a:endParaRPr b="1" sz="1400">
                <a:solidFill>
                  <a:schemeClr val="lt1"/>
                </a:solidFill>
              </a:endParaRPr>
            </a:p>
          </p:txBody>
        </p:sp>
        <p:sp>
          <p:nvSpPr>
            <p:cNvPr id="266" name="Google Shape;266;p50"/>
            <p:cNvSpPr/>
            <p:nvPr/>
          </p:nvSpPr>
          <p:spPr>
            <a:xfrm>
              <a:off x="4711700" y="0"/>
              <a:ext cx="4711800" cy="2088600"/>
            </a:xfrm>
            <a:prstGeom prst="round1Rect">
              <a:avLst>
                <a:gd fmla="val 16667" name="adj"/>
              </a:avLst>
            </a:prstGeom>
            <a:solidFill>
              <a:srgbClr val="FF0000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50"/>
            <p:cNvSpPr txBox="1"/>
            <p:nvPr/>
          </p:nvSpPr>
          <p:spPr>
            <a:xfrm>
              <a:off x="5024168" y="247530"/>
              <a:ext cx="4204200" cy="134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350" lIns="165350" spcFirstLastPara="1" rIns="165350" wrap="square" tIns="165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/>
                <a:buNone/>
              </a:pPr>
              <a:r>
                <a:rPr b="1" lang="en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300K Downloads</a:t>
              </a:r>
              <a:endParaRPr b="1" sz="1400">
                <a:solidFill>
                  <a:schemeClr val="lt1"/>
                </a:solidFill>
              </a:endParaRPr>
            </a:p>
          </p:txBody>
        </p:sp>
        <p:sp>
          <p:nvSpPr>
            <p:cNvPr id="268" name="Google Shape;268;p50"/>
            <p:cNvSpPr/>
            <p:nvPr/>
          </p:nvSpPr>
          <p:spPr>
            <a:xfrm rot="10800000">
              <a:off x="-100" y="2088842"/>
              <a:ext cx="4711800" cy="2088600"/>
            </a:xfrm>
            <a:prstGeom prst="round1Rect">
              <a:avLst>
                <a:gd fmla="val 16667" name="adj"/>
              </a:avLst>
            </a:prstGeom>
            <a:solidFill>
              <a:srgbClr val="FF0000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50"/>
            <p:cNvSpPr txBox="1"/>
            <p:nvPr/>
          </p:nvSpPr>
          <p:spPr>
            <a:xfrm>
              <a:off x="76359" y="2458291"/>
              <a:ext cx="4559100" cy="134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350" lIns="165350" spcFirstLastPara="1" rIns="165350" wrap="square" tIns="165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/>
                <a:buNone/>
              </a:pPr>
              <a:r>
                <a:rPr b="1" lang="en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87.9% net sentiment ratio </a:t>
              </a:r>
              <a:endParaRPr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/>
                <a:buNone/>
              </a:pPr>
              <a:r>
                <a:rPr b="1" lang="en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(positive and neutral)</a:t>
              </a:r>
              <a:endParaRPr b="1" sz="1400">
                <a:solidFill>
                  <a:schemeClr val="lt1"/>
                </a:solidFill>
              </a:endParaRPr>
            </a:p>
          </p:txBody>
        </p:sp>
        <p:sp>
          <p:nvSpPr>
            <p:cNvPr id="270" name="Google Shape;270;p50"/>
            <p:cNvSpPr/>
            <p:nvPr/>
          </p:nvSpPr>
          <p:spPr>
            <a:xfrm rot="5400000">
              <a:off x="6023199" y="777121"/>
              <a:ext cx="2088600" cy="4711800"/>
            </a:xfrm>
            <a:prstGeom prst="round1Rect">
              <a:avLst>
                <a:gd fmla="val 16667" name="adj"/>
              </a:avLst>
            </a:prstGeom>
            <a:solidFill>
              <a:schemeClr val="dk1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50"/>
            <p:cNvSpPr txBox="1"/>
            <p:nvPr/>
          </p:nvSpPr>
          <p:spPr>
            <a:xfrm>
              <a:off x="4711700" y="2458280"/>
              <a:ext cx="4711800" cy="156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350" lIns="165350" spcFirstLastPara="1" rIns="165350" wrap="square" tIns="1653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/>
                <a:buNone/>
              </a:pPr>
              <a:r>
                <a:rPr b="1" lang="en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Increase in </a:t>
              </a:r>
              <a:r>
                <a:rPr b="1" lang="en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brand reach, recognition, and</a:t>
              </a:r>
              <a:r>
                <a:rPr b="1" lang="en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social media engagement</a:t>
              </a:r>
              <a:endParaRPr b="1" sz="1400">
                <a:solidFill>
                  <a:schemeClr val="lt1"/>
                </a:solidFill>
              </a:endParaRPr>
            </a:p>
          </p:txBody>
        </p:sp>
        <p:sp>
          <p:nvSpPr>
            <p:cNvPr id="272" name="Google Shape;272;p50"/>
            <p:cNvSpPr/>
            <p:nvPr/>
          </p:nvSpPr>
          <p:spPr>
            <a:xfrm>
              <a:off x="3298189" y="1566541"/>
              <a:ext cx="2826900" cy="1044300"/>
            </a:xfrm>
            <a:prstGeom prst="roundRect">
              <a:avLst>
                <a:gd fmla="val 16667" name="adj"/>
              </a:avLst>
            </a:prstGeom>
            <a:solidFill>
              <a:srgbClr val="D3D3D3"/>
            </a:solidFill>
            <a:ln cap="flat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50"/>
            <p:cNvSpPr txBox="1"/>
            <p:nvPr/>
          </p:nvSpPr>
          <p:spPr>
            <a:xfrm>
              <a:off x="3349170" y="1617522"/>
              <a:ext cx="2725200" cy="9423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88575" lIns="88575" spcFirstLastPara="1" rIns="88575" wrap="square" tIns="8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Calibri"/>
                <a:buNone/>
              </a:pPr>
              <a:r>
                <a:rPr lang="en" sz="2300">
                  <a:solidFill>
                    <a:srgbClr val="013C4B"/>
                  </a:solidFill>
                  <a:latin typeface="Unbounded Medium"/>
                  <a:ea typeface="Unbounded Medium"/>
                  <a:cs typeface="Unbounded Medium"/>
                  <a:sym typeface="Unbounded Medium"/>
                </a:rPr>
                <a:t>KE</a:t>
              </a:r>
              <a:endParaRPr sz="1100">
                <a:solidFill>
                  <a:srgbClr val="013C4B"/>
                </a:solidFill>
                <a:latin typeface="Unbounded Medium"/>
                <a:ea typeface="Unbounded Medium"/>
                <a:cs typeface="Unbounded Medium"/>
                <a:sym typeface="Unbounded Medium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1"/>
          <p:cNvSpPr txBox="1"/>
          <p:nvPr/>
        </p:nvSpPr>
        <p:spPr>
          <a:xfrm>
            <a:off x="1089050" y="347550"/>
            <a:ext cx="6626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1D194F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Trending Topic - Conversations</a:t>
            </a:r>
            <a:endParaRPr sz="100">
              <a:solidFill>
                <a:srgbClr val="1D194F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279" name="Google Shape;279;p51"/>
          <p:cNvSpPr txBox="1"/>
          <p:nvPr/>
        </p:nvSpPr>
        <p:spPr>
          <a:xfrm>
            <a:off x="2374925" y="6416250"/>
            <a:ext cx="7557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4B00F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80" name="Google Shape;280;p51"/>
          <p:cNvPicPr preferRelativeResize="0"/>
          <p:nvPr/>
        </p:nvPicPr>
        <p:blipFill rotWithShape="1">
          <a:blip r:embed="rId3">
            <a:alphaModFix/>
          </a:blip>
          <a:srcRect b="19768" l="0" r="0" t="2952"/>
          <a:stretch/>
        </p:blipFill>
        <p:spPr>
          <a:xfrm>
            <a:off x="6626400" y="1022050"/>
            <a:ext cx="2314575" cy="3974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51"/>
          <p:cNvPicPr preferRelativeResize="0"/>
          <p:nvPr/>
        </p:nvPicPr>
        <p:blipFill rotWithShape="1">
          <a:blip r:embed="rId4">
            <a:alphaModFix/>
          </a:blip>
          <a:srcRect b="21919" l="0" r="0" t="3576"/>
          <a:stretch/>
        </p:blipFill>
        <p:spPr>
          <a:xfrm>
            <a:off x="3958813" y="1093313"/>
            <a:ext cx="2294501" cy="3832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51"/>
          <p:cNvPicPr preferRelativeResize="0"/>
          <p:nvPr/>
        </p:nvPicPr>
        <p:blipFill rotWithShape="1">
          <a:blip r:embed="rId5">
            <a:alphaModFix/>
          </a:blip>
          <a:srcRect b="19877" l="0" r="0" t="5617"/>
          <a:stretch/>
        </p:blipFill>
        <p:spPr>
          <a:xfrm>
            <a:off x="1214875" y="1051288"/>
            <a:ext cx="2370850" cy="3832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52"/>
          <p:cNvPicPr preferRelativeResize="0"/>
          <p:nvPr/>
        </p:nvPicPr>
        <p:blipFill rotWithShape="1">
          <a:blip r:embed="rId3">
            <a:alphaModFix/>
          </a:blip>
          <a:srcRect b="8834" l="1076" r="1076" t="8826"/>
          <a:stretch/>
        </p:blipFill>
        <p:spPr>
          <a:xfrm>
            <a:off x="-2" y="7620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52"/>
          <p:cNvSpPr txBox="1"/>
          <p:nvPr>
            <p:ph idx="4294967295" type="ctrTitle"/>
          </p:nvPr>
        </p:nvSpPr>
        <p:spPr>
          <a:xfrm>
            <a:off x="661775" y="1079300"/>
            <a:ext cx="7692600" cy="297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69DFF7"/>
                </a:solidFill>
                <a:latin typeface="Unbounded"/>
                <a:ea typeface="Unbounded"/>
                <a:cs typeface="Unbounded"/>
                <a:sym typeface="Unbounded"/>
              </a:rPr>
              <a:t>We can’t predict the future. </a:t>
            </a:r>
            <a:endParaRPr b="1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69DFF7"/>
                </a:solidFill>
                <a:latin typeface="Unbounded"/>
                <a:ea typeface="Unbounded"/>
                <a:cs typeface="Unbounded"/>
                <a:sym typeface="Unbounded"/>
              </a:rPr>
              <a:t>No one can but you can use the signs. </a:t>
            </a:r>
            <a:endParaRPr b="1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5"/>
          <p:cNvPicPr preferRelativeResize="0"/>
          <p:nvPr/>
        </p:nvPicPr>
        <p:blipFill rotWithShape="1">
          <a:blip r:embed="rId3">
            <a:alphaModFix/>
          </a:blip>
          <a:srcRect b="8109" l="485" r="495" t="8117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35"/>
          <p:cNvSpPr txBox="1"/>
          <p:nvPr>
            <p:ph type="ctrTitle"/>
          </p:nvPr>
        </p:nvSpPr>
        <p:spPr>
          <a:xfrm>
            <a:off x="389100" y="1545450"/>
            <a:ext cx="83658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69DFF7"/>
                </a:solidFill>
                <a:latin typeface="Unbounded"/>
                <a:ea typeface="Unbounded"/>
                <a:cs typeface="Unbounded"/>
                <a:sym typeface="Unbounded"/>
              </a:rPr>
              <a:t>What if I told you</a:t>
            </a:r>
            <a:endParaRPr b="1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69DFF7"/>
                </a:solidFill>
                <a:latin typeface="Unbounded"/>
                <a:ea typeface="Unbounded"/>
                <a:cs typeface="Unbounded"/>
                <a:sym typeface="Unbounded"/>
              </a:rPr>
              <a:t>The events were predictable. </a:t>
            </a:r>
            <a:endParaRPr b="1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53"/>
          <p:cNvPicPr preferRelativeResize="0"/>
          <p:nvPr/>
        </p:nvPicPr>
        <p:blipFill rotWithShape="1">
          <a:blip r:embed="rId3">
            <a:alphaModFix/>
          </a:blip>
          <a:srcRect b="8109" l="485" r="495" t="8117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5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53"/>
          <p:cNvSpPr txBox="1"/>
          <p:nvPr>
            <p:ph idx="4294967295" type="ctrTitle"/>
          </p:nvPr>
        </p:nvSpPr>
        <p:spPr>
          <a:xfrm>
            <a:off x="842525" y="1058350"/>
            <a:ext cx="7692600" cy="326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rgbClr val="69DFF7"/>
                </a:solidFill>
                <a:latin typeface="Unbounded"/>
                <a:ea typeface="Unbounded"/>
                <a:cs typeface="Unbounded"/>
                <a:sym typeface="Unbounded"/>
              </a:rPr>
              <a:t>U</a:t>
            </a:r>
            <a:r>
              <a:rPr b="1" lang="en" sz="3100">
                <a:solidFill>
                  <a:srgbClr val="69DFF7"/>
                </a:solidFill>
                <a:latin typeface="Unbounded"/>
                <a:ea typeface="Unbounded"/>
                <a:cs typeface="Unbounded"/>
                <a:sym typeface="Unbounded"/>
              </a:rPr>
              <a:t>se sentiment to find emotion that brands can leverage on</a:t>
            </a:r>
            <a:endParaRPr b="1" sz="3100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54"/>
          <p:cNvPicPr preferRelativeResize="0"/>
          <p:nvPr/>
        </p:nvPicPr>
        <p:blipFill rotWithShape="1">
          <a:blip r:embed="rId3">
            <a:alphaModFix/>
          </a:blip>
          <a:srcRect b="43908" l="3079" r="13231" t="2470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5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54"/>
          <p:cNvSpPr txBox="1"/>
          <p:nvPr>
            <p:ph idx="4294967295" type="ctrTitle"/>
          </p:nvPr>
        </p:nvSpPr>
        <p:spPr>
          <a:xfrm>
            <a:off x="114800" y="1545450"/>
            <a:ext cx="89553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500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rgbClr val="69DFF7"/>
                </a:solidFill>
                <a:latin typeface="Unbounded"/>
                <a:ea typeface="Unbounded"/>
                <a:cs typeface="Unbounded"/>
                <a:sym typeface="Unbounded"/>
              </a:rPr>
              <a:t>Let’s look at #RejectFinanceBill2024</a:t>
            </a:r>
            <a:endParaRPr b="1" sz="4500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rgbClr val="69DFF7"/>
                </a:solidFill>
                <a:latin typeface="Unbounded"/>
                <a:ea typeface="Unbounded"/>
                <a:cs typeface="Unbounded"/>
                <a:sym typeface="Unbounded"/>
              </a:rPr>
              <a:t>#RutoMustGo</a:t>
            </a:r>
            <a:endParaRPr b="1" sz="4500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500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950" y="1234527"/>
            <a:ext cx="9044050" cy="331203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55"/>
          <p:cNvSpPr txBox="1"/>
          <p:nvPr/>
        </p:nvSpPr>
        <p:spPr>
          <a:xfrm>
            <a:off x="960450" y="285169"/>
            <a:ext cx="7468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Finance Bill Conversation. 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6"/>
          <p:cNvSpPr txBox="1"/>
          <p:nvPr/>
        </p:nvSpPr>
        <p:spPr>
          <a:xfrm>
            <a:off x="1293075" y="285169"/>
            <a:ext cx="7468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Finance Bill: Conversation Volume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314" name="Google Shape;314;p56"/>
          <p:cNvSpPr txBox="1"/>
          <p:nvPr/>
        </p:nvSpPr>
        <p:spPr>
          <a:xfrm>
            <a:off x="1293075" y="3158438"/>
            <a:ext cx="7163700" cy="17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As at July 8th, the conversation around the bill had reached close to 750M impressions, 32M interactions and a negative sentiment of 40%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Note: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Interactions: Users engaged in the conversation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Impressions: No of times content is served/seen by the interacting users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15" name="Google Shape;315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4275" y="1148100"/>
            <a:ext cx="5510426" cy="193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26025" y="1148100"/>
            <a:ext cx="2605506" cy="1934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7"/>
          <p:cNvSpPr txBox="1"/>
          <p:nvPr/>
        </p:nvSpPr>
        <p:spPr>
          <a:xfrm>
            <a:off x="909925" y="290150"/>
            <a:ext cx="7965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Key</a:t>
            </a: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 Opinion leaders #RejectFinanceBill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pic>
        <p:nvPicPr>
          <p:cNvPr id="322" name="Google Shape;322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9925" y="844250"/>
            <a:ext cx="7905750" cy="398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8"/>
          <p:cNvSpPr txBox="1"/>
          <p:nvPr/>
        </p:nvSpPr>
        <p:spPr>
          <a:xfrm>
            <a:off x="1160194" y="285169"/>
            <a:ext cx="749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#RejectFinanceBill2024 on TikTok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328" name="Google Shape;328;p58"/>
          <p:cNvSpPr txBox="1"/>
          <p:nvPr/>
        </p:nvSpPr>
        <p:spPr>
          <a:xfrm>
            <a:off x="6144750" y="935569"/>
            <a:ext cx="2589900" cy="3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This is a tracking of #rejectfinancebill2024 and associated hashtags e.g #rejectfinancebill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Close to 100k videos views have been generated, leading to over 800 million views on TikTok.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In comparison, this is double the views on the hashtag #RutoMustGo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29" name="Google Shape;329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5643" y="953644"/>
            <a:ext cx="4647761" cy="3141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9094" y="4279744"/>
            <a:ext cx="4075538" cy="706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9"/>
          <p:cNvSpPr txBox="1"/>
          <p:nvPr/>
        </p:nvSpPr>
        <p:spPr>
          <a:xfrm>
            <a:off x="691494" y="149094"/>
            <a:ext cx="7468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0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Conversation then shifted to #RutoMustGo which hit a peak on July 1st</a:t>
            </a:r>
            <a:endParaRPr b="0" i="0" sz="2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pic>
        <p:nvPicPr>
          <p:cNvPr id="336" name="Google Shape;336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01900"/>
            <a:ext cx="9144001" cy="3378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60"/>
          <p:cNvSpPr txBox="1"/>
          <p:nvPr/>
        </p:nvSpPr>
        <p:spPr>
          <a:xfrm>
            <a:off x="1160194" y="285169"/>
            <a:ext cx="7494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#RutoMustGo : Conversation Volume</a:t>
            </a:r>
            <a:endParaRPr sz="2400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 June 1st to July 8th  </a:t>
            </a:r>
            <a:endParaRPr sz="2400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342" name="Google Shape;342;p60"/>
          <p:cNvSpPr txBox="1"/>
          <p:nvPr/>
        </p:nvSpPr>
        <p:spPr>
          <a:xfrm>
            <a:off x="1438050" y="3334894"/>
            <a:ext cx="7296300" cy="17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This has had 17M interactions, generated over 860 Million impressions.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Note: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Interactions: Users engaged in the conversation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Impressions: No of times content is served/seen by the interacting users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43" name="Google Shape;343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8050" y="1246056"/>
            <a:ext cx="4448175" cy="180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6225" y="1240156"/>
            <a:ext cx="2506543" cy="182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61"/>
          <p:cNvSpPr txBox="1"/>
          <p:nvPr/>
        </p:nvSpPr>
        <p:spPr>
          <a:xfrm>
            <a:off x="1160194" y="285169"/>
            <a:ext cx="7494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#RutoMustGo on TikTok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350" name="Google Shape;350;p61"/>
          <p:cNvSpPr txBox="1"/>
          <p:nvPr/>
        </p:nvSpPr>
        <p:spPr>
          <a:xfrm>
            <a:off x="6144750" y="935569"/>
            <a:ext cx="2589900" cy="3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It’s a top trending hashtag on TikTok generating an average of 14M daily views, and 3k+ videos being published every day. The peak was on July 4th - close to 24 million video views on that specific day.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Overall, there’s been close to 340 million video views from 46k+ videos.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The trend is reducing in popularity on this channel as well.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51" name="Google Shape;351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7394" y="953644"/>
            <a:ext cx="4424267" cy="3039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86469" y="4209656"/>
            <a:ext cx="4109925" cy="683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62"/>
          <p:cNvSpPr txBox="1"/>
          <p:nvPr/>
        </p:nvSpPr>
        <p:spPr>
          <a:xfrm>
            <a:off x="1160194" y="285169"/>
            <a:ext cx="7494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#RutoMustGo : Leading voices on TikTok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358" name="Google Shape;358;p62"/>
          <p:cNvSpPr txBox="1"/>
          <p:nvPr/>
        </p:nvSpPr>
        <p:spPr>
          <a:xfrm>
            <a:off x="1429069" y="3726244"/>
            <a:ext cx="7225800" cy="11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The leading voices on TikTok are a reflection of the ordinary netizens. Unlike on X where the leading voices are a representation of popular activists, influencers, politicians and media houses. This highlights the virality of the TikTok platform where content takes precedence not the creator.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59" name="Google Shape;359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8825" y="1402500"/>
            <a:ext cx="6271424" cy="2219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36"/>
          <p:cNvPicPr preferRelativeResize="0"/>
          <p:nvPr/>
        </p:nvPicPr>
        <p:blipFill rotWithShape="1">
          <a:blip r:embed="rId3">
            <a:alphaModFix/>
          </a:blip>
          <a:srcRect b="13286" l="327" r="327" t="283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36"/>
          <p:cNvSpPr txBox="1"/>
          <p:nvPr>
            <p:ph type="ctrTitle"/>
          </p:nvPr>
        </p:nvSpPr>
        <p:spPr>
          <a:xfrm>
            <a:off x="220350" y="1545450"/>
            <a:ext cx="87033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69DFF7"/>
                </a:solidFill>
                <a:latin typeface="Unbounded"/>
                <a:ea typeface="Unbounded"/>
                <a:cs typeface="Unbounded"/>
                <a:sym typeface="Unbounded"/>
              </a:rPr>
              <a:t>The signs were there weren’t they?  </a:t>
            </a:r>
            <a:endParaRPr b="1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63"/>
          <p:cNvSpPr txBox="1"/>
          <p:nvPr/>
        </p:nvSpPr>
        <p:spPr>
          <a:xfrm>
            <a:off x="645569" y="195019"/>
            <a:ext cx="7468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0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#RutoMustGo 8</a:t>
            </a:r>
            <a:r>
              <a:rPr lang="en" sz="20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th July to 13 August </a:t>
            </a:r>
            <a:endParaRPr b="0" i="0" sz="2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pic>
        <p:nvPicPr>
          <p:cNvPr id="365" name="Google Shape;365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59675"/>
            <a:ext cx="9144001" cy="3344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64"/>
          <p:cNvSpPr txBox="1"/>
          <p:nvPr/>
        </p:nvSpPr>
        <p:spPr>
          <a:xfrm>
            <a:off x="1160194" y="285169"/>
            <a:ext cx="7494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#RutoMustGo : Conversation Volume</a:t>
            </a:r>
            <a:endParaRPr sz="2400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July 8th to August 13th  </a:t>
            </a:r>
            <a:endParaRPr sz="2400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371" name="Google Shape;371;p64"/>
          <p:cNvSpPr txBox="1"/>
          <p:nvPr/>
        </p:nvSpPr>
        <p:spPr>
          <a:xfrm>
            <a:off x="1259500" y="3266044"/>
            <a:ext cx="7296300" cy="17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During this period the Interactions increased but the Negative Sentiment also declined with Neutral becoming a majority. (</a:t>
            </a: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Broad Based</a:t>
            </a: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 Government Supports entered the Chat)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Note: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Interactions: Users engaged in the conversation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Impressions: No of times content is served/seen by the interacting users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72" name="Google Shape;372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0375" y="1326544"/>
            <a:ext cx="2433616" cy="182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550" y="1312675"/>
            <a:ext cx="5184775" cy="184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p65"/>
          <p:cNvPicPr preferRelativeResize="0"/>
          <p:nvPr/>
        </p:nvPicPr>
        <p:blipFill rotWithShape="1">
          <a:blip r:embed="rId3">
            <a:alphaModFix/>
          </a:blip>
          <a:srcRect b="13286" l="327" r="327" t="283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6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0659">
              <a:alpha val="772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65"/>
          <p:cNvSpPr txBox="1"/>
          <p:nvPr/>
        </p:nvSpPr>
        <p:spPr>
          <a:xfrm>
            <a:off x="826625" y="1817550"/>
            <a:ext cx="7726800" cy="21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>
                <a:solidFill>
                  <a:srgbClr val="69DFF7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We looked at #RutoMustGo from June to August</a:t>
            </a:r>
            <a:endParaRPr sz="4300">
              <a:solidFill>
                <a:srgbClr val="69DFF7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pic>
        <p:nvPicPr>
          <p:cNvPr id="381" name="Google Shape;381;p65"/>
          <p:cNvPicPr preferRelativeResize="0"/>
          <p:nvPr/>
        </p:nvPicPr>
        <p:blipFill rotWithShape="1">
          <a:blip r:embed="rId4">
            <a:alphaModFix/>
          </a:blip>
          <a:srcRect b="21850" l="0" r="0" t="28533"/>
          <a:stretch/>
        </p:blipFill>
        <p:spPr>
          <a:xfrm>
            <a:off x="188241" y="192806"/>
            <a:ext cx="2000859" cy="99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66"/>
          <p:cNvSpPr txBox="1"/>
          <p:nvPr/>
        </p:nvSpPr>
        <p:spPr>
          <a:xfrm>
            <a:off x="645569" y="195019"/>
            <a:ext cx="7468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0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#RutoMustGo 1st June to 13th August </a:t>
            </a:r>
            <a:endParaRPr b="0" i="0" sz="2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pic>
        <p:nvPicPr>
          <p:cNvPr id="387" name="Google Shape;387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40025"/>
            <a:ext cx="9143999" cy="3394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67"/>
          <p:cNvSpPr txBox="1"/>
          <p:nvPr/>
        </p:nvSpPr>
        <p:spPr>
          <a:xfrm>
            <a:off x="1293075" y="285169"/>
            <a:ext cx="7468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#RutoMust go</a:t>
            </a: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 Conversation Volume June to August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393" name="Google Shape;393;p67"/>
          <p:cNvSpPr txBox="1"/>
          <p:nvPr/>
        </p:nvSpPr>
        <p:spPr>
          <a:xfrm>
            <a:off x="1293075" y="3158438"/>
            <a:ext cx="7163700" cy="17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The interactions were nearly enough for each Kenyan with over 2 Billion Impressions. 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Key thing is the Sentiment was neutral at 41.6% with 35.9% Negative and 22.5% Positive. 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Note: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Interactions: Users engaged in the conversation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Impressions: No of times content is served/seen by the interacting users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94" name="Google Shape;394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7450" y="1360981"/>
            <a:ext cx="2259322" cy="1645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4200" y="1360981"/>
            <a:ext cx="4082526" cy="1645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68"/>
          <p:cNvSpPr txBox="1"/>
          <p:nvPr/>
        </p:nvSpPr>
        <p:spPr>
          <a:xfrm>
            <a:off x="1160194" y="285169"/>
            <a:ext cx="5478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Tone of voice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401" name="Google Shape;401;p68"/>
          <p:cNvSpPr txBox="1"/>
          <p:nvPr/>
        </p:nvSpPr>
        <p:spPr>
          <a:xfrm>
            <a:off x="5261100" y="1241100"/>
            <a:ext cx="3636600" cy="26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venir"/>
                <a:ea typeface="Avenir"/>
                <a:cs typeface="Avenir"/>
                <a:sym typeface="Avenir"/>
              </a:rPr>
              <a:t>The general tone of all the texts is </a:t>
            </a:r>
            <a:r>
              <a:rPr b="1" lang="en" sz="2000">
                <a:latin typeface="Avenir"/>
                <a:ea typeface="Avenir"/>
                <a:cs typeface="Avenir"/>
                <a:sym typeface="Avenir"/>
              </a:rPr>
              <a:t>incendiary</a:t>
            </a:r>
            <a:r>
              <a:rPr lang="en" sz="2000">
                <a:latin typeface="Avenir"/>
                <a:ea typeface="Avenir"/>
                <a:cs typeface="Avenir"/>
                <a:sym typeface="Avenir"/>
              </a:rPr>
              <a:t>, </a:t>
            </a:r>
            <a:r>
              <a:rPr b="1" lang="en" sz="2000">
                <a:latin typeface="Avenir"/>
                <a:ea typeface="Avenir"/>
                <a:cs typeface="Avenir"/>
                <a:sym typeface="Avenir"/>
              </a:rPr>
              <a:t>revolutionary</a:t>
            </a:r>
            <a:r>
              <a:rPr lang="en" sz="2000">
                <a:latin typeface="Avenir"/>
                <a:ea typeface="Avenir"/>
                <a:cs typeface="Avenir"/>
                <a:sym typeface="Avenir"/>
              </a:rPr>
              <a:t>, and </a:t>
            </a:r>
            <a:r>
              <a:rPr b="1" lang="en" sz="2000">
                <a:latin typeface="Avenir"/>
                <a:ea typeface="Avenir"/>
                <a:cs typeface="Avenir"/>
                <a:sym typeface="Avenir"/>
              </a:rPr>
              <a:t>urgent</a:t>
            </a:r>
            <a:r>
              <a:rPr lang="en" sz="2000">
                <a:latin typeface="Avenir"/>
                <a:ea typeface="Avenir"/>
                <a:cs typeface="Avenir"/>
                <a:sym typeface="Avenir"/>
              </a:rPr>
              <a:t>, calling for the resignation of the President and his regime with a strong focus on mobilization and activism.</a:t>
            </a:r>
            <a:endParaRPr sz="24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402" name="Google Shape;402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1325" y="1298250"/>
            <a:ext cx="4218674" cy="2410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69"/>
          <p:cNvPicPr preferRelativeResize="0"/>
          <p:nvPr/>
        </p:nvPicPr>
        <p:blipFill rotWithShape="1">
          <a:blip r:embed="rId3">
            <a:alphaModFix/>
          </a:blip>
          <a:srcRect b="13286" l="327" r="327" t="283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6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0659">
              <a:alpha val="772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69"/>
          <p:cNvSpPr txBox="1"/>
          <p:nvPr/>
        </p:nvSpPr>
        <p:spPr>
          <a:xfrm>
            <a:off x="1532100" y="1817550"/>
            <a:ext cx="6079800" cy="15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>
                <a:solidFill>
                  <a:srgbClr val="69DFF7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You can’t Ignore New Media </a:t>
            </a:r>
            <a:endParaRPr sz="4300">
              <a:solidFill>
                <a:srgbClr val="69DFF7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pic>
        <p:nvPicPr>
          <p:cNvPr id="410" name="Google Shape;410;p69"/>
          <p:cNvPicPr preferRelativeResize="0"/>
          <p:nvPr/>
        </p:nvPicPr>
        <p:blipFill rotWithShape="1">
          <a:blip r:embed="rId4">
            <a:alphaModFix/>
          </a:blip>
          <a:srcRect b="21850" l="0" r="0" t="28533"/>
          <a:stretch/>
        </p:blipFill>
        <p:spPr>
          <a:xfrm>
            <a:off x="188241" y="192806"/>
            <a:ext cx="2000859" cy="99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70"/>
          <p:cNvSpPr txBox="1"/>
          <p:nvPr/>
        </p:nvSpPr>
        <p:spPr>
          <a:xfrm>
            <a:off x="1293075" y="285175"/>
            <a:ext cx="7650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#RutoMustGo Conversation Volume on X by New Media 1st June to 8th July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416" name="Google Shape;416;p70"/>
          <p:cNvSpPr txBox="1"/>
          <p:nvPr/>
        </p:nvSpPr>
        <p:spPr>
          <a:xfrm>
            <a:off x="1293075" y="3158438"/>
            <a:ext cx="7163700" cy="17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Note: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Interactions: Users engaged in the conversation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Impressions: No of times content is served/seen by the interacting users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417" name="Google Shape;417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2725" y="1373903"/>
            <a:ext cx="4095925" cy="203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8650" y="1361003"/>
            <a:ext cx="2779578" cy="203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71"/>
          <p:cNvSpPr txBox="1"/>
          <p:nvPr/>
        </p:nvSpPr>
        <p:spPr>
          <a:xfrm>
            <a:off x="1293075" y="285169"/>
            <a:ext cx="7468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#RutoMust go Conversation Volume on X by New Media June to August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424" name="Google Shape;424;p71"/>
          <p:cNvSpPr txBox="1"/>
          <p:nvPr/>
        </p:nvSpPr>
        <p:spPr>
          <a:xfrm>
            <a:off x="1293075" y="3158438"/>
            <a:ext cx="7163700" cy="17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Note: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Interactions: Users engaged in the conversation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Impressions: No of times content is served/seen by the interacting users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425" name="Google Shape;425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3075" y="1232501"/>
            <a:ext cx="4130025" cy="190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3105" y="1256450"/>
            <a:ext cx="2485419" cy="190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72"/>
          <p:cNvSpPr txBox="1"/>
          <p:nvPr/>
        </p:nvSpPr>
        <p:spPr>
          <a:xfrm>
            <a:off x="1293075" y="285169"/>
            <a:ext cx="7468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#RutoMustGo Opinion leaders on X by New Media June to August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432" name="Google Shape;432;p72"/>
          <p:cNvSpPr txBox="1"/>
          <p:nvPr/>
        </p:nvSpPr>
        <p:spPr>
          <a:xfrm>
            <a:off x="1377725" y="3986974"/>
            <a:ext cx="7079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Note: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Interactions: Users engaged in the conversation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Impressions: No of times content is served/seen by the interacting users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433" name="Google Shape;433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4588" y="1241142"/>
            <a:ext cx="4554825" cy="271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37"/>
          <p:cNvPicPr preferRelativeResize="0"/>
          <p:nvPr/>
        </p:nvPicPr>
        <p:blipFill rotWithShape="1">
          <a:blip r:embed="rId3">
            <a:alphaModFix/>
          </a:blip>
          <a:srcRect b="43908" l="3079" r="13231" t="2470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37"/>
          <p:cNvSpPr txBox="1"/>
          <p:nvPr>
            <p:ph type="ctrTitle"/>
          </p:nvPr>
        </p:nvSpPr>
        <p:spPr>
          <a:xfrm>
            <a:off x="220350" y="1803350"/>
            <a:ext cx="87033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69DFF7"/>
                </a:solidFill>
                <a:latin typeface="Unbounded"/>
                <a:ea typeface="Unbounded"/>
                <a:cs typeface="Unbounded"/>
                <a:sym typeface="Unbounded"/>
              </a:rPr>
              <a:t>People kept telling us about Gen Z </a:t>
            </a:r>
            <a:endParaRPr b="1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73"/>
          <p:cNvSpPr txBox="1"/>
          <p:nvPr/>
        </p:nvSpPr>
        <p:spPr>
          <a:xfrm>
            <a:off x="1293075" y="285169"/>
            <a:ext cx="7468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New Media hashtags 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pic>
        <p:nvPicPr>
          <p:cNvPr id="439" name="Google Shape;439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0825" y="3250325"/>
            <a:ext cx="4359833" cy="170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957244"/>
            <a:ext cx="8839203" cy="199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p74"/>
          <p:cNvPicPr preferRelativeResize="0"/>
          <p:nvPr/>
        </p:nvPicPr>
        <p:blipFill rotWithShape="1">
          <a:blip r:embed="rId3">
            <a:alphaModFix/>
          </a:blip>
          <a:srcRect b="13286" l="327" r="327" t="283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7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0659">
              <a:alpha val="772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74"/>
          <p:cNvSpPr txBox="1"/>
          <p:nvPr/>
        </p:nvSpPr>
        <p:spPr>
          <a:xfrm>
            <a:off x="771750" y="1622375"/>
            <a:ext cx="7600500" cy="21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>
                <a:solidFill>
                  <a:srgbClr val="69DFF7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What about </a:t>
            </a:r>
            <a:r>
              <a:rPr lang="en" sz="4300">
                <a:solidFill>
                  <a:srgbClr val="69DFF7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Mainstream</a:t>
            </a:r>
            <a:r>
              <a:rPr lang="en" sz="4300">
                <a:solidFill>
                  <a:srgbClr val="69DFF7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 Media &amp; News sites  </a:t>
            </a:r>
            <a:r>
              <a:rPr lang="en" sz="4300">
                <a:solidFill>
                  <a:srgbClr val="69DFF7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 </a:t>
            </a:r>
            <a:endParaRPr sz="4300">
              <a:solidFill>
                <a:srgbClr val="69DFF7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pic>
        <p:nvPicPr>
          <p:cNvPr id="448" name="Google Shape;448;p74"/>
          <p:cNvPicPr preferRelativeResize="0"/>
          <p:nvPr/>
        </p:nvPicPr>
        <p:blipFill rotWithShape="1">
          <a:blip r:embed="rId4">
            <a:alphaModFix/>
          </a:blip>
          <a:srcRect b="21850" l="0" r="0" t="28533"/>
          <a:stretch/>
        </p:blipFill>
        <p:spPr>
          <a:xfrm>
            <a:off x="188241" y="192806"/>
            <a:ext cx="2000859" cy="99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75"/>
          <p:cNvSpPr txBox="1"/>
          <p:nvPr/>
        </p:nvSpPr>
        <p:spPr>
          <a:xfrm>
            <a:off x="1293075" y="285169"/>
            <a:ext cx="7468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#RutoMust go Conversation Volume 1st June to 8th July on News websites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454" name="Google Shape;454;p75"/>
          <p:cNvSpPr txBox="1"/>
          <p:nvPr/>
        </p:nvSpPr>
        <p:spPr>
          <a:xfrm>
            <a:off x="1293075" y="3158438"/>
            <a:ext cx="7163700" cy="17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Note: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Interactions: Users engaged in the conversation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Impressions: No of times content is served/seen by the interacting users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455" name="Google Shape;455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3075" y="1208575"/>
            <a:ext cx="3976725" cy="222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9600" y="1208577"/>
            <a:ext cx="3082012" cy="222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76"/>
          <p:cNvSpPr txBox="1"/>
          <p:nvPr/>
        </p:nvSpPr>
        <p:spPr>
          <a:xfrm>
            <a:off x="866100" y="239250"/>
            <a:ext cx="8277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#RutoMust go Conversation Volume  </a:t>
            </a:r>
            <a:endParaRPr sz="2400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8th July to 13th August on News websites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462" name="Google Shape;462;p76"/>
          <p:cNvSpPr txBox="1"/>
          <p:nvPr/>
        </p:nvSpPr>
        <p:spPr>
          <a:xfrm>
            <a:off x="1293075" y="3158438"/>
            <a:ext cx="7163700" cy="17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Note: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Interactions: Users engaged in the conversation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Impressions: No of times content is served/seen by the interacting users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463" name="Google Shape;463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6500" y="1208575"/>
            <a:ext cx="4357525" cy="213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74025" y="1208575"/>
            <a:ext cx="3261305" cy="213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77"/>
          <p:cNvSpPr txBox="1"/>
          <p:nvPr/>
        </p:nvSpPr>
        <p:spPr>
          <a:xfrm>
            <a:off x="1293075" y="285169"/>
            <a:ext cx="7468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#RutoMust go Conversation Volume June to August on News websites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470" name="Google Shape;470;p77"/>
          <p:cNvSpPr txBox="1"/>
          <p:nvPr/>
        </p:nvSpPr>
        <p:spPr>
          <a:xfrm>
            <a:off x="1293075" y="3158438"/>
            <a:ext cx="7163700" cy="17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Note: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Interactions: Users engaged in the conversation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Impressions: No of times content is served/seen by the interacting users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471" name="Google Shape;471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9775" y="1208575"/>
            <a:ext cx="4274877" cy="226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45756" y="1208575"/>
            <a:ext cx="3700069" cy="226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78"/>
          <p:cNvSpPr txBox="1"/>
          <p:nvPr/>
        </p:nvSpPr>
        <p:spPr>
          <a:xfrm>
            <a:off x="1293075" y="285169"/>
            <a:ext cx="7468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#RutoMust go Conversation Volume June to August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478" name="Google Shape;478;p78"/>
          <p:cNvSpPr txBox="1"/>
          <p:nvPr/>
        </p:nvSpPr>
        <p:spPr>
          <a:xfrm>
            <a:off x="1377725" y="3986974"/>
            <a:ext cx="7079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Note: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Interactions: Users engaged in the conversation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venir"/>
              <a:buChar char="●"/>
            </a:pPr>
            <a:r>
              <a:rPr lang="en" sz="1500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rPr>
              <a:t>Impressions: No of times content is served/seen by the interacting users</a:t>
            </a:r>
            <a:endParaRPr sz="15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479" name="Google Shape;479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9188" y="1284777"/>
            <a:ext cx="5325626" cy="262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Google Shape;484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23528"/>
            <a:ext cx="9144000" cy="2108848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79"/>
          <p:cNvSpPr txBox="1"/>
          <p:nvPr/>
        </p:nvSpPr>
        <p:spPr>
          <a:xfrm>
            <a:off x="1293075" y="285169"/>
            <a:ext cx="7468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News Sites word Cloud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pic>
        <p:nvPicPr>
          <p:cNvPr id="486" name="Google Shape;486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0825" y="3250325"/>
            <a:ext cx="4359833" cy="170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80"/>
          <p:cNvPicPr preferRelativeResize="0"/>
          <p:nvPr/>
        </p:nvPicPr>
        <p:blipFill rotWithShape="1">
          <a:blip r:embed="rId3">
            <a:alphaModFix/>
          </a:blip>
          <a:srcRect b="13286" l="327" r="327" t="283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8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0659">
              <a:alpha val="772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80"/>
          <p:cNvSpPr txBox="1"/>
          <p:nvPr/>
        </p:nvSpPr>
        <p:spPr>
          <a:xfrm>
            <a:off x="549150" y="2194375"/>
            <a:ext cx="8045700" cy="15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>
                <a:solidFill>
                  <a:srgbClr val="69DFF7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Interesting observations.</a:t>
            </a:r>
            <a:endParaRPr sz="4300">
              <a:solidFill>
                <a:srgbClr val="69DFF7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pic>
        <p:nvPicPr>
          <p:cNvPr id="494" name="Google Shape;494;p80"/>
          <p:cNvPicPr preferRelativeResize="0"/>
          <p:nvPr/>
        </p:nvPicPr>
        <p:blipFill rotWithShape="1">
          <a:blip r:embed="rId4">
            <a:alphaModFix/>
          </a:blip>
          <a:srcRect b="21850" l="0" r="0" t="28533"/>
          <a:stretch/>
        </p:blipFill>
        <p:spPr>
          <a:xfrm>
            <a:off x="188241" y="192806"/>
            <a:ext cx="2000859" cy="99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81"/>
          <p:cNvSpPr txBox="1"/>
          <p:nvPr/>
        </p:nvSpPr>
        <p:spPr>
          <a:xfrm>
            <a:off x="896700" y="0"/>
            <a:ext cx="7980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LinkedIn was more positive than any other publisher</a:t>
            </a:r>
            <a:endParaRPr b="0" i="1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pic>
        <p:nvPicPr>
          <p:cNvPr id="500" name="Google Shape;500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00" y="1094994"/>
            <a:ext cx="8610600" cy="383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Google Shape;505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50" y="990525"/>
            <a:ext cx="9144001" cy="4062104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82"/>
          <p:cNvSpPr txBox="1"/>
          <p:nvPr/>
        </p:nvSpPr>
        <p:spPr>
          <a:xfrm>
            <a:off x="861075" y="67125"/>
            <a:ext cx="7946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When conversations were happening Especially on X 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38"/>
          <p:cNvPicPr preferRelativeResize="0"/>
          <p:nvPr/>
        </p:nvPicPr>
        <p:blipFill rotWithShape="1">
          <a:blip r:embed="rId3">
            <a:alphaModFix/>
          </a:blip>
          <a:srcRect b="13286" l="327" r="327" t="283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38"/>
          <p:cNvSpPr txBox="1"/>
          <p:nvPr>
            <p:ph type="ctrTitle"/>
          </p:nvPr>
        </p:nvSpPr>
        <p:spPr>
          <a:xfrm>
            <a:off x="492675" y="2039900"/>
            <a:ext cx="82851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4180">
              <a:solidFill>
                <a:srgbClr val="FF9900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4180">
              <a:solidFill>
                <a:srgbClr val="FF9900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4180">
                <a:solidFill>
                  <a:srgbClr val="FF9900"/>
                </a:solidFill>
                <a:latin typeface="Unbounded"/>
                <a:ea typeface="Unbounded"/>
                <a:cs typeface="Unbounded"/>
                <a:sym typeface="Unbounded"/>
              </a:rPr>
              <a:t>“Don’t mess with Gen Z because they will drag you through the mudd” @NonieMaingi</a:t>
            </a:r>
            <a:endParaRPr b="1" sz="4180">
              <a:solidFill>
                <a:srgbClr val="FF9900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  <p:sp>
        <p:nvSpPr>
          <p:cNvPr id="185" name="Google Shape;185;p38"/>
          <p:cNvSpPr txBox="1"/>
          <p:nvPr>
            <p:ph idx="1" type="subTitle"/>
          </p:nvPr>
        </p:nvSpPr>
        <p:spPr>
          <a:xfrm>
            <a:off x="0" y="38857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83"/>
          <p:cNvSpPr txBox="1"/>
          <p:nvPr/>
        </p:nvSpPr>
        <p:spPr>
          <a:xfrm>
            <a:off x="909925" y="290150"/>
            <a:ext cx="7965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Negative sentiment Opinion leaders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pic>
        <p:nvPicPr>
          <p:cNvPr id="512" name="Google Shape;512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6575" y="844250"/>
            <a:ext cx="6183861" cy="429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84"/>
          <p:cNvSpPr txBox="1"/>
          <p:nvPr/>
        </p:nvSpPr>
        <p:spPr>
          <a:xfrm>
            <a:off x="852550" y="382000"/>
            <a:ext cx="8102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Impression Comparison to 5 Bank Brands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518" name="Google Shape;518;p84"/>
          <p:cNvSpPr txBox="1"/>
          <p:nvPr/>
        </p:nvSpPr>
        <p:spPr>
          <a:xfrm>
            <a:off x="921400" y="4403500"/>
            <a:ext cx="7965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5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Bank Brands:  Equity, Coop Bank, NCBA, KCB, BOA. </a:t>
            </a:r>
            <a:endParaRPr b="0" i="0" sz="5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pic>
        <p:nvPicPr>
          <p:cNvPr id="519" name="Google Shape;519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263" y="1306650"/>
            <a:ext cx="8873475" cy="243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" name="Google Shape;524;p85"/>
          <p:cNvPicPr preferRelativeResize="0"/>
          <p:nvPr/>
        </p:nvPicPr>
        <p:blipFill rotWithShape="1">
          <a:blip r:embed="rId3">
            <a:alphaModFix/>
          </a:blip>
          <a:srcRect b="13286" l="327" r="327" t="283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8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0659">
              <a:alpha val="772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85"/>
          <p:cNvSpPr txBox="1"/>
          <p:nvPr/>
        </p:nvSpPr>
        <p:spPr>
          <a:xfrm>
            <a:off x="829150" y="2148450"/>
            <a:ext cx="76005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>
                <a:solidFill>
                  <a:srgbClr val="69DFF7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Conclusion</a:t>
            </a:r>
            <a:endParaRPr sz="4300">
              <a:solidFill>
                <a:srgbClr val="69DFF7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pic>
        <p:nvPicPr>
          <p:cNvPr id="527" name="Google Shape;527;p85"/>
          <p:cNvPicPr preferRelativeResize="0"/>
          <p:nvPr/>
        </p:nvPicPr>
        <p:blipFill rotWithShape="1">
          <a:blip r:embed="rId4">
            <a:alphaModFix/>
          </a:blip>
          <a:srcRect b="21850" l="0" r="0" t="28533"/>
          <a:stretch/>
        </p:blipFill>
        <p:spPr>
          <a:xfrm>
            <a:off x="188241" y="192806"/>
            <a:ext cx="2000859" cy="99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86"/>
          <p:cNvSpPr txBox="1"/>
          <p:nvPr/>
        </p:nvSpPr>
        <p:spPr>
          <a:xfrm>
            <a:off x="1160203" y="285175"/>
            <a:ext cx="7749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You have to pay attention New Media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533" name="Google Shape;533;p86"/>
          <p:cNvSpPr txBox="1"/>
          <p:nvPr/>
        </p:nvSpPr>
        <p:spPr>
          <a:xfrm>
            <a:off x="4572000" y="1208575"/>
            <a:ext cx="4408800" cy="32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venir"/>
                <a:ea typeface="Avenir"/>
                <a:cs typeface="Avenir"/>
                <a:sym typeface="Avenir"/>
              </a:rPr>
              <a:t>Platforms play a big role in how messaging spreads. </a:t>
            </a:r>
            <a:endParaRPr sz="20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venir"/>
                <a:ea typeface="Avenir"/>
                <a:cs typeface="Avenir"/>
                <a:sym typeface="Avenir"/>
              </a:rPr>
              <a:t>Brands haven’t figured how to fully use and unlock </a:t>
            </a:r>
            <a:r>
              <a:rPr lang="en" sz="2000">
                <a:latin typeface="Avenir"/>
                <a:ea typeface="Avenir"/>
                <a:cs typeface="Avenir"/>
                <a:sym typeface="Avenir"/>
              </a:rPr>
              <a:t>a lot</a:t>
            </a:r>
            <a:r>
              <a:rPr lang="en" sz="2000">
                <a:latin typeface="Avenir"/>
                <a:ea typeface="Avenir"/>
                <a:cs typeface="Avenir"/>
                <a:sym typeface="Avenir"/>
              </a:rPr>
              <a:t> of new media which drives </a:t>
            </a:r>
            <a:r>
              <a:rPr lang="en" sz="2000">
                <a:latin typeface="Avenir"/>
                <a:ea typeface="Avenir"/>
                <a:cs typeface="Avenir"/>
                <a:sym typeface="Avenir"/>
              </a:rPr>
              <a:t>a lot</a:t>
            </a:r>
            <a:r>
              <a:rPr lang="en" sz="2000">
                <a:latin typeface="Avenir"/>
                <a:ea typeface="Avenir"/>
                <a:cs typeface="Avenir"/>
                <a:sym typeface="Avenir"/>
              </a:rPr>
              <a:t> of Sentiment. </a:t>
            </a:r>
            <a:endParaRPr sz="2400">
              <a:solidFill>
                <a:schemeClr val="dk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534" name="Google Shape;534;p86" title="Social Media Mix 3D Icons - Mix #1 | All content posted in t… | Flickr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7725" y="1395394"/>
            <a:ext cx="3495424" cy="2621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87"/>
          <p:cNvSpPr txBox="1"/>
          <p:nvPr/>
        </p:nvSpPr>
        <p:spPr>
          <a:xfrm>
            <a:off x="1160203" y="285175"/>
            <a:ext cx="7749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Media houses have embraced social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540" name="Google Shape;540;p87"/>
          <p:cNvSpPr txBox="1"/>
          <p:nvPr/>
        </p:nvSpPr>
        <p:spPr>
          <a:xfrm>
            <a:off x="4572000" y="1001925"/>
            <a:ext cx="4408800" cy="32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venir"/>
                <a:ea typeface="Avenir"/>
                <a:cs typeface="Avenir"/>
                <a:sym typeface="Avenir"/>
              </a:rPr>
              <a:t>Traditional</a:t>
            </a:r>
            <a:r>
              <a:rPr lang="en" sz="2000">
                <a:latin typeface="Avenir"/>
                <a:ea typeface="Avenir"/>
                <a:cs typeface="Avenir"/>
                <a:sym typeface="Avenir"/>
              </a:rPr>
              <a:t> Media Still plays a big role in how perception is shaped. </a:t>
            </a:r>
            <a:endParaRPr sz="20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venir"/>
                <a:ea typeface="Avenir"/>
                <a:cs typeface="Avenir"/>
                <a:sym typeface="Avenir"/>
              </a:rPr>
              <a:t> </a:t>
            </a:r>
            <a:endParaRPr sz="20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venir"/>
                <a:ea typeface="Avenir"/>
                <a:cs typeface="Avenir"/>
                <a:sym typeface="Avenir"/>
              </a:rPr>
              <a:t>How they report events and news makes a big difference. If media is not free, we may have different perceptions overall. </a:t>
            </a:r>
            <a:endParaRPr sz="20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venir"/>
                <a:ea typeface="Avenir"/>
                <a:cs typeface="Avenir"/>
                <a:sym typeface="Avenir"/>
              </a:rPr>
              <a:t>Media </a:t>
            </a:r>
            <a:r>
              <a:rPr b="1" lang="en" sz="2100">
                <a:latin typeface="Avenir"/>
                <a:ea typeface="Avenir"/>
                <a:cs typeface="Avenir"/>
                <a:sym typeface="Avenir"/>
              </a:rPr>
              <a:t>validates </a:t>
            </a:r>
            <a:r>
              <a:rPr lang="en" sz="2000">
                <a:latin typeface="Avenir"/>
                <a:ea typeface="Avenir"/>
                <a:cs typeface="Avenir"/>
                <a:sym typeface="Avenir"/>
              </a:rPr>
              <a:t>conversation or </a:t>
            </a:r>
            <a:r>
              <a:rPr b="1" lang="en" sz="2100">
                <a:latin typeface="Avenir"/>
                <a:ea typeface="Avenir"/>
                <a:cs typeface="Avenir"/>
                <a:sym typeface="Avenir"/>
              </a:rPr>
              <a:t>invalidates</a:t>
            </a:r>
            <a:r>
              <a:rPr lang="en" sz="2000">
                <a:latin typeface="Avenir"/>
                <a:ea typeface="Avenir"/>
                <a:cs typeface="Avenir"/>
                <a:sym typeface="Avenir"/>
              </a:rPr>
              <a:t> them. That’s the </a:t>
            </a:r>
            <a:r>
              <a:rPr b="1" lang="en" sz="2000">
                <a:latin typeface="Avenir"/>
                <a:ea typeface="Avenir"/>
                <a:cs typeface="Avenir"/>
                <a:sym typeface="Avenir"/>
              </a:rPr>
              <a:t>POWER</a:t>
            </a:r>
            <a:r>
              <a:rPr lang="en" sz="2000">
                <a:latin typeface="Avenir"/>
                <a:ea typeface="Avenir"/>
                <a:cs typeface="Avenir"/>
                <a:sym typeface="Avenir"/>
              </a:rPr>
              <a:t> of Traditional media houses. </a:t>
            </a:r>
            <a:endParaRPr sz="2000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541" name="Google Shape;541;p87" title="Social Media Mix 3D Icons - Mix #1 | All content posted in t… | Flickr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7725" y="1395394"/>
            <a:ext cx="3495424" cy="2621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88"/>
          <p:cNvSpPr txBox="1"/>
          <p:nvPr/>
        </p:nvSpPr>
        <p:spPr>
          <a:xfrm>
            <a:off x="1160203" y="285175"/>
            <a:ext cx="7749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2400">
                <a:solidFill>
                  <a:srgbClr val="25046D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Brands </a:t>
            </a:r>
            <a:endParaRPr b="0" i="0" sz="100" u="none" cap="none" strike="noStrike">
              <a:solidFill>
                <a:srgbClr val="25046D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sp>
        <p:nvSpPr>
          <p:cNvPr id="547" name="Google Shape;547;p88"/>
          <p:cNvSpPr txBox="1"/>
          <p:nvPr/>
        </p:nvSpPr>
        <p:spPr>
          <a:xfrm>
            <a:off x="4075750" y="1162650"/>
            <a:ext cx="4962600" cy="32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venir"/>
                <a:ea typeface="Avenir"/>
                <a:cs typeface="Avenir"/>
                <a:sym typeface="Avenir"/>
              </a:rPr>
              <a:t>Use Sentiment as tool not only when in crisis but to garner insights and see what to fix as you build your Brands.  </a:t>
            </a:r>
            <a:endParaRPr sz="20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Avenir"/>
                <a:ea typeface="Avenir"/>
                <a:cs typeface="Avenir"/>
                <a:sym typeface="Avenir"/>
              </a:rPr>
              <a:t>We are </a:t>
            </a:r>
            <a:r>
              <a:rPr lang="en" sz="2000">
                <a:latin typeface="Avenir"/>
                <a:ea typeface="Avenir"/>
                <a:cs typeface="Avenir"/>
                <a:sym typeface="Avenir"/>
              </a:rPr>
              <a:t>living</a:t>
            </a:r>
            <a:r>
              <a:rPr lang="en" sz="2000">
                <a:latin typeface="Avenir"/>
                <a:ea typeface="Avenir"/>
                <a:cs typeface="Avenir"/>
                <a:sym typeface="Avenir"/>
              </a:rPr>
              <a:t> in interesting times as Marketers. </a:t>
            </a:r>
            <a:endParaRPr sz="2000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548" name="Google Shape;548;p88" title="Social Media Mix 3D Icons - Mix #1 | All content posted in t… | Flickr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925" y="1395394"/>
            <a:ext cx="3495424" cy="2621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89"/>
          <p:cNvPicPr preferRelativeResize="0"/>
          <p:nvPr/>
        </p:nvPicPr>
        <p:blipFill rotWithShape="1">
          <a:blip r:embed="rId3">
            <a:alphaModFix/>
          </a:blip>
          <a:srcRect b="13286" l="327" r="327" t="283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8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0659">
              <a:alpha val="772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5" name="Google Shape;555;p89"/>
          <p:cNvSpPr txBox="1"/>
          <p:nvPr/>
        </p:nvSpPr>
        <p:spPr>
          <a:xfrm>
            <a:off x="467550" y="1735125"/>
            <a:ext cx="8208900" cy="15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>
                <a:solidFill>
                  <a:srgbClr val="69DFF7"/>
                </a:solidFill>
                <a:latin typeface="Unbounded SemiBold"/>
                <a:ea typeface="Unbounded SemiBold"/>
                <a:cs typeface="Unbounded SemiBold"/>
                <a:sym typeface="Unbounded SemiBold"/>
              </a:rPr>
              <a:t>Talk to us about using Brand Sentiment.   </a:t>
            </a:r>
            <a:endParaRPr sz="4300">
              <a:solidFill>
                <a:srgbClr val="69DFF7"/>
              </a:solidFill>
              <a:latin typeface="Unbounded SemiBold"/>
              <a:ea typeface="Unbounded SemiBold"/>
              <a:cs typeface="Unbounded SemiBold"/>
              <a:sym typeface="Unbounded SemiBold"/>
            </a:endParaRPr>
          </a:p>
        </p:txBody>
      </p:sp>
      <p:pic>
        <p:nvPicPr>
          <p:cNvPr id="556" name="Google Shape;556;p89"/>
          <p:cNvPicPr preferRelativeResize="0"/>
          <p:nvPr/>
        </p:nvPicPr>
        <p:blipFill rotWithShape="1">
          <a:blip r:embed="rId4">
            <a:alphaModFix/>
          </a:blip>
          <a:srcRect b="21850" l="0" r="0" t="28533"/>
          <a:stretch/>
        </p:blipFill>
        <p:spPr>
          <a:xfrm>
            <a:off x="188241" y="192806"/>
            <a:ext cx="2000859" cy="99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90"/>
          <p:cNvSpPr/>
          <p:nvPr/>
        </p:nvSpPr>
        <p:spPr>
          <a:xfrm>
            <a:off x="0" y="70550"/>
            <a:ext cx="9091800" cy="5067000"/>
          </a:xfrm>
          <a:prstGeom prst="rect">
            <a:avLst/>
          </a:prstGeom>
          <a:solidFill>
            <a:srgbClr val="1F065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62" name="Google Shape;562;p90"/>
          <p:cNvSpPr txBox="1"/>
          <p:nvPr/>
        </p:nvSpPr>
        <p:spPr>
          <a:xfrm>
            <a:off x="3788963" y="1590226"/>
            <a:ext cx="4807200" cy="22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lt1"/>
                </a:solidFill>
                <a:latin typeface="Unbounded Medium"/>
                <a:ea typeface="Unbounded Medium"/>
                <a:cs typeface="Unbounded Medium"/>
                <a:sym typeface="Unbounded Medium"/>
              </a:rPr>
              <a:t>We are an award-winning marketing &amp; technology services agency helping brands connect with consumers while developing new growth &amp; tech ventures.</a:t>
            </a:r>
            <a:endParaRPr sz="2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563" name="Google Shape;563;p90"/>
          <p:cNvCxnSpPr/>
          <p:nvPr/>
        </p:nvCxnSpPr>
        <p:spPr>
          <a:xfrm>
            <a:off x="3547025" y="1296150"/>
            <a:ext cx="0" cy="26559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564" name="Google Shape;564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381" y="1457278"/>
            <a:ext cx="2358057" cy="23580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9"/>
          <p:cNvSpPr txBox="1"/>
          <p:nvPr>
            <p:ph type="ctrTitle"/>
          </p:nvPr>
        </p:nvSpPr>
        <p:spPr>
          <a:xfrm>
            <a:off x="220350" y="1901400"/>
            <a:ext cx="87033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Simon Sinek talks about the activist Generation Z and how we can better support, guide, and teach them through reimagining the education ecosystem.&#10;&#10;Video by Sundog Pictures for Big Change" id="191" name="Google Shape;191;p39" title="Simon Sinek on Generation Z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4" y="0"/>
            <a:ext cx="914129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4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40"/>
          <p:cNvSpPr txBox="1"/>
          <p:nvPr>
            <p:ph type="ctrTitle"/>
          </p:nvPr>
        </p:nvSpPr>
        <p:spPr>
          <a:xfrm>
            <a:off x="220350" y="1901400"/>
            <a:ext cx="8703300" cy="119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69DFF7"/>
                </a:solidFill>
                <a:latin typeface="Unbounded"/>
                <a:ea typeface="Unbounded"/>
                <a:cs typeface="Unbounded"/>
                <a:sym typeface="Unbounded"/>
              </a:rPr>
              <a:t>We were telling clients…</a:t>
            </a:r>
            <a:endParaRPr b="1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1"/>
          <p:cNvSpPr txBox="1"/>
          <p:nvPr/>
        </p:nvSpPr>
        <p:spPr>
          <a:xfrm>
            <a:off x="365467" y="1791590"/>
            <a:ext cx="8520600" cy="70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" sz="4800" u="none" cap="none" strike="noStrike">
                <a:solidFill>
                  <a:srgbClr val="3900B5"/>
                </a:solidFill>
                <a:latin typeface="Poppins Black"/>
                <a:ea typeface="Poppins Black"/>
                <a:cs typeface="Poppins Black"/>
                <a:sym typeface="Poppins Black"/>
              </a:rPr>
              <a:t>TRUTH</a:t>
            </a:r>
            <a:endParaRPr b="0" i="0" sz="4800" u="none" cap="none" strike="noStrike">
              <a:solidFill>
                <a:srgbClr val="3900B5"/>
              </a:solidFill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sp>
        <p:nvSpPr>
          <p:cNvPr id="204" name="Google Shape;204;p41"/>
          <p:cNvSpPr txBox="1"/>
          <p:nvPr/>
        </p:nvSpPr>
        <p:spPr>
          <a:xfrm>
            <a:off x="311688" y="1791593"/>
            <a:ext cx="8520600" cy="70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" sz="4800" u="none" cap="none" strike="noStrike">
                <a:solidFill>
                  <a:srgbClr val="FFF705"/>
                </a:solidFill>
                <a:latin typeface="Poppins"/>
                <a:ea typeface="Poppins"/>
                <a:cs typeface="Poppins"/>
                <a:sym typeface="Poppins"/>
              </a:rPr>
              <a:t>TRUTH</a:t>
            </a:r>
            <a:endParaRPr b="1" i="0" sz="4800" u="none" cap="none" strike="noStrike">
              <a:solidFill>
                <a:srgbClr val="FFF705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5" name="Google Shape;205;p41"/>
          <p:cNvSpPr txBox="1"/>
          <p:nvPr/>
        </p:nvSpPr>
        <p:spPr>
          <a:xfrm>
            <a:off x="344017" y="1051366"/>
            <a:ext cx="8520600" cy="70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" sz="4800" u="none" cap="none" strike="noStrike">
                <a:solidFill>
                  <a:srgbClr val="3900B5"/>
                </a:solidFill>
                <a:latin typeface="Poppins Black"/>
                <a:ea typeface="Poppins Black"/>
                <a:cs typeface="Poppins Black"/>
                <a:sym typeface="Poppins Black"/>
              </a:rPr>
              <a:t>CULTURAL</a:t>
            </a:r>
            <a:endParaRPr b="0" i="0" sz="4800" u="none" cap="none" strike="noStrike">
              <a:solidFill>
                <a:srgbClr val="3900B5"/>
              </a:solidFill>
              <a:latin typeface="Poppins Black"/>
              <a:ea typeface="Poppins Black"/>
              <a:cs typeface="Poppins Black"/>
              <a:sym typeface="Poppins Black"/>
            </a:endParaRPr>
          </a:p>
        </p:txBody>
      </p:sp>
      <p:sp>
        <p:nvSpPr>
          <p:cNvPr id="206" name="Google Shape;206;p41"/>
          <p:cNvSpPr txBox="1"/>
          <p:nvPr/>
        </p:nvSpPr>
        <p:spPr>
          <a:xfrm>
            <a:off x="311688" y="1051369"/>
            <a:ext cx="8520600" cy="70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" sz="4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CULTURAL</a:t>
            </a:r>
            <a:endParaRPr b="1" i="0" sz="4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7" name="Google Shape;207;p41"/>
          <p:cNvSpPr txBox="1"/>
          <p:nvPr>
            <p:ph idx="4294967295" type="body"/>
          </p:nvPr>
        </p:nvSpPr>
        <p:spPr>
          <a:xfrm>
            <a:off x="857000" y="2828025"/>
            <a:ext cx="7742700" cy="13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24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As a Generation Gen Z will </a:t>
            </a:r>
            <a:r>
              <a:rPr lang="en" sz="2400">
                <a:solidFill>
                  <a:srgbClr val="FFF705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stand up against </a:t>
            </a:r>
            <a:r>
              <a:rPr lang="en" sz="24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oppressive structures</a:t>
            </a:r>
            <a:endParaRPr sz="2400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42"/>
          <p:cNvPicPr preferRelativeResize="0"/>
          <p:nvPr/>
        </p:nvPicPr>
        <p:blipFill rotWithShape="1">
          <a:blip r:embed="rId3">
            <a:alphaModFix/>
          </a:blip>
          <a:srcRect b="20357" l="2372" r="774" t="43322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4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42"/>
          <p:cNvSpPr txBox="1"/>
          <p:nvPr>
            <p:ph type="ctrTitle"/>
          </p:nvPr>
        </p:nvSpPr>
        <p:spPr>
          <a:xfrm>
            <a:off x="699075" y="1673800"/>
            <a:ext cx="81477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880">
                <a:solidFill>
                  <a:srgbClr val="69DFF7"/>
                </a:solidFill>
                <a:latin typeface="Unbounded"/>
                <a:ea typeface="Unbounded"/>
                <a:cs typeface="Unbounded"/>
                <a:sym typeface="Unbounded"/>
              </a:rPr>
              <a:t>We saw something…</a:t>
            </a:r>
            <a:endParaRPr b="1" sz="3880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880">
                <a:solidFill>
                  <a:srgbClr val="69DFF7"/>
                </a:solidFill>
                <a:latin typeface="Unbounded"/>
                <a:ea typeface="Unbounded"/>
                <a:cs typeface="Unbounded"/>
                <a:sym typeface="Unbounded"/>
              </a:rPr>
              <a:t>We sensed something…</a:t>
            </a:r>
            <a:endParaRPr b="1" sz="3880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880">
                <a:solidFill>
                  <a:srgbClr val="69DFF7"/>
                </a:solidFill>
                <a:latin typeface="Unbounded"/>
                <a:ea typeface="Unbounded"/>
                <a:cs typeface="Unbounded"/>
                <a:sym typeface="Unbounded"/>
              </a:rPr>
              <a:t>We did something… </a:t>
            </a:r>
            <a:endParaRPr b="1" sz="3880">
              <a:solidFill>
                <a:srgbClr val="69DFF7"/>
              </a:solidFill>
              <a:latin typeface="Unbounded"/>
              <a:ea typeface="Unbounded"/>
              <a:cs typeface="Unbounded"/>
              <a:sym typeface="Unbound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