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480" r:id="rId5"/>
    <p:sldId id="2147379613" r:id="rId6"/>
    <p:sldId id="516" r:id="rId7"/>
    <p:sldId id="2147379614" r:id="rId8"/>
    <p:sldId id="2147379787" r:id="rId9"/>
    <p:sldId id="2147379796" r:id="rId10"/>
    <p:sldId id="2147379789" r:id="rId11"/>
    <p:sldId id="2134805691" r:id="rId12"/>
    <p:sldId id="2147379790" r:id="rId13"/>
    <p:sldId id="2147379797" r:id="rId14"/>
    <p:sldId id="2147379791" r:id="rId15"/>
    <p:sldId id="2147379792" r:id="rId16"/>
    <p:sldId id="2147379793" r:id="rId17"/>
    <p:sldId id="2147379794" r:id="rId18"/>
    <p:sldId id="2147379795" r:id="rId19"/>
    <p:sldId id="21348056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027"/>
    <a:srgbClr val="E85A28"/>
    <a:srgbClr val="E7BE01"/>
    <a:srgbClr val="399E4A"/>
    <a:srgbClr val="7FB03F"/>
    <a:srgbClr val="49D966"/>
    <a:srgbClr val="93CB4B"/>
    <a:srgbClr val="FFC937"/>
    <a:srgbClr val="2D813D"/>
    <a:srgbClr val="F9B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30"/>
    <p:restoredTop sz="94754"/>
  </p:normalViewPr>
  <p:slideViewPr>
    <p:cSldViewPr snapToGrid="0">
      <p:cViewPr varScale="1">
        <p:scale>
          <a:sx n="90" d="100"/>
          <a:sy n="90" d="100"/>
        </p:scale>
        <p:origin x="24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gene Omolo" userId="4cea979d-0b06-457b-a4e2-a6fa90dc8e0f" providerId="ADAL" clId="{49FECCA1-1C91-5A4C-9618-93375528762A}"/>
    <pc:docChg chg="custSel modSld">
      <pc:chgData name="Eugene Omolo" userId="4cea979d-0b06-457b-a4e2-a6fa90dc8e0f" providerId="ADAL" clId="{49FECCA1-1C91-5A4C-9618-93375528762A}" dt="2024-02-27T08:32:48.656" v="7"/>
      <pc:docMkLst>
        <pc:docMk/>
      </pc:docMkLst>
      <pc:sldChg chg="addSp delSp modSp mod delAnim modAnim">
        <pc:chgData name="Eugene Omolo" userId="4cea979d-0b06-457b-a4e2-a6fa90dc8e0f" providerId="ADAL" clId="{49FECCA1-1C91-5A4C-9618-93375528762A}" dt="2024-02-27T08:31:53.113" v="1"/>
        <pc:sldMkLst>
          <pc:docMk/>
          <pc:sldMk cId="2914457644" sldId="516"/>
        </pc:sldMkLst>
        <pc:picChg chg="add mod">
          <ac:chgData name="Eugene Omolo" userId="4cea979d-0b06-457b-a4e2-a6fa90dc8e0f" providerId="ADAL" clId="{49FECCA1-1C91-5A4C-9618-93375528762A}" dt="2024-02-27T08:31:53.113" v="1"/>
          <ac:picMkLst>
            <pc:docMk/>
            <pc:sldMk cId="2914457644" sldId="516"/>
            <ac:picMk id="2" creationId="{4F57E5F1-82AE-A340-9AC8-CCCEE6652205}"/>
          </ac:picMkLst>
        </pc:picChg>
        <pc:picChg chg="del">
          <ac:chgData name="Eugene Omolo" userId="4cea979d-0b06-457b-a4e2-a6fa90dc8e0f" providerId="ADAL" clId="{49FECCA1-1C91-5A4C-9618-93375528762A}" dt="2024-02-27T08:31:41.349" v="0" actId="478"/>
          <ac:picMkLst>
            <pc:docMk/>
            <pc:sldMk cId="2914457644" sldId="516"/>
            <ac:picMk id="9" creationId="{1BFB9ECC-E045-7848-B269-34981D5F3C78}"/>
          </ac:picMkLst>
        </pc:picChg>
      </pc:sldChg>
      <pc:sldChg chg="addSp delSp modSp mod delAnim modAnim">
        <pc:chgData name="Eugene Omolo" userId="4cea979d-0b06-457b-a4e2-a6fa90dc8e0f" providerId="ADAL" clId="{49FECCA1-1C91-5A4C-9618-93375528762A}" dt="2024-02-27T08:32:13.351" v="3"/>
        <pc:sldMkLst>
          <pc:docMk/>
          <pc:sldMk cId="3824491290" sldId="2147379792"/>
        </pc:sldMkLst>
        <pc:picChg chg="add mod">
          <ac:chgData name="Eugene Omolo" userId="4cea979d-0b06-457b-a4e2-a6fa90dc8e0f" providerId="ADAL" clId="{49FECCA1-1C91-5A4C-9618-93375528762A}" dt="2024-02-27T08:32:13.351" v="3"/>
          <ac:picMkLst>
            <pc:docMk/>
            <pc:sldMk cId="3824491290" sldId="2147379792"/>
            <ac:picMk id="2" creationId="{E3D63E61-F643-6147-9D01-1585AC817DDC}"/>
          </ac:picMkLst>
        </pc:picChg>
        <pc:picChg chg="del">
          <ac:chgData name="Eugene Omolo" userId="4cea979d-0b06-457b-a4e2-a6fa90dc8e0f" providerId="ADAL" clId="{49FECCA1-1C91-5A4C-9618-93375528762A}" dt="2024-02-27T08:32:03.245" v="2" actId="478"/>
          <ac:picMkLst>
            <pc:docMk/>
            <pc:sldMk cId="3824491290" sldId="2147379792"/>
            <ac:picMk id="5" creationId="{0B64B43E-11D3-2247-9173-59BBF7BB7880}"/>
          </ac:picMkLst>
        </pc:picChg>
      </pc:sldChg>
      <pc:sldChg chg="addSp delSp modSp mod delAnim modAnim">
        <pc:chgData name="Eugene Omolo" userId="4cea979d-0b06-457b-a4e2-a6fa90dc8e0f" providerId="ADAL" clId="{49FECCA1-1C91-5A4C-9618-93375528762A}" dt="2024-02-27T08:32:33.244" v="5"/>
        <pc:sldMkLst>
          <pc:docMk/>
          <pc:sldMk cId="4196837648" sldId="2147379793"/>
        </pc:sldMkLst>
        <pc:picChg chg="del">
          <ac:chgData name="Eugene Omolo" userId="4cea979d-0b06-457b-a4e2-a6fa90dc8e0f" providerId="ADAL" clId="{49FECCA1-1C91-5A4C-9618-93375528762A}" dt="2024-02-27T08:32:20.211" v="4" actId="478"/>
          <ac:picMkLst>
            <pc:docMk/>
            <pc:sldMk cId="4196837648" sldId="2147379793"/>
            <ac:picMk id="2" creationId="{AE05797A-7E01-184C-A0EA-B2B8ED4BA38B}"/>
          </ac:picMkLst>
        </pc:picChg>
        <pc:picChg chg="add mod">
          <ac:chgData name="Eugene Omolo" userId="4cea979d-0b06-457b-a4e2-a6fa90dc8e0f" providerId="ADAL" clId="{49FECCA1-1C91-5A4C-9618-93375528762A}" dt="2024-02-27T08:32:33.244" v="5"/>
          <ac:picMkLst>
            <pc:docMk/>
            <pc:sldMk cId="4196837648" sldId="2147379793"/>
            <ac:picMk id="3" creationId="{9FC83551-3EA1-9040-83A2-A26197AAEB88}"/>
          </ac:picMkLst>
        </pc:picChg>
      </pc:sldChg>
      <pc:sldChg chg="addSp delSp modSp mod delAnim modAnim">
        <pc:chgData name="Eugene Omolo" userId="4cea979d-0b06-457b-a4e2-a6fa90dc8e0f" providerId="ADAL" clId="{49FECCA1-1C91-5A4C-9618-93375528762A}" dt="2024-02-27T08:32:48.656" v="7"/>
        <pc:sldMkLst>
          <pc:docMk/>
          <pc:sldMk cId="1563301274" sldId="2147379794"/>
        </pc:sldMkLst>
        <pc:picChg chg="add mod">
          <ac:chgData name="Eugene Omolo" userId="4cea979d-0b06-457b-a4e2-a6fa90dc8e0f" providerId="ADAL" clId="{49FECCA1-1C91-5A4C-9618-93375528762A}" dt="2024-02-27T08:32:48.656" v="7"/>
          <ac:picMkLst>
            <pc:docMk/>
            <pc:sldMk cId="1563301274" sldId="2147379794"/>
            <ac:picMk id="2" creationId="{64CDB419-5719-0345-A04C-7C44FCF85098}"/>
          </ac:picMkLst>
        </pc:picChg>
        <pc:picChg chg="del">
          <ac:chgData name="Eugene Omolo" userId="4cea979d-0b06-457b-a4e2-a6fa90dc8e0f" providerId="ADAL" clId="{49FECCA1-1C91-5A4C-9618-93375528762A}" dt="2024-02-27T08:32:40.545" v="6" actId="478"/>
          <ac:picMkLst>
            <pc:docMk/>
            <pc:sldMk cId="1563301274" sldId="2147379794"/>
            <ac:picMk id="3" creationId="{44FE1280-C75C-204A-895B-3EBDBCA711A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9A248-105E-8340-A109-211EC763250C}" type="datetimeFigureOut">
              <a:rPr lang="en-US" smtClean="0"/>
              <a:t>2/27/24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ECC71-10B3-0542-A6A4-C827A9ADE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55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6.jpe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7.jpe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bit.ly/33jHe19" TargetMode="Externa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5.png"/><Relationship Id="rId21" Type="http://schemas.openxmlformats.org/officeDocument/2006/relationships/image" Target="../media/image39.emf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.png"/><Relationship Id="rId16" Type="http://schemas.openxmlformats.org/officeDocument/2006/relationships/image" Target="../media/image35.png"/><Relationship Id="rId20" Type="http://schemas.openxmlformats.org/officeDocument/2006/relationships/hyperlink" Target="https://thenounproject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6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.png"/><Relationship Id="rId7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6.png"/><Relationship Id="rId9" Type="http://schemas.openxmlformats.org/officeDocument/2006/relationships/image" Target="../media/image44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6.png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7.png"/><Relationship Id="rId4" Type="http://schemas.openxmlformats.org/officeDocument/2006/relationships/image" Target="../media/image10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8.png"/><Relationship Id="rId4" Type="http://schemas.openxmlformats.org/officeDocument/2006/relationships/image" Target="../media/image10.pn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1.png"/><Relationship Id="rId4" Type="http://schemas.openxmlformats.org/officeDocument/2006/relationships/image" Target="../media/image1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7.png"/><Relationship Id="rId4" Type="http://schemas.openxmlformats.org/officeDocument/2006/relationships/image" Target="../media/image6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6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8.png"/><Relationship Id="rId4" Type="http://schemas.openxmlformats.org/officeDocument/2006/relationships/image" Target="../media/image10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7.png"/><Relationship Id="rId4" Type="http://schemas.openxmlformats.org/officeDocument/2006/relationships/image" Target="../media/image10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6.png"/><Relationship Id="rId4" Type="http://schemas.openxmlformats.org/officeDocument/2006/relationships/image" Target="../media/image10.png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.png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8.png"/><Relationship Id="rId4" Type="http://schemas.openxmlformats.org/officeDocument/2006/relationships/image" Target="../media/image10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6.png"/><Relationship Id="rId4" Type="http://schemas.openxmlformats.org/officeDocument/2006/relationships/image" Target="../media/image10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5.jpeg"/><Relationship Id="rId4" Type="http://schemas.openxmlformats.org/officeDocument/2006/relationships/image" Target="../media/image10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7.png"/><Relationship Id="rId4" Type="http://schemas.openxmlformats.org/officeDocument/2006/relationships/image" Target="../media/image10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0.jpe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5.png"/><Relationship Id="rId7" Type="http://schemas.openxmlformats.org/officeDocument/2006/relationships/image" Target="../media/image7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6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9.jpe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0.png"/><Relationship Id="rId4" Type="http://schemas.openxmlformats.org/officeDocument/2006/relationships/image" Target="../media/image6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1.png"/><Relationship Id="rId4" Type="http://schemas.openxmlformats.org/officeDocument/2006/relationships/image" Target="../media/image10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bit.ly/3qo0LGC" TargetMode="External"/><Relationship Id="rId4" Type="http://schemas.openxmlformats.org/officeDocument/2006/relationships/image" Target="../media/image6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5.png"/><Relationship Id="rId7" Type="http://schemas.openxmlformats.org/officeDocument/2006/relationships/image" Target="../media/image8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6.png"/><Relationship Id="rId9" Type="http://schemas.openxmlformats.org/officeDocument/2006/relationships/image" Target="../media/image88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0.jpe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1.jpe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2.jpe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3.jpe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4.jpe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 slide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con&#10;&#10;Description automatically generated with low confidence">
            <a:extLst>
              <a:ext uri="{FF2B5EF4-FFF2-40B4-BE49-F238E27FC236}">
                <a16:creationId xmlns:a16="http://schemas.microsoft.com/office/drawing/2014/main" id="{2BDD9352-ED9C-3B47-980F-6B79592488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20265" y="1825377"/>
            <a:ext cx="7189146" cy="382576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2C54124-23CE-F64D-A312-75D3D9BF5B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1789" y="3605951"/>
            <a:ext cx="4124936" cy="1418614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 i="0" spc="-15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CLIENT NAME</a:t>
            </a:r>
          </a:p>
        </p:txBody>
      </p:sp>
    </p:spTree>
    <p:extLst>
      <p:ext uri="{BB962C8B-B14F-4D97-AF65-F5344CB8AC3E}">
        <p14:creationId xmlns:p14="http://schemas.microsoft.com/office/powerpoint/2010/main" val="2197426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y – Headline a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400" y="5209200"/>
            <a:ext cx="8064203" cy="1458337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i="0" spc="-1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your headline here.</a:t>
            </a:r>
            <a:br>
              <a:rPr lang="en-GB"/>
            </a:br>
            <a:r>
              <a:rPr lang="en-GB"/>
              <a:t>This text box can be </a:t>
            </a:r>
          </a:p>
          <a:p>
            <a:pPr lvl="0"/>
            <a:r>
              <a:rPr lang="en-GB"/>
              <a:t>repositioned if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8D36BB-ADC6-D14A-9A45-D6386B02F9BE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773144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FCB Idea Boar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191210-2032-BB4B-9938-FACAE9FF1DAA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4630589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FCB Idea Board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E6F1A1-B63B-6840-A049-8DC1DE983FF4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45439324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Development – Summar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4834BF3-D29C-354E-8480-C637036B9A81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30009682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055945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ing point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2C39EA34-A9CA-0143-8501-70DDAE602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4976" y="1275656"/>
            <a:ext cx="3956507" cy="1094784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000" b="1" i="0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STARTING</a:t>
            </a:r>
            <a:br>
              <a:rPr lang="en-GB"/>
            </a:br>
            <a:r>
              <a:rPr lang="en-GB"/>
              <a:t>POINTS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D0F9F74F-3E4D-1D4A-B921-4EA0EEB762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3183" y="2496139"/>
            <a:ext cx="3515521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5617F70-8C64-1C4D-883D-E6ADB132C9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90326" y="5651499"/>
            <a:ext cx="7160076" cy="645934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  <a:br>
              <a:rPr lang="en-US"/>
            </a:br>
            <a:r>
              <a:rPr lang="en-US"/>
              <a:t>on two,</a:t>
            </a:r>
            <a:br>
              <a:rPr lang="en-US"/>
            </a:br>
            <a:r>
              <a:rPr lang="en-US"/>
              <a:t>or three lines.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C84D6A22-8756-0A4A-A35F-8DCB93C6B2E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682359" y="219247"/>
            <a:ext cx="7131532" cy="5249204"/>
          </a:xfrm>
        </p:spPr>
        <p:txBody>
          <a:bodyPr anchor="ctr"/>
          <a:lstStyle>
            <a:lvl1pPr marL="0" indent="0" algn="ctr">
              <a:buNone/>
              <a:defRPr b="0" i="0"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93B5E27-CAA0-A945-BFB0-8BBED43CA6FF}"/>
              </a:ext>
            </a:extLst>
          </p:cNvPr>
          <p:cNvCxnSpPr>
            <a:cxnSpLocks/>
          </p:cNvCxnSpPr>
          <p:nvPr userDrawn="1"/>
        </p:nvCxnSpPr>
        <p:spPr>
          <a:xfrm flipV="1">
            <a:off x="4412706" y="219247"/>
            <a:ext cx="0" cy="5963886"/>
          </a:xfrm>
          <a:prstGeom prst="line">
            <a:avLst/>
          </a:prstGeom>
          <a:ln w="15875">
            <a:gradFill>
              <a:gsLst>
                <a:gs pos="50000">
                  <a:srgbClr val="A2B969"/>
                </a:gs>
                <a:gs pos="0">
                  <a:srgbClr val="58AECE"/>
                </a:gs>
                <a:gs pos="100000">
                  <a:srgbClr val="EBC30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632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ing points – Dar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2C39EA34-A9CA-0143-8501-70DDAE602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4976" y="1275656"/>
            <a:ext cx="3956507" cy="1094784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0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STARTING</a:t>
            </a:r>
            <a:br>
              <a:rPr lang="en-GB"/>
            </a:br>
            <a:r>
              <a:rPr lang="en-GB"/>
              <a:t>POINTS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D0F9F74F-3E4D-1D4A-B921-4EA0EEB762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3183" y="2496139"/>
            <a:ext cx="3515521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5617F70-8C64-1C4D-883D-E6ADB132C9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90326" y="5651499"/>
            <a:ext cx="7160076" cy="645934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  <a:br>
              <a:rPr lang="en-US"/>
            </a:br>
            <a:r>
              <a:rPr lang="en-US"/>
              <a:t>on two,</a:t>
            </a:r>
            <a:br>
              <a:rPr lang="en-US"/>
            </a:br>
            <a:r>
              <a:rPr lang="en-US"/>
              <a:t>or three lines.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C84D6A22-8756-0A4A-A35F-8DCB93C6B2E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682359" y="219247"/>
            <a:ext cx="7131532" cy="5249204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93B5E27-CAA0-A945-BFB0-8BBED43CA6FF}"/>
              </a:ext>
            </a:extLst>
          </p:cNvPr>
          <p:cNvCxnSpPr>
            <a:cxnSpLocks/>
          </p:cNvCxnSpPr>
          <p:nvPr userDrawn="1"/>
        </p:nvCxnSpPr>
        <p:spPr>
          <a:xfrm flipV="1">
            <a:off x="4412706" y="219247"/>
            <a:ext cx="0" cy="5963886"/>
          </a:xfrm>
          <a:prstGeom prst="line">
            <a:avLst/>
          </a:prstGeom>
          <a:ln w="15875">
            <a:gradFill>
              <a:gsLst>
                <a:gs pos="50000">
                  <a:srgbClr val="A2B969"/>
                </a:gs>
                <a:gs pos="0">
                  <a:srgbClr val="58AECE"/>
                </a:gs>
                <a:gs pos="100000">
                  <a:srgbClr val="EBC30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833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y Unpacked Arial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059" y="1059119"/>
            <a:ext cx="3816255" cy="1095683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4800" b="1" i="0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STRATEGY</a:t>
            </a:r>
            <a:br>
              <a:rPr lang="en-GB"/>
            </a:br>
            <a:r>
              <a:rPr lang="en-GB"/>
              <a:t>UNPACKED</a:t>
            </a:r>
          </a:p>
        </p:txBody>
      </p: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938" y="2261131"/>
            <a:ext cx="3816255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381BA-84FC-524B-B231-41A7252FC07F}"/>
              </a:ext>
            </a:extLst>
          </p:cNvPr>
          <p:cNvCxnSpPr>
            <a:cxnSpLocks/>
          </p:cNvCxnSpPr>
          <p:nvPr userDrawn="1"/>
        </p:nvCxnSpPr>
        <p:spPr>
          <a:xfrm flipV="1">
            <a:off x="4584526" y="1014265"/>
            <a:ext cx="0" cy="4573676"/>
          </a:xfrm>
          <a:prstGeom prst="line">
            <a:avLst/>
          </a:prstGeom>
          <a:ln w="15875">
            <a:gradFill>
              <a:gsLst>
                <a:gs pos="0">
                  <a:srgbClr val="FDBA2F"/>
                </a:gs>
                <a:gs pos="100000">
                  <a:srgbClr val="CA4B4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5">
            <a:extLst>
              <a:ext uri="{FF2B5EF4-FFF2-40B4-BE49-F238E27FC236}">
                <a16:creationId xmlns:a16="http://schemas.microsoft.com/office/drawing/2014/main" id="{EC6BA82C-4072-FC43-8D10-96BD2E35ADA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56864696"/>
              </p:ext>
            </p:extLst>
          </p:nvPr>
        </p:nvGraphicFramePr>
        <p:xfrm>
          <a:off x="4847323" y="1009945"/>
          <a:ext cx="6767397" cy="476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6098">
                  <a:extLst>
                    <a:ext uri="{9D8B030D-6E8A-4147-A177-3AD203B41FA5}">
                      <a16:colId xmlns:a16="http://schemas.microsoft.com/office/drawing/2014/main" val="918921630"/>
                    </a:ext>
                  </a:extLst>
                </a:gridCol>
                <a:gridCol w="342899">
                  <a:extLst>
                    <a:ext uri="{9D8B030D-6E8A-4147-A177-3AD203B41FA5}">
                      <a16:colId xmlns:a16="http://schemas.microsoft.com/office/drawing/2014/main" val="522346894"/>
                    </a:ext>
                  </a:extLst>
                </a:gridCol>
                <a:gridCol w="3378400">
                  <a:extLst>
                    <a:ext uri="{9D8B030D-6E8A-4147-A177-3AD203B41FA5}">
                      <a16:colId xmlns:a16="http://schemas.microsoft.com/office/drawing/2014/main" val="20246768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rgbClr val="FDBA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rgbClr val="FDBA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4981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029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rgbClr val="FDBA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rgbClr val="FDBA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60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1037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rgbClr val="FDBA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rgbClr val="FDBA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638386"/>
                  </a:ext>
                </a:extLst>
              </a:tr>
              <a:tr h="6348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225830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90E7BA00-62EA-2546-8A6F-898A10EAFF85}"/>
              </a:ext>
            </a:extLst>
          </p:cNvPr>
          <p:cNvSpPr txBox="1"/>
          <p:nvPr userDrawn="1"/>
        </p:nvSpPr>
        <p:spPr>
          <a:xfrm>
            <a:off x="-2846472" y="31730"/>
            <a:ext cx="25897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edit the tabular copy – go into the Master Slides view and edit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this copy in this slide.</a:t>
            </a:r>
          </a:p>
        </p:txBody>
      </p:sp>
    </p:spTree>
    <p:extLst>
      <p:ext uri="{BB962C8B-B14F-4D97-AF65-F5344CB8AC3E}">
        <p14:creationId xmlns:p14="http://schemas.microsoft.com/office/powerpoint/2010/main" val="3574825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rategy Unpacked Arial – Light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059" y="1059119"/>
            <a:ext cx="3816255" cy="1095683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48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STRATEGY</a:t>
            </a:r>
            <a:br>
              <a:rPr lang="en-GB"/>
            </a:br>
            <a:r>
              <a:rPr lang="en-GB"/>
              <a:t>UNPACKED</a:t>
            </a:r>
          </a:p>
        </p:txBody>
      </p: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938" y="2261131"/>
            <a:ext cx="3816255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381BA-84FC-524B-B231-41A7252FC07F}"/>
              </a:ext>
            </a:extLst>
          </p:cNvPr>
          <p:cNvCxnSpPr>
            <a:cxnSpLocks/>
          </p:cNvCxnSpPr>
          <p:nvPr userDrawn="1"/>
        </p:nvCxnSpPr>
        <p:spPr>
          <a:xfrm flipV="1">
            <a:off x="4584526" y="1014265"/>
            <a:ext cx="0" cy="4573676"/>
          </a:xfrm>
          <a:prstGeom prst="line">
            <a:avLst/>
          </a:prstGeom>
          <a:ln w="15875">
            <a:gradFill>
              <a:gsLst>
                <a:gs pos="0">
                  <a:srgbClr val="FDBA2F"/>
                </a:gs>
                <a:gs pos="100000">
                  <a:srgbClr val="CA4B4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5">
            <a:extLst>
              <a:ext uri="{FF2B5EF4-FFF2-40B4-BE49-F238E27FC236}">
                <a16:creationId xmlns:a16="http://schemas.microsoft.com/office/drawing/2014/main" id="{EC6BA82C-4072-FC43-8D10-96BD2E35ADA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54551619"/>
              </p:ext>
            </p:extLst>
          </p:nvPr>
        </p:nvGraphicFramePr>
        <p:xfrm>
          <a:off x="4847323" y="1009945"/>
          <a:ext cx="6767397" cy="476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6098">
                  <a:extLst>
                    <a:ext uri="{9D8B030D-6E8A-4147-A177-3AD203B41FA5}">
                      <a16:colId xmlns:a16="http://schemas.microsoft.com/office/drawing/2014/main" val="918921630"/>
                    </a:ext>
                  </a:extLst>
                </a:gridCol>
                <a:gridCol w="342899">
                  <a:extLst>
                    <a:ext uri="{9D8B030D-6E8A-4147-A177-3AD203B41FA5}">
                      <a16:colId xmlns:a16="http://schemas.microsoft.com/office/drawing/2014/main" val="522346894"/>
                    </a:ext>
                  </a:extLst>
                </a:gridCol>
                <a:gridCol w="3378400">
                  <a:extLst>
                    <a:ext uri="{9D8B030D-6E8A-4147-A177-3AD203B41FA5}">
                      <a16:colId xmlns:a16="http://schemas.microsoft.com/office/drawing/2014/main" val="20246768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  <a:endParaRPr lang="en-US" sz="1400" b="1" i="0">
                        <a:solidFill>
                          <a:srgbClr val="FDBA2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4981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029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  <a:endParaRPr lang="en-US" sz="1400" b="1" i="0">
                        <a:solidFill>
                          <a:srgbClr val="FDBA2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  <a:endParaRPr lang="en-US" sz="1400" b="1" i="0">
                        <a:solidFill>
                          <a:srgbClr val="FDBA2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60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1037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  <a:endParaRPr lang="en-US" sz="1400" b="1" i="0">
                        <a:solidFill>
                          <a:srgbClr val="FDBA2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1400" b="1" i="0" spc="-8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ea typeface="Verdana" panose="020B0604030504040204" pitchFamily="34" charset="0"/>
                          <a:cs typeface="Arial Black" panose="020B0604020202020204" pitchFamily="34" charset="0"/>
                        </a:rPr>
                        <a:t>HEADING HERE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  <a:endParaRPr lang="en-US" sz="1400" b="1" i="0">
                        <a:solidFill>
                          <a:srgbClr val="FDBA2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638386"/>
                  </a:ext>
                </a:extLst>
              </a:tr>
              <a:tr h="6348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nonummy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nibh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euismod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tincidunt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laoreet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volutpat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22583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651610B-14E7-684F-AC7B-F2D3F1176607}"/>
              </a:ext>
            </a:extLst>
          </p:cNvPr>
          <p:cNvSpPr txBox="1"/>
          <p:nvPr userDrawn="1"/>
        </p:nvSpPr>
        <p:spPr>
          <a:xfrm>
            <a:off x="-2846472" y="31730"/>
            <a:ext cx="25897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edit the tabular copy – go into the Master Slides view and edit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this copy in this slide.</a:t>
            </a:r>
          </a:p>
        </p:txBody>
      </p:sp>
    </p:spTree>
    <p:extLst>
      <p:ext uri="{BB962C8B-B14F-4D97-AF65-F5344CB8AC3E}">
        <p14:creationId xmlns:p14="http://schemas.microsoft.com/office/powerpoint/2010/main" val="3999650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oring future trends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A59BF48-7B6A-1240-BFD6-280D4F74B706}"/>
              </a:ext>
            </a:extLst>
          </p:cNvPr>
          <p:cNvCxnSpPr>
            <a:cxnSpLocks/>
          </p:cNvCxnSpPr>
          <p:nvPr userDrawn="1"/>
        </p:nvCxnSpPr>
        <p:spPr>
          <a:xfrm flipV="1">
            <a:off x="4453477" y="168446"/>
            <a:ext cx="0" cy="5987602"/>
          </a:xfrm>
          <a:prstGeom prst="line">
            <a:avLst/>
          </a:prstGeom>
          <a:ln w="15875">
            <a:gradFill>
              <a:gsLst>
                <a:gs pos="0">
                  <a:srgbClr val="21B9CB"/>
                </a:gs>
                <a:gs pos="69000">
                  <a:srgbClr val="DA4C8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9F49AA-28D2-7946-9C2C-ED9FB42ADB8A}"/>
              </a:ext>
            </a:extLst>
          </p:cNvPr>
          <p:cNvCxnSpPr>
            <a:cxnSpLocks/>
          </p:cNvCxnSpPr>
          <p:nvPr userDrawn="1"/>
        </p:nvCxnSpPr>
        <p:spPr>
          <a:xfrm flipV="1">
            <a:off x="8252967" y="168446"/>
            <a:ext cx="0" cy="598760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E3F53F-1C8E-8C4D-B888-5FA0CDB3DC1E}"/>
              </a:ext>
            </a:extLst>
          </p:cNvPr>
          <p:cNvCxnSpPr>
            <a:cxnSpLocks/>
          </p:cNvCxnSpPr>
          <p:nvPr userDrawn="1"/>
        </p:nvCxnSpPr>
        <p:spPr>
          <a:xfrm flipH="1">
            <a:off x="4682360" y="3151714"/>
            <a:ext cx="7131542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FC002-9ADA-1641-87F3-7652354E77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06925" y="2234444"/>
            <a:ext cx="3425825" cy="286426"/>
          </a:xfrm>
        </p:spPr>
        <p:txBody>
          <a:bodyPr anchor="ctr">
            <a:noAutofit/>
          </a:bodyPr>
          <a:lstStyle>
            <a:lvl1pPr marL="0" indent="0">
              <a:buNone/>
              <a:defRPr sz="1100" b="1" i="0" spc="-6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E801B409-7BB1-8840-92D1-F2AF734784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06925" y="2510784"/>
            <a:ext cx="3425825" cy="55670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C63EC5A-5F04-0145-A702-B794124EC6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06925" y="5323002"/>
            <a:ext cx="3425825" cy="286426"/>
          </a:xfrm>
        </p:spPr>
        <p:txBody>
          <a:bodyPr anchor="ctr">
            <a:noAutofit/>
          </a:bodyPr>
          <a:lstStyle>
            <a:lvl1pPr marL="0" indent="0">
              <a:buNone/>
              <a:defRPr sz="1100" b="1" i="0" spc="-6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5617F70-8C64-1C4D-883D-E6ADB132C9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06925" y="5599342"/>
            <a:ext cx="3425825" cy="55670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425291D-0EB5-5143-9AAF-C442308605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00619" y="5323002"/>
            <a:ext cx="3425825" cy="286426"/>
          </a:xfrm>
        </p:spPr>
        <p:txBody>
          <a:bodyPr anchor="ctr">
            <a:noAutofit/>
          </a:bodyPr>
          <a:lstStyle>
            <a:lvl1pPr marL="0" indent="0">
              <a:buNone/>
              <a:defRPr sz="1100" b="1" i="0" spc="-6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  <a:endParaRPr lang="en-US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33F9B6F-2954-F040-9005-2310C83C6CF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00619" y="5599342"/>
            <a:ext cx="3425825" cy="55670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E91AF02D-DA16-7248-98CE-0411FF2F7A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00619" y="2210379"/>
            <a:ext cx="3425825" cy="286426"/>
          </a:xfrm>
        </p:spPr>
        <p:txBody>
          <a:bodyPr anchor="ctr">
            <a:noAutofit/>
          </a:bodyPr>
          <a:lstStyle>
            <a:lvl1pPr marL="0" indent="0">
              <a:buNone/>
              <a:defRPr sz="1100" b="1" i="0" spc="-6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C718CD32-1FA7-D542-A190-48CE14C7B67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00619" y="2486719"/>
            <a:ext cx="3425825" cy="55670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8B8E5738-7CCC-CF4D-9151-A69DFB3791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82359" y="168446"/>
            <a:ext cx="3425817" cy="1923684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CAAB1E86-9E8A-1249-B99F-F6D3FCD9C44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682359" y="3272596"/>
            <a:ext cx="3425817" cy="1923684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AEFF5EE6-DF18-3746-8CB0-2DC6A6761C8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388085" y="168446"/>
            <a:ext cx="3425817" cy="1923684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BEC53A04-55DE-F14A-A2D4-D8FE20F4A60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388085" y="3272596"/>
            <a:ext cx="3425817" cy="1923684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E93C36-8990-BC42-B878-4545464956D3}"/>
              </a:ext>
            </a:extLst>
          </p:cNvPr>
          <p:cNvSpPr>
            <a:spLocks noChangeAspect="1"/>
          </p:cNvSpPr>
          <p:nvPr userDrawn="1"/>
        </p:nvSpPr>
        <p:spPr>
          <a:xfrm>
            <a:off x="7839681" y="2281270"/>
            <a:ext cx="180000" cy="1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CB08364-0A51-FC40-B261-C2E5A5462792}"/>
              </a:ext>
            </a:extLst>
          </p:cNvPr>
          <p:cNvSpPr>
            <a:spLocks/>
          </p:cNvSpPr>
          <p:nvPr userDrawn="1"/>
        </p:nvSpPr>
        <p:spPr>
          <a:xfrm>
            <a:off x="11539823" y="2252554"/>
            <a:ext cx="180000" cy="180000"/>
          </a:xfrm>
          <a:prstGeom prst="ellipse">
            <a:avLst/>
          </a:prstGeom>
          <a:solidFill>
            <a:srgbClr val="FDB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2B324D9-8EE3-ED41-9B9E-BC2E7471ED2F}"/>
              </a:ext>
            </a:extLst>
          </p:cNvPr>
          <p:cNvSpPr>
            <a:spLocks noChangeAspect="1"/>
          </p:cNvSpPr>
          <p:nvPr userDrawn="1"/>
        </p:nvSpPr>
        <p:spPr>
          <a:xfrm>
            <a:off x="7839680" y="5371253"/>
            <a:ext cx="180000" cy="180000"/>
          </a:xfrm>
          <a:prstGeom prst="ellipse">
            <a:avLst/>
          </a:prstGeom>
          <a:solidFill>
            <a:srgbClr val="D721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479BBBC4-D3FD-0F4D-85F1-E405CE1A2E11}"/>
              </a:ext>
            </a:extLst>
          </p:cNvPr>
          <p:cNvSpPr>
            <a:spLocks noChangeAspect="1"/>
          </p:cNvSpPr>
          <p:nvPr userDrawn="1"/>
        </p:nvSpPr>
        <p:spPr>
          <a:xfrm>
            <a:off x="11533374" y="5361355"/>
            <a:ext cx="180000" cy="1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9862FF9-519F-B642-BA56-553E0664A48E}"/>
              </a:ext>
            </a:extLst>
          </p:cNvPr>
          <p:cNvSpPr txBox="1"/>
          <p:nvPr userDrawn="1"/>
        </p:nvSpPr>
        <p:spPr>
          <a:xfrm>
            <a:off x="-2990850" y="31730"/>
            <a:ext cx="2686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edit the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coloured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circles, edit them in the Master Slide view.</a:t>
            </a:r>
          </a:p>
        </p:txBody>
      </p: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4C4399A8-D861-9A44-A06B-75867314CC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5080" y="928453"/>
            <a:ext cx="3956507" cy="1596768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000" b="1" i="0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EXPLORING</a:t>
            </a:r>
            <a:br>
              <a:rPr lang="en-GB"/>
            </a:br>
            <a:r>
              <a:rPr lang="en-GB"/>
              <a:t>FUTURE</a:t>
            </a:r>
            <a:br>
              <a:rPr lang="en-GB"/>
            </a:br>
            <a:r>
              <a:rPr lang="en-GB"/>
              <a:t>TRENDS</a:t>
            </a:r>
          </a:p>
        </p:txBody>
      </p:sp>
      <p:sp>
        <p:nvSpPr>
          <p:cNvPr id="41" name="Text Placeholder 27">
            <a:extLst>
              <a:ext uri="{FF2B5EF4-FFF2-40B4-BE49-F238E27FC236}">
                <a16:creationId xmlns:a16="http://schemas.microsoft.com/office/drawing/2014/main" id="{3A4BE388-F25B-DB4C-B94E-19FE426D6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3287" y="2693030"/>
            <a:ext cx="3515521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7E25B18-CD1C-EF40-85B6-7AE138BF9959}"/>
              </a:ext>
            </a:extLst>
          </p:cNvPr>
          <p:cNvSpPr txBox="1"/>
          <p:nvPr userDrawn="1"/>
        </p:nvSpPr>
        <p:spPr>
          <a:xfrm>
            <a:off x="8300619" y="2389430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>
                <a:solidFill>
                  <a:srgbClr val="FDBA2F"/>
                </a:solidFill>
              </a:rPr>
              <a:t>______</a:t>
            </a:r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FEE1128-1E33-F04D-9AED-747AA0313953}"/>
              </a:ext>
            </a:extLst>
          </p:cNvPr>
          <p:cNvSpPr txBox="1"/>
          <p:nvPr userDrawn="1"/>
        </p:nvSpPr>
        <p:spPr>
          <a:xfrm>
            <a:off x="8300619" y="5488230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>
                <a:solidFill>
                  <a:srgbClr val="FDBA2F"/>
                </a:solidFill>
              </a:rPr>
              <a:t>______</a:t>
            </a:r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028B239-44B7-5C48-94E4-6ADDEFB7A622}"/>
              </a:ext>
            </a:extLst>
          </p:cNvPr>
          <p:cNvSpPr txBox="1"/>
          <p:nvPr userDrawn="1"/>
        </p:nvSpPr>
        <p:spPr>
          <a:xfrm>
            <a:off x="4617619" y="5488230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>
                <a:solidFill>
                  <a:srgbClr val="FDBA2F"/>
                </a:solidFill>
              </a:rPr>
              <a:t>______</a:t>
            </a:r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4B458A4-D00F-8641-B813-A4785FA91765}"/>
              </a:ext>
            </a:extLst>
          </p:cNvPr>
          <p:cNvSpPr txBox="1"/>
          <p:nvPr userDrawn="1"/>
        </p:nvSpPr>
        <p:spPr>
          <a:xfrm>
            <a:off x="4617619" y="2402130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>
                <a:solidFill>
                  <a:srgbClr val="FDBA2F"/>
                </a:solidFill>
              </a:rPr>
              <a:t>______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252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oring future trends – Dar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2C39EA34-A9CA-0143-8501-70DDAE602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5080" y="928453"/>
            <a:ext cx="3956507" cy="1596768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0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EXPLORING</a:t>
            </a:r>
            <a:br>
              <a:rPr lang="en-GB"/>
            </a:br>
            <a:r>
              <a:rPr lang="en-GB"/>
              <a:t>FUTURE</a:t>
            </a:r>
            <a:br>
              <a:rPr lang="en-GB"/>
            </a:br>
            <a:r>
              <a:rPr lang="en-GB"/>
              <a:t>TRENDS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D0F9F74F-3E4D-1D4A-B921-4EA0EEB762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3287" y="2693030"/>
            <a:ext cx="3515521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9F49AA-28D2-7946-9C2C-ED9FB42ADB8A}"/>
              </a:ext>
            </a:extLst>
          </p:cNvPr>
          <p:cNvCxnSpPr>
            <a:cxnSpLocks/>
          </p:cNvCxnSpPr>
          <p:nvPr userDrawn="1"/>
        </p:nvCxnSpPr>
        <p:spPr>
          <a:xfrm flipV="1">
            <a:off x="8252967" y="168446"/>
            <a:ext cx="0" cy="598760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E3F53F-1C8E-8C4D-B888-5FA0CDB3DC1E}"/>
              </a:ext>
            </a:extLst>
          </p:cNvPr>
          <p:cNvCxnSpPr>
            <a:cxnSpLocks/>
          </p:cNvCxnSpPr>
          <p:nvPr userDrawn="1"/>
        </p:nvCxnSpPr>
        <p:spPr>
          <a:xfrm flipH="1">
            <a:off x="4682360" y="3151714"/>
            <a:ext cx="7131542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FC002-9ADA-1641-87F3-7652354E77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06925" y="2234444"/>
            <a:ext cx="3425825" cy="286426"/>
          </a:xfrm>
        </p:spPr>
        <p:txBody>
          <a:bodyPr anchor="ctr">
            <a:noAutofit/>
          </a:bodyPr>
          <a:lstStyle>
            <a:lvl1pPr marL="0" indent="0">
              <a:buNone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E801B409-7BB1-8840-92D1-F2AF734784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06925" y="2510784"/>
            <a:ext cx="3425825" cy="55670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C63EC5A-5F04-0145-A702-B794124EC6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06925" y="5323002"/>
            <a:ext cx="3425825" cy="286426"/>
          </a:xfrm>
        </p:spPr>
        <p:txBody>
          <a:bodyPr anchor="ctr">
            <a:noAutofit/>
          </a:bodyPr>
          <a:lstStyle>
            <a:lvl1pPr marL="0" indent="0">
              <a:buNone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5617F70-8C64-1C4D-883D-E6ADB132C9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06925" y="5599342"/>
            <a:ext cx="3425825" cy="55670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425291D-0EB5-5143-9AAF-C442308605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00619" y="5323002"/>
            <a:ext cx="3425825" cy="286426"/>
          </a:xfrm>
        </p:spPr>
        <p:txBody>
          <a:bodyPr anchor="ctr">
            <a:noAutofit/>
          </a:bodyPr>
          <a:lstStyle>
            <a:lvl1pPr marL="0" indent="0">
              <a:buNone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  <a:endParaRPr lang="en-US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33F9B6F-2954-F040-9005-2310C83C6CF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00619" y="5599342"/>
            <a:ext cx="3425825" cy="55670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E91AF02D-DA16-7248-98CE-0411FF2F7A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00619" y="2210379"/>
            <a:ext cx="3425825" cy="286426"/>
          </a:xfrm>
        </p:spPr>
        <p:txBody>
          <a:bodyPr anchor="ctr">
            <a:noAutofit/>
          </a:bodyPr>
          <a:lstStyle>
            <a:lvl1pPr marL="0" indent="0">
              <a:buNone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C718CD32-1FA7-D542-A190-48CE14C7B67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00619" y="2486719"/>
            <a:ext cx="3425825" cy="55670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5D1495D-FF22-EB47-83D1-91CC79FB5540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32" name="Picture 3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16526670-6C91-2F46-A253-7A11038847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33" name="Picture 32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2D85432C-5870-1846-894E-7849834D31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D1E1140-4249-1945-86A9-2D0EDB6D7E5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8B8E5738-7CCC-CF4D-9151-A69DFB3791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82359" y="168446"/>
            <a:ext cx="3425817" cy="1923684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CAAB1E86-9E8A-1249-B99F-F6D3FCD9C44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682359" y="3272596"/>
            <a:ext cx="3425817" cy="1923684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AEFF5EE6-DF18-3746-8CB0-2DC6A6761C8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388085" y="168446"/>
            <a:ext cx="3425817" cy="1923684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BEC53A04-55DE-F14A-A2D4-D8FE20F4A60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388085" y="3272596"/>
            <a:ext cx="3425817" cy="1923684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E93C36-8990-BC42-B878-4545464956D3}"/>
              </a:ext>
            </a:extLst>
          </p:cNvPr>
          <p:cNvSpPr>
            <a:spLocks noChangeAspect="1"/>
          </p:cNvSpPr>
          <p:nvPr userDrawn="1"/>
        </p:nvSpPr>
        <p:spPr>
          <a:xfrm>
            <a:off x="7839681" y="2281270"/>
            <a:ext cx="180000" cy="1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CB08364-0A51-FC40-B261-C2E5A5462792}"/>
              </a:ext>
            </a:extLst>
          </p:cNvPr>
          <p:cNvSpPr>
            <a:spLocks/>
          </p:cNvSpPr>
          <p:nvPr userDrawn="1"/>
        </p:nvSpPr>
        <p:spPr>
          <a:xfrm>
            <a:off x="11539823" y="2252554"/>
            <a:ext cx="180000" cy="180000"/>
          </a:xfrm>
          <a:prstGeom prst="ellipse">
            <a:avLst/>
          </a:prstGeom>
          <a:solidFill>
            <a:srgbClr val="FDB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2B324D9-8EE3-ED41-9B9E-BC2E7471ED2F}"/>
              </a:ext>
            </a:extLst>
          </p:cNvPr>
          <p:cNvSpPr>
            <a:spLocks noChangeAspect="1"/>
          </p:cNvSpPr>
          <p:nvPr userDrawn="1"/>
        </p:nvSpPr>
        <p:spPr>
          <a:xfrm>
            <a:off x="7839680" y="5371253"/>
            <a:ext cx="180000" cy="180000"/>
          </a:xfrm>
          <a:prstGeom prst="ellipse">
            <a:avLst/>
          </a:prstGeom>
          <a:solidFill>
            <a:srgbClr val="D721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479BBBC4-D3FD-0F4D-85F1-E405CE1A2E11}"/>
              </a:ext>
            </a:extLst>
          </p:cNvPr>
          <p:cNvSpPr>
            <a:spLocks noChangeAspect="1"/>
          </p:cNvSpPr>
          <p:nvPr userDrawn="1"/>
        </p:nvSpPr>
        <p:spPr>
          <a:xfrm>
            <a:off x="11533374" y="5361355"/>
            <a:ext cx="180000" cy="1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9862FF9-519F-B642-BA56-553E0664A48E}"/>
              </a:ext>
            </a:extLst>
          </p:cNvPr>
          <p:cNvSpPr txBox="1"/>
          <p:nvPr userDrawn="1"/>
        </p:nvSpPr>
        <p:spPr>
          <a:xfrm>
            <a:off x="-2990850" y="31730"/>
            <a:ext cx="2686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edit the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coloured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circles, edit them in the Master Slide view.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79B16EA-4629-2649-B3BF-759E82A7567C}"/>
              </a:ext>
            </a:extLst>
          </p:cNvPr>
          <p:cNvSpPr txBox="1"/>
          <p:nvPr userDrawn="1"/>
        </p:nvSpPr>
        <p:spPr>
          <a:xfrm>
            <a:off x="8300619" y="2389430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 noProof="0">
                <a:solidFill>
                  <a:srgbClr val="FDBA2F"/>
                </a:solidFill>
              </a:rPr>
              <a:t>______</a:t>
            </a:r>
            <a:endParaRPr lang="en-US" noProof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0910EE7-EDCD-C44C-AAF9-92BABB4CF99E}"/>
              </a:ext>
            </a:extLst>
          </p:cNvPr>
          <p:cNvSpPr txBox="1"/>
          <p:nvPr userDrawn="1"/>
        </p:nvSpPr>
        <p:spPr>
          <a:xfrm>
            <a:off x="8300619" y="5488230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 noProof="0">
                <a:solidFill>
                  <a:srgbClr val="FDBA2F"/>
                </a:solidFill>
              </a:rPr>
              <a:t>______</a:t>
            </a:r>
            <a:endParaRPr lang="en-US" noProof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F684B1A-E1A2-8F4A-ADEB-BE5222250E00}"/>
              </a:ext>
            </a:extLst>
          </p:cNvPr>
          <p:cNvSpPr txBox="1"/>
          <p:nvPr userDrawn="1"/>
        </p:nvSpPr>
        <p:spPr>
          <a:xfrm>
            <a:off x="4617619" y="5488230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 noProof="0">
                <a:solidFill>
                  <a:srgbClr val="FDBA2F"/>
                </a:solidFill>
              </a:rPr>
              <a:t>______</a:t>
            </a:r>
            <a:endParaRPr lang="en-US" noProof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95E5C68-8FFA-EA41-A28A-8B637DE1E6C3}"/>
              </a:ext>
            </a:extLst>
          </p:cNvPr>
          <p:cNvSpPr txBox="1"/>
          <p:nvPr userDrawn="1"/>
        </p:nvSpPr>
        <p:spPr>
          <a:xfrm>
            <a:off x="4617619" y="2402130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 noProof="0">
                <a:solidFill>
                  <a:srgbClr val="FDBA2F"/>
                </a:solidFill>
              </a:rPr>
              <a:t>______</a:t>
            </a:r>
            <a:endParaRPr lang="en-US" noProof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BC2CEF1-9439-AD47-86B3-85BAF57EE8F7}"/>
              </a:ext>
            </a:extLst>
          </p:cNvPr>
          <p:cNvCxnSpPr>
            <a:cxnSpLocks/>
          </p:cNvCxnSpPr>
          <p:nvPr userDrawn="1"/>
        </p:nvCxnSpPr>
        <p:spPr>
          <a:xfrm flipV="1">
            <a:off x="4453477" y="168446"/>
            <a:ext cx="0" cy="5987602"/>
          </a:xfrm>
          <a:prstGeom prst="line">
            <a:avLst/>
          </a:prstGeom>
          <a:ln w="15875">
            <a:gradFill>
              <a:gsLst>
                <a:gs pos="0">
                  <a:srgbClr val="21B9CB"/>
                </a:gs>
                <a:gs pos="69000">
                  <a:srgbClr val="DA4C8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116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2 images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2C39EA34-A9CA-0143-8501-70DDAE602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5080" y="1275656"/>
            <a:ext cx="3956507" cy="1094784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000" b="1" i="0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ADD YOUR</a:t>
            </a:r>
            <a:br>
              <a:rPr lang="en-GB"/>
            </a:br>
            <a:r>
              <a:rPr lang="en-GB"/>
              <a:t>TITLE HERE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D0F9F74F-3E4D-1D4A-B921-4EA0EEB762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3287" y="2537703"/>
            <a:ext cx="3515521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E3F53F-1C8E-8C4D-B888-5FA0CDB3DC1E}"/>
              </a:ext>
            </a:extLst>
          </p:cNvPr>
          <p:cNvCxnSpPr>
            <a:cxnSpLocks/>
          </p:cNvCxnSpPr>
          <p:nvPr userDrawn="1"/>
        </p:nvCxnSpPr>
        <p:spPr>
          <a:xfrm flipH="1">
            <a:off x="4682360" y="3215214"/>
            <a:ext cx="7131542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5D1495D-FF22-EB47-83D1-91CC79FB5540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6526670-6C91-2F46-A253-7A11038847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2D85432C-5870-1846-894E-7849834D31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D1E1140-4249-1945-86A9-2D0EDB6D7E5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CAAB1E86-9E8A-1249-B99F-F6D3FCD9C44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682359" y="3394247"/>
            <a:ext cx="4220341" cy="2788887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C84D6A22-8756-0A4A-A35F-8DCB93C6B2E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682359" y="219247"/>
            <a:ext cx="4220341" cy="2788887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31C755B-33C8-474A-B02E-2869E0E04919}"/>
              </a:ext>
            </a:extLst>
          </p:cNvPr>
          <p:cNvCxnSpPr>
            <a:cxnSpLocks/>
          </p:cNvCxnSpPr>
          <p:nvPr userDrawn="1"/>
        </p:nvCxnSpPr>
        <p:spPr>
          <a:xfrm flipV="1">
            <a:off x="4412706" y="206547"/>
            <a:ext cx="0" cy="5976586"/>
          </a:xfrm>
          <a:prstGeom prst="line">
            <a:avLst/>
          </a:prstGeom>
          <a:ln w="15875">
            <a:gradFill>
              <a:gsLst>
                <a:gs pos="0">
                  <a:srgbClr val="FDBA2F"/>
                </a:gs>
                <a:gs pos="100000">
                  <a:srgbClr val="CA4B4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4E9A9ED-2A36-254B-A13D-4943B6AEB0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0500" y="3854166"/>
            <a:ext cx="2733402" cy="53299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 spc="-8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</a:p>
          <a:p>
            <a:pPr lvl="0"/>
            <a:r>
              <a:rPr lang="en-GB"/>
              <a:t>ON TWO LINES IF NEEDED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F2FDC1E-D9B2-3F43-8624-83E3077E5E5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80500" y="4613893"/>
            <a:ext cx="2733402" cy="151844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F8A5163-F536-3B4E-BF43-602E742F5EE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80500" y="704566"/>
            <a:ext cx="2733402" cy="53299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 spc="-8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</a:p>
          <a:p>
            <a:pPr lvl="0"/>
            <a:r>
              <a:rPr lang="en-GB"/>
              <a:t>ON TWO LINES IF NEEDED</a:t>
            </a:r>
            <a:endParaRPr lang="en-US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CE8037E-5652-3F4F-B74C-A7407784A8B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80500" y="1464293"/>
            <a:ext cx="2733402" cy="1521084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15EB46-ECCE-7543-A6C8-5F27652D8A21}"/>
              </a:ext>
            </a:extLst>
          </p:cNvPr>
          <p:cNvSpPr txBox="1"/>
          <p:nvPr userDrawn="1"/>
        </p:nvSpPr>
        <p:spPr>
          <a:xfrm>
            <a:off x="9113164" y="1231547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>
                <a:solidFill>
                  <a:srgbClr val="FDBA2F"/>
                </a:solidFill>
              </a:rPr>
              <a:t>______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D85117-3A51-AF45-86ED-C6E56A1E9817}"/>
              </a:ext>
            </a:extLst>
          </p:cNvPr>
          <p:cNvSpPr txBox="1"/>
          <p:nvPr userDrawn="1"/>
        </p:nvSpPr>
        <p:spPr>
          <a:xfrm>
            <a:off x="9067800" y="4385005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>
                <a:solidFill>
                  <a:srgbClr val="FDBA2F"/>
                </a:solidFill>
              </a:rPr>
              <a:t>______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90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2 images – Dar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2C39EA34-A9CA-0143-8501-70DDAE602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5080" y="1275656"/>
            <a:ext cx="3956507" cy="1094784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0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ADD YOUR</a:t>
            </a:r>
            <a:br>
              <a:rPr lang="en-GB"/>
            </a:br>
            <a:r>
              <a:rPr lang="en-GB"/>
              <a:t>TITLE HERE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D0F9F74F-3E4D-1D4A-B921-4EA0EEB762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3287" y="2537703"/>
            <a:ext cx="3515521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E3F53F-1C8E-8C4D-B888-5FA0CDB3DC1E}"/>
              </a:ext>
            </a:extLst>
          </p:cNvPr>
          <p:cNvCxnSpPr>
            <a:cxnSpLocks/>
          </p:cNvCxnSpPr>
          <p:nvPr userDrawn="1"/>
        </p:nvCxnSpPr>
        <p:spPr>
          <a:xfrm flipH="1">
            <a:off x="4682360" y="3215214"/>
            <a:ext cx="7131542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C63EC5A-5F04-0145-A702-B794124EC6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0500" y="3854166"/>
            <a:ext cx="2733402" cy="53299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</a:p>
          <a:p>
            <a:pPr lvl="0"/>
            <a:r>
              <a:rPr lang="en-GB"/>
              <a:t>ON TWO LINES IF NEEDED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5617F70-8C64-1C4D-883D-E6ADB132C9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80500" y="4613893"/>
            <a:ext cx="2733402" cy="151844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pic>
        <p:nvPicPr>
          <p:cNvPr id="32" name="Picture 3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6526670-6C91-2F46-A253-7A11038847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5562" y="6337749"/>
            <a:ext cx="1108268" cy="145042"/>
          </a:xfrm>
          <a:prstGeom prst="rect">
            <a:avLst/>
          </a:prstGeom>
        </p:spPr>
      </p:pic>
      <p:pic>
        <p:nvPicPr>
          <p:cNvPr id="33" name="Picture 32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2D85432C-5870-1846-894E-7849834D31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99031" y="6334535"/>
            <a:ext cx="1137563" cy="150671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D1E1140-4249-1945-86A9-2D0EDB6D7E57}"/>
              </a:ext>
            </a:extLst>
          </p:cNvPr>
          <p:cNvCxnSpPr>
            <a:cxnSpLocks/>
          </p:cNvCxnSpPr>
          <p:nvPr userDrawn="1"/>
        </p:nvCxnSpPr>
        <p:spPr>
          <a:xfrm>
            <a:off x="10055626" y="6338847"/>
            <a:ext cx="0" cy="143945"/>
          </a:xfrm>
          <a:prstGeom prst="line">
            <a:avLst/>
          </a:prstGeom>
          <a:ln w="1143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CAAB1E86-9E8A-1249-B99F-F6D3FCD9C44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682359" y="3394247"/>
            <a:ext cx="4220341" cy="2788887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C84D6A22-8756-0A4A-A35F-8DCB93C6B2E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682359" y="219247"/>
            <a:ext cx="4220341" cy="2788887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your </a:t>
            </a:r>
            <a:br>
              <a:rPr lang="en-US"/>
            </a:br>
            <a:r>
              <a:rPr lang="en-US"/>
              <a:t>image here.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D9F37643-179B-7041-8DFC-EA6F478275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80500" y="704566"/>
            <a:ext cx="2733402" cy="53299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GOES HERE</a:t>
            </a:r>
          </a:p>
          <a:p>
            <a:pPr lvl="0"/>
            <a:r>
              <a:rPr lang="en-GB"/>
              <a:t>ON TWO LINES IF NEEDED</a:t>
            </a:r>
            <a:endParaRPr lang="en-US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DB8BABA4-1575-8743-876E-41846C2ACA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80500" y="1464293"/>
            <a:ext cx="2733402" cy="1521084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Add your text in here</a:t>
            </a:r>
          </a:p>
          <a:p>
            <a:pPr lvl="0"/>
            <a:r>
              <a:rPr lang="en-US"/>
              <a:t>on two,</a:t>
            </a:r>
          </a:p>
          <a:p>
            <a:pPr lvl="0"/>
            <a:r>
              <a:rPr lang="en-US"/>
              <a:t>or three lines.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31C755B-33C8-474A-B02E-2869E0E04919}"/>
              </a:ext>
            </a:extLst>
          </p:cNvPr>
          <p:cNvCxnSpPr>
            <a:cxnSpLocks/>
          </p:cNvCxnSpPr>
          <p:nvPr userDrawn="1"/>
        </p:nvCxnSpPr>
        <p:spPr>
          <a:xfrm flipV="1">
            <a:off x="4412706" y="206547"/>
            <a:ext cx="0" cy="5976586"/>
          </a:xfrm>
          <a:prstGeom prst="line">
            <a:avLst/>
          </a:prstGeom>
          <a:ln w="15875">
            <a:gradFill>
              <a:gsLst>
                <a:gs pos="0">
                  <a:srgbClr val="FDBA2F"/>
                </a:gs>
                <a:gs pos="100000">
                  <a:srgbClr val="CA4B4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DB36CA27-52B9-C24A-BC1A-18A55D55B6E1}"/>
              </a:ext>
            </a:extLst>
          </p:cNvPr>
          <p:cNvSpPr txBox="1"/>
          <p:nvPr userDrawn="1"/>
        </p:nvSpPr>
        <p:spPr>
          <a:xfrm>
            <a:off x="9113164" y="1231547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>
                <a:solidFill>
                  <a:srgbClr val="FDBA2F"/>
                </a:solidFill>
              </a:rPr>
              <a:t>______</a:t>
            </a:r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8208ED3-B63A-4941-9637-45F2D9F8A965}"/>
              </a:ext>
            </a:extLst>
          </p:cNvPr>
          <p:cNvSpPr txBox="1"/>
          <p:nvPr userDrawn="1"/>
        </p:nvSpPr>
        <p:spPr>
          <a:xfrm>
            <a:off x="9067800" y="4385005"/>
            <a:ext cx="1231900" cy="18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"/>
              </a:lnSpc>
            </a:pPr>
            <a:r>
              <a:rPr lang="en-US" sz="1800">
                <a:solidFill>
                  <a:srgbClr val="FDBA2F"/>
                </a:solidFill>
              </a:rPr>
              <a:t>______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2471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y overview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39F8C71-892C-674E-B6E3-6578F634C34D}"/>
              </a:ext>
            </a:extLst>
          </p:cNvPr>
          <p:cNvSpPr txBox="1"/>
          <p:nvPr userDrawn="1"/>
        </p:nvSpPr>
        <p:spPr>
          <a:xfrm>
            <a:off x="-2990850" y="31730"/>
            <a:ext cx="2686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edit the copy – ‘Objective’ to ‘Creative challenge’ enter the Master Slides view to make your changes.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4788F13-0143-2A4D-9213-A02E30E00BEC}"/>
              </a:ext>
            </a:extLst>
          </p:cNvPr>
          <p:cNvGrpSpPr/>
          <p:nvPr userDrawn="1"/>
        </p:nvGrpSpPr>
        <p:grpSpPr>
          <a:xfrm>
            <a:off x="357428" y="6375393"/>
            <a:ext cx="2605274" cy="149039"/>
            <a:chOff x="7366274" y="6066803"/>
            <a:chExt cx="4437532" cy="253856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9D13249-0C87-F740-BC42-6DB12696A0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7366274" y="6070879"/>
              <a:ext cx="1855383" cy="247048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0198A62-DDE9-8743-9253-03E85AE2BA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66207" y="6066803"/>
              <a:ext cx="1937599" cy="253856"/>
            </a:xfrm>
            <a:prstGeom prst="rect">
              <a:avLst/>
            </a:prstGeom>
          </p:spPr>
        </p:pic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716DBEC-3AF4-C24E-B5BC-A495C37EF9E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F207BA75-5334-F544-B4CE-5F99BC0229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6980" y="1209494"/>
            <a:ext cx="3956507" cy="1097593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4800" b="1" i="0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STRATEGY</a:t>
            </a:r>
            <a:br>
              <a:rPr lang="en-GB"/>
            </a:br>
            <a:r>
              <a:rPr lang="en-GB"/>
              <a:t>OVERVIEW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35ADF447-3AAD-4643-BFA4-B887863546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5187" y="2408687"/>
            <a:ext cx="3515521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graphicFrame>
        <p:nvGraphicFramePr>
          <p:cNvPr id="33" name="Table 5">
            <a:extLst>
              <a:ext uri="{FF2B5EF4-FFF2-40B4-BE49-F238E27FC236}">
                <a16:creationId xmlns:a16="http://schemas.microsoft.com/office/drawing/2014/main" id="{33F3D89D-B5CD-2047-B1CA-B128D808BAD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19148392"/>
              </p:ext>
            </p:extLst>
          </p:nvPr>
        </p:nvGraphicFramePr>
        <p:xfrm>
          <a:off x="4829628" y="118587"/>
          <a:ext cx="7023299" cy="6519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7473">
                  <a:extLst>
                    <a:ext uri="{9D8B030D-6E8A-4147-A177-3AD203B41FA5}">
                      <a16:colId xmlns:a16="http://schemas.microsoft.com/office/drawing/2014/main" val="918921630"/>
                    </a:ext>
                  </a:extLst>
                </a:gridCol>
                <a:gridCol w="3575826">
                  <a:extLst>
                    <a:ext uri="{9D8B030D-6E8A-4147-A177-3AD203B41FA5}">
                      <a16:colId xmlns:a16="http://schemas.microsoft.com/office/drawing/2014/main" val="2024676853"/>
                    </a:ext>
                  </a:extLst>
                </a:gridCol>
              </a:tblGrid>
              <a:tr h="449154">
                <a:tc gridSpan="2">
                  <a:txBody>
                    <a:bodyPr/>
                    <a:lstStyle/>
                    <a:p>
                      <a:pPr algn="ctr">
                        <a:lnSpc>
                          <a:spcPts val="960"/>
                        </a:lnSpc>
                      </a:pPr>
                      <a:endParaRPr lang="en-US" sz="1400" b="0" i="0">
                        <a:solidFill>
                          <a:srgbClr val="1A1A1A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  <a:p>
                      <a:pPr algn="ctr">
                        <a:lnSpc>
                          <a:spcPts val="960"/>
                        </a:lnSpc>
                      </a:pPr>
                      <a:r>
                        <a:rPr lang="en-US" sz="1400" b="0" i="0" spc="-10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OBJECTIVE</a:t>
                      </a:r>
                      <a:br>
                        <a:rPr lang="en-US" sz="1400" b="0" i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</a:br>
                      <a:r>
                        <a:rPr lang="en-US" sz="1400" b="1">
                          <a:solidFill>
                            <a:srgbClr val="FDBA2F"/>
                          </a:solidFill>
                        </a:rPr>
                        <a:t>______</a:t>
                      </a:r>
                      <a:endParaRPr lang="en-US" sz="1400" b="0" i="0">
                        <a:solidFill>
                          <a:srgbClr val="FDBA2F"/>
                        </a:solidFill>
                        <a:latin typeface="+mn-lt"/>
                        <a:cs typeface="Arial Black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rgbClr val="FDBA2F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498195"/>
                  </a:ext>
                </a:extLst>
              </a:tr>
              <a:tr h="2214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GR positioning campaign using the Yaris GR as the hero that helps drive GR Grade sales and has </a:t>
                      </a:r>
                      <a:b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halo effect on the Toyota brand by creating neural pathways to fun, excitement and performance.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amet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adipiscing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elit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nonummy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nibh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euismod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tincidunt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ut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laoreet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aliquam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erat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volutpat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wisi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enim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veniam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quis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nostrud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exerci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tation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.</a:t>
                      </a:r>
                    </a:p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029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960"/>
                        </a:lnSpc>
                      </a:pPr>
                      <a:endParaRPr lang="en-US" sz="140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algn="ctr">
                        <a:lnSpc>
                          <a:spcPts val="960"/>
                        </a:lnSpc>
                      </a:pPr>
                      <a:r>
                        <a:rPr lang="en-US" sz="1400" b="1" i="0" spc="-10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ASSETS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 b="1">
                          <a:solidFill>
                            <a:srgbClr val="FDBA2F"/>
                          </a:solidFill>
                        </a:rPr>
                        <a:t>______</a:t>
                      </a:r>
                      <a:endParaRPr lang="en-US" sz="1400" b="1">
                        <a:solidFill>
                          <a:srgbClr val="1A1A1A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spc="-10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AUDIENCE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 b="1">
                          <a:solidFill>
                            <a:srgbClr val="FDBA2F"/>
                          </a:solidFill>
                        </a:rPr>
                        <a:t>______</a:t>
                      </a:r>
                      <a:endParaRPr lang="en-US" sz="1400" b="1">
                        <a:solidFill>
                          <a:srgbClr val="1A1A1A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60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GR brand, the Yaris GR and all the </a:t>
                      </a:r>
                      <a:b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exciting content. Waku </a:t>
                      </a:r>
                      <a:r>
                        <a:rPr lang="en-US" sz="10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doki</a:t>
                      </a: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We’re talking to Driving Enthusiasts, but we need to </a:t>
                      </a:r>
                      <a:b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speak in a way that has a halo impact on </a:t>
                      </a:r>
                      <a:r>
                        <a:rPr lang="en-US" sz="1000" b="0" i="0" err="1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Afrillenials</a:t>
                      </a: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the rest of South Africans.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10375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spc="-15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spc="-10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ENEMY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 b="1">
                          <a:solidFill>
                            <a:srgbClr val="FDBA2F"/>
                          </a:solidFill>
                        </a:rPr>
                        <a:t>______</a:t>
                      </a:r>
                      <a:endParaRPr lang="en-US" sz="1400" b="1">
                        <a:solidFill>
                          <a:srgbClr val="1A1A1A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rgbClr val="FDBA2F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63838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lack of legacy – Which aside from an obvious lack of (GR) brand recognition, also leaves </a:t>
                      </a:r>
                      <a:b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audience without a benchmark for expected performance and driving experience.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22583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i="0">
                        <a:solidFill>
                          <a:srgbClr val="1A1A1A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spc="-10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THE BEHAVIOUR CHANGE WE WOULD LIKE TO SEE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______</a:t>
                      </a:r>
                      <a:endParaRPr lang="en-US" sz="1400" b="1" i="0">
                        <a:solidFill>
                          <a:srgbClr val="1A1A1A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79470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want people to put a Gazoo Racing stick on their car, on their wall, in their “one day” dreams. </a:t>
                      </a:r>
                      <a:b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see Gazoo on the same level as M Series, GTI, ST, and other performance brands, </a:t>
                      </a:r>
                      <a:b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with uniquely different and appealing qualifies.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2515248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spc="-10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THE ACTION WE NEED TO TAKE TO GET CONSUMERS TO BEHAVE THIS WAY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 b="1" i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______</a:t>
                      </a:r>
                      <a:endParaRPr lang="en-US" sz="1400" b="1">
                        <a:solidFill>
                          <a:srgbClr val="1A1A1A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1034059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the QDR legacy to differentiate GR and show that it is built for thrilling </a:t>
                      </a:r>
                      <a:b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performance fun in any environment.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7915194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spc="-10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CREATIVE CHALLENGE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______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BA2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72491310"/>
                  </a:ext>
                </a:extLst>
              </a:tr>
              <a:tr h="54601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 wants you to experience the thrill of leading edge performance</a:t>
                      </a:r>
                      <a:br>
                        <a:rPr lang="en-US" sz="12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2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places other performance cars fear to tread. </a:t>
                      </a:r>
                    </a:p>
                  </a:txBody>
                  <a:tcPr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BA2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31528134"/>
                  </a:ext>
                </a:extLst>
              </a:tr>
            </a:tbl>
          </a:graphicData>
        </a:graphic>
      </p:graphicFrame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67A55A4-BDBB-0541-B48C-7B28332C22FA}"/>
              </a:ext>
            </a:extLst>
          </p:cNvPr>
          <p:cNvCxnSpPr>
            <a:cxnSpLocks/>
          </p:cNvCxnSpPr>
          <p:nvPr userDrawn="1"/>
        </p:nvCxnSpPr>
        <p:spPr>
          <a:xfrm flipV="1">
            <a:off x="4453477" y="118588"/>
            <a:ext cx="0" cy="6519717"/>
          </a:xfrm>
          <a:prstGeom prst="line">
            <a:avLst/>
          </a:prstGeom>
          <a:ln w="15875">
            <a:gradFill>
              <a:gsLst>
                <a:gs pos="0">
                  <a:srgbClr val="21B9CB"/>
                </a:gs>
                <a:gs pos="69000">
                  <a:srgbClr val="DA4C8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39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 Africa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pic>
        <p:nvPicPr>
          <p:cNvPr id="3" name="Picture 2" descr="A picture containing text, bottle&#10;&#10;Description automatically generated">
            <a:extLst>
              <a:ext uri="{FF2B5EF4-FFF2-40B4-BE49-F238E27FC236}">
                <a16:creationId xmlns:a16="http://schemas.microsoft.com/office/drawing/2014/main" id="{C436CA63-0173-B44A-B35C-DB05D25740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92485" y="777615"/>
            <a:ext cx="4772004" cy="479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47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y overview – Dar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39F8C71-892C-674E-B6E3-6578F634C34D}"/>
              </a:ext>
            </a:extLst>
          </p:cNvPr>
          <p:cNvSpPr txBox="1"/>
          <p:nvPr userDrawn="1"/>
        </p:nvSpPr>
        <p:spPr>
          <a:xfrm>
            <a:off x="-2990850" y="31730"/>
            <a:ext cx="2686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edit the copy – ‘Objective’ to ‘Creative challenge’ enter the Master Slides view to make your changes.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F207BA75-5334-F544-B4CE-5F99BC0229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6980" y="1209494"/>
            <a:ext cx="3956507" cy="1097593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48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STRATEGY</a:t>
            </a:r>
            <a:br>
              <a:rPr lang="en-GB"/>
            </a:br>
            <a:r>
              <a:rPr lang="en-GB"/>
              <a:t>OVERVIEW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35ADF447-3AAD-4643-BFA4-B887863546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5187" y="2408687"/>
            <a:ext cx="3515521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graphicFrame>
        <p:nvGraphicFramePr>
          <p:cNvPr id="33" name="Table 5">
            <a:extLst>
              <a:ext uri="{FF2B5EF4-FFF2-40B4-BE49-F238E27FC236}">
                <a16:creationId xmlns:a16="http://schemas.microsoft.com/office/drawing/2014/main" id="{33F3D89D-B5CD-2047-B1CA-B128D808BAD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26492884"/>
              </p:ext>
            </p:extLst>
          </p:nvPr>
        </p:nvGraphicFramePr>
        <p:xfrm>
          <a:off x="4829628" y="118587"/>
          <a:ext cx="7023299" cy="6519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7473">
                  <a:extLst>
                    <a:ext uri="{9D8B030D-6E8A-4147-A177-3AD203B41FA5}">
                      <a16:colId xmlns:a16="http://schemas.microsoft.com/office/drawing/2014/main" val="918921630"/>
                    </a:ext>
                  </a:extLst>
                </a:gridCol>
                <a:gridCol w="3575826">
                  <a:extLst>
                    <a:ext uri="{9D8B030D-6E8A-4147-A177-3AD203B41FA5}">
                      <a16:colId xmlns:a16="http://schemas.microsoft.com/office/drawing/2014/main" val="2024676853"/>
                    </a:ext>
                  </a:extLst>
                </a:gridCol>
              </a:tblGrid>
              <a:tr h="449154">
                <a:tc gridSpan="2">
                  <a:txBody>
                    <a:bodyPr/>
                    <a:lstStyle/>
                    <a:p>
                      <a:pPr algn="ctr">
                        <a:lnSpc>
                          <a:spcPts val="960"/>
                        </a:lnSpc>
                      </a:pPr>
                      <a:endParaRPr lang="en-US" sz="1400" b="0" i="0">
                        <a:solidFill>
                          <a:srgbClr val="1A1A1A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  <a:p>
                      <a:pPr algn="ctr">
                        <a:lnSpc>
                          <a:spcPts val="960"/>
                        </a:lnSpc>
                      </a:pPr>
                      <a:r>
                        <a:rPr lang="en-US" sz="1400" b="0" i="0" spc="-10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OBJECTIVE</a:t>
                      </a:r>
                      <a:br>
                        <a:rPr lang="en-US" sz="1400" b="0" i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</a:br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______</a:t>
                      </a:r>
                      <a:endParaRPr lang="en-US" sz="1400" b="0" i="0">
                        <a:solidFill>
                          <a:schemeClr val="bg1"/>
                        </a:solidFill>
                        <a:latin typeface="+mn-lt"/>
                        <a:cs typeface="Arial Black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rgbClr val="FDBA2F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498195"/>
                  </a:ext>
                </a:extLst>
              </a:tr>
              <a:tr h="2214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GR positioning campaign using the Yaris GR as the hero that helps drive GR Grade sales and has </a:t>
                      </a:r>
                      <a:b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halo effect on the Toyota brand by creating neural pathways to fun, excitement and performance.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Lorem ipsum dolor sit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amet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consectetuer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adipiscing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elit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, sed diam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nonummy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nibh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euismod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tincidunt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ut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laoreet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dolore magna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aliquam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erat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volutpat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. Ut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wisi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enim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ad minim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veniam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,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quis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nostrud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exerci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 </a:t>
                      </a:r>
                      <a:r>
                        <a:rPr lang="en-US" sz="1100" b="0" i="0" err="1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tation</a:t>
                      </a:r>
                      <a:r>
                        <a:rPr lang="en-US" sz="1100" b="0" i="0">
                          <a:solidFill>
                            <a:schemeClr val="bg1"/>
                          </a:solidFill>
                          <a:latin typeface="Rockwell" panose="02060603020205020403" pitchFamily="18" charset="77"/>
                        </a:rPr>
                        <a:t>.</a:t>
                      </a:r>
                    </a:p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029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960"/>
                        </a:lnSpc>
                      </a:pPr>
                      <a:endParaRPr lang="en-US" sz="140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algn="ctr">
                        <a:lnSpc>
                          <a:spcPts val="960"/>
                        </a:lnSpc>
                      </a:pPr>
                      <a:r>
                        <a:rPr lang="en-US" sz="1400" b="1" i="0" spc="-10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ASSETS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______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spc="-10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AUDIENCE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______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60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GR brand, the Yaris GR and all the </a:t>
                      </a:r>
                      <a:b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exciting content. Waku </a:t>
                      </a:r>
                      <a:r>
                        <a:rPr lang="en-US" sz="10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doki</a:t>
                      </a: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We’re talking to Driving Enthusiasts, but we need to </a:t>
                      </a:r>
                      <a:b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speak in a way that has a halo impact on </a:t>
                      </a:r>
                      <a:r>
                        <a:rPr lang="en-US" sz="1000" b="0" i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Afrillenials</a:t>
                      </a: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the rest of South Africans.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10375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spc="-15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spc="-10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ENEMY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______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rgbClr val="FDBA2F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63838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lack of legacy – Which aside from an obvious lack of (GR) brand recognition, also leaves </a:t>
                      </a:r>
                      <a:b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audience without a benchmark for expected performance and driving experience.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22583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i="0">
                        <a:solidFill>
                          <a:srgbClr val="1A1A1A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spc="-10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THE BEHAVIOUR CHANGE WE WOULD LIKE TO SEE</a:t>
                      </a:r>
                      <a:br>
                        <a:rPr lang="en-US" sz="1400" b="1" i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</a:br>
                      <a:r>
                        <a:rPr lang="en-US" sz="1400" b="1" i="0">
                          <a:solidFill>
                            <a:schemeClr val="bg1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______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79470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want people to put a Gazoo Racing stick on their car, on their wall, in their “one day” dreams. </a:t>
                      </a:r>
                      <a:b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see Gazoo on the same level as M Series, GTI, ST, and other performance brands, </a:t>
                      </a:r>
                      <a:b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with uniquely different and appealing qualifies.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100" b="0" i="0">
                        <a:solidFill>
                          <a:schemeClr val="bg1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2515248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spc="-100" baseline="0">
                          <a:solidFill>
                            <a:srgbClr val="FDBA2F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THE ACTION WE NEED TO TAKE TO GET CONSUMERS TO BEHAVE THIS WAY</a:t>
                      </a:r>
                      <a:br>
                        <a:rPr lang="en-US" sz="1400">
                          <a:solidFill>
                            <a:srgbClr val="FDBA2F"/>
                          </a:solidFill>
                        </a:rPr>
                      </a:br>
                      <a:r>
                        <a:rPr lang="en-US" sz="1400" b="1" i="0">
                          <a:solidFill>
                            <a:schemeClr val="bg1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______</a:t>
                      </a:r>
                      <a:endParaRPr lang="en-US" sz="14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1034059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the QDR legacy to differentiate GR and show that it is built for thrilling </a:t>
                      </a:r>
                      <a:b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performance fun in any environment.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7915194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spc="-10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CREATIVE CHALLENGE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______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BA2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72491310"/>
                  </a:ext>
                </a:extLst>
              </a:tr>
              <a:tr h="54601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 wants you to experience the thrill of leading edge performance</a:t>
                      </a:r>
                      <a:br>
                        <a:rPr lang="en-US" sz="12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2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places other performance cars fear to tread. </a:t>
                      </a:r>
                    </a:p>
                  </a:txBody>
                  <a:tcPr>
                    <a:lnL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BA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BA2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31528134"/>
                  </a:ext>
                </a:extLst>
              </a:tr>
            </a:tbl>
          </a:graphicData>
        </a:graphic>
      </p:graphicFrame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67A55A4-BDBB-0541-B48C-7B28332C22FA}"/>
              </a:ext>
            </a:extLst>
          </p:cNvPr>
          <p:cNvCxnSpPr>
            <a:cxnSpLocks/>
          </p:cNvCxnSpPr>
          <p:nvPr userDrawn="1"/>
        </p:nvCxnSpPr>
        <p:spPr>
          <a:xfrm flipV="1">
            <a:off x="4453477" y="118588"/>
            <a:ext cx="0" cy="6519717"/>
          </a:xfrm>
          <a:prstGeom prst="line">
            <a:avLst/>
          </a:prstGeom>
          <a:ln w="15875">
            <a:gradFill>
              <a:gsLst>
                <a:gs pos="0">
                  <a:srgbClr val="21B9CB"/>
                </a:gs>
                <a:gs pos="69000">
                  <a:srgbClr val="DA4C8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F46091-5CB4-A84A-8290-70C28A2280FC}"/>
              </a:ext>
            </a:extLst>
          </p:cNvPr>
          <p:cNvGrpSpPr/>
          <p:nvPr userDrawn="1"/>
        </p:nvGrpSpPr>
        <p:grpSpPr>
          <a:xfrm>
            <a:off x="347943" y="6374574"/>
            <a:ext cx="2614760" cy="150671"/>
            <a:chOff x="7350117" y="6065413"/>
            <a:chExt cx="445368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4FE6A757-A905-0E48-95E1-16841B3952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350117" y="6070879"/>
              <a:ext cx="1887699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54E09267-C85B-4C45-922B-B6406B4E36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866207" y="6065413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5A59A32-EB47-2D41-B55B-DDBDD1E5A3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8949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diagram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39F8C71-892C-674E-B6E3-6578F634C34D}"/>
              </a:ext>
            </a:extLst>
          </p:cNvPr>
          <p:cNvSpPr txBox="1"/>
          <p:nvPr userDrawn="1"/>
        </p:nvSpPr>
        <p:spPr>
          <a:xfrm>
            <a:off x="-2829060" y="31730"/>
            <a:ext cx="2524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edit the Venn diagram, enter the Master Slides view to make your changes.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F207BA75-5334-F544-B4CE-5F99BC0229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6980" y="1209494"/>
            <a:ext cx="3956507" cy="1097593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4800" b="1" i="0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TITLE</a:t>
            </a:r>
            <a:br>
              <a:rPr lang="en-GB"/>
            </a:br>
            <a:r>
              <a:rPr lang="en-GB"/>
              <a:t>GOES HERE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35ADF447-3AAD-4643-BFA4-B887863546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5187" y="2408687"/>
            <a:ext cx="3515521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B46779F-BFF6-B64A-B4CC-8BB6D96297DB}"/>
              </a:ext>
            </a:extLst>
          </p:cNvPr>
          <p:cNvSpPr/>
          <p:nvPr userDrawn="1"/>
        </p:nvSpPr>
        <p:spPr>
          <a:xfrm>
            <a:off x="5382566" y="630907"/>
            <a:ext cx="3306309" cy="3306309"/>
          </a:xfrm>
          <a:prstGeom prst="ellipse">
            <a:avLst/>
          </a:prstGeom>
          <a:noFill/>
          <a:ln w="95250">
            <a:solidFill>
              <a:srgbClr val="FEB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0" spc="-1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CONSUMER</a:t>
            </a:r>
            <a:br>
              <a:rPr lang="en-US" b="1" i="0" spc="-1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b="1" i="0" spc="-1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MOTIVATION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9F9D49D-991D-7243-B3A7-4961E5694FE1}"/>
              </a:ext>
            </a:extLst>
          </p:cNvPr>
          <p:cNvSpPr/>
          <p:nvPr userDrawn="1"/>
        </p:nvSpPr>
        <p:spPr>
          <a:xfrm>
            <a:off x="7962309" y="630907"/>
            <a:ext cx="3306309" cy="3306309"/>
          </a:xfrm>
          <a:prstGeom prst="ellipse">
            <a:avLst/>
          </a:prstGeom>
          <a:noFill/>
          <a:ln w="95250">
            <a:solidFill>
              <a:srgbClr val="FEB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0" spc="-1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CLIENT</a:t>
            </a:r>
            <a:br>
              <a:rPr lang="en-US" b="1" i="0" spc="-1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b="1" i="0" spc="-1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BENEFIT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3E488C2-8AFE-BC4A-9CF4-E600C0A0C916}"/>
              </a:ext>
            </a:extLst>
          </p:cNvPr>
          <p:cNvSpPr/>
          <p:nvPr userDrawn="1"/>
        </p:nvSpPr>
        <p:spPr>
          <a:xfrm>
            <a:off x="6672437" y="2735190"/>
            <a:ext cx="3306309" cy="3306309"/>
          </a:xfrm>
          <a:prstGeom prst="ellipse">
            <a:avLst/>
          </a:prstGeom>
          <a:noFill/>
          <a:ln w="95250">
            <a:solidFill>
              <a:srgbClr val="FEB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0" spc="-1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CATEGORY</a:t>
            </a:r>
            <a:br>
              <a:rPr lang="en-US" b="1" i="0" spc="-1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b="1" i="0" spc="-1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DISTINCTIVENESS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7B226AC-68E9-2245-BE01-576BAA6593D7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FDC06F8-E694-964D-B5CA-E1A1ED45BA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E775182-F50C-E042-B554-15C0790DB8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01E8527-A0A6-FE47-8D9B-BAF59965EA7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408814-EF70-7444-ABD2-4E0B897AA024}"/>
              </a:ext>
            </a:extLst>
          </p:cNvPr>
          <p:cNvCxnSpPr>
            <a:cxnSpLocks/>
          </p:cNvCxnSpPr>
          <p:nvPr userDrawn="1"/>
        </p:nvCxnSpPr>
        <p:spPr>
          <a:xfrm flipV="1">
            <a:off x="4453477" y="630909"/>
            <a:ext cx="0" cy="5582001"/>
          </a:xfrm>
          <a:prstGeom prst="line">
            <a:avLst/>
          </a:prstGeom>
          <a:ln w="15875">
            <a:gradFill>
              <a:gsLst>
                <a:gs pos="10000">
                  <a:srgbClr val="E2427B"/>
                </a:gs>
                <a:gs pos="70000">
                  <a:srgbClr val="368DBD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686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diagram – Dar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39F8C71-892C-674E-B6E3-6578F634C34D}"/>
              </a:ext>
            </a:extLst>
          </p:cNvPr>
          <p:cNvSpPr txBox="1"/>
          <p:nvPr userDrawn="1"/>
        </p:nvSpPr>
        <p:spPr>
          <a:xfrm>
            <a:off x="-2829060" y="31730"/>
            <a:ext cx="2524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edit the Venn diagram, enter the Master Slides view to make your changes.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F207BA75-5334-F544-B4CE-5F99BC0229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6980" y="1209494"/>
            <a:ext cx="3956507" cy="1097593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48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TITLE</a:t>
            </a:r>
            <a:br>
              <a:rPr lang="en-GB"/>
            </a:br>
            <a:r>
              <a:rPr lang="en-GB"/>
              <a:t>GOES HERE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35ADF447-3AAD-4643-BFA4-B887863546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5187" y="2408687"/>
            <a:ext cx="3515521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B46779F-BFF6-B64A-B4CC-8BB6D96297DB}"/>
              </a:ext>
            </a:extLst>
          </p:cNvPr>
          <p:cNvSpPr/>
          <p:nvPr userDrawn="1"/>
        </p:nvSpPr>
        <p:spPr>
          <a:xfrm>
            <a:off x="5382566" y="630907"/>
            <a:ext cx="3306309" cy="3306309"/>
          </a:xfrm>
          <a:prstGeom prst="ellipse">
            <a:avLst/>
          </a:prstGeom>
          <a:noFill/>
          <a:ln w="95250">
            <a:solidFill>
              <a:srgbClr val="FEB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0" spc="-1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CONSUMER</a:t>
            </a:r>
            <a:br>
              <a:rPr lang="en-US" b="1" i="0" spc="-1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b="1" i="0" spc="-1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MOTIVATION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9F9D49D-991D-7243-B3A7-4961E5694FE1}"/>
              </a:ext>
            </a:extLst>
          </p:cNvPr>
          <p:cNvSpPr/>
          <p:nvPr userDrawn="1"/>
        </p:nvSpPr>
        <p:spPr>
          <a:xfrm>
            <a:off x="7962309" y="630907"/>
            <a:ext cx="3306309" cy="3306309"/>
          </a:xfrm>
          <a:prstGeom prst="ellipse">
            <a:avLst/>
          </a:prstGeom>
          <a:noFill/>
          <a:ln w="95250">
            <a:solidFill>
              <a:srgbClr val="FEB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0" spc="-1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CLIENT</a:t>
            </a:r>
            <a:br>
              <a:rPr lang="en-US" b="1" i="0" spc="-1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b="1" i="0" spc="-1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BENEFIT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3E488C2-8AFE-BC4A-9CF4-E600C0A0C916}"/>
              </a:ext>
            </a:extLst>
          </p:cNvPr>
          <p:cNvSpPr/>
          <p:nvPr userDrawn="1"/>
        </p:nvSpPr>
        <p:spPr>
          <a:xfrm>
            <a:off x="6672437" y="2735190"/>
            <a:ext cx="3306309" cy="3306309"/>
          </a:xfrm>
          <a:prstGeom prst="ellipse">
            <a:avLst/>
          </a:prstGeom>
          <a:noFill/>
          <a:ln w="95250">
            <a:solidFill>
              <a:srgbClr val="FEB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0" spc="-1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CATEGORY</a:t>
            </a:r>
            <a:br>
              <a:rPr lang="en-US" b="1" i="0" spc="-1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b="1" i="0" spc="-1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DISTINCTIVENESS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54F191A-8008-F947-ACBA-609D48FA6D1A}"/>
              </a:ext>
            </a:extLst>
          </p:cNvPr>
          <p:cNvGrpSpPr/>
          <p:nvPr userDrawn="1"/>
        </p:nvGrpSpPr>
        <p:grpSpPr>
          <a:xfrm>
            <a:off x="9245599" y="6374569"/>
            <a:ext cx="2514799" cy="150671"/>
            <a:chOff x="7395690" y="6065405"/>
            <a:chExt cx="4283429" cy="256636"/>
          </a:xfrm>
        </p:grpSpPr>
        <p:pic>
          <p:nvPicPr>
            <p:cNvPr id="22" name="Picture 2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2D04112C-286E-8F4F-97D5-457BE284DB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23" name="Picture 22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05A60916-49DB-8149-8CAC-D97422389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CC8DDA-6056-A54E-8D7C-0E2D0DC9D3B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414E08C-20E2-AD4E-9997-03734DAD2C1F}"/>
              </a:ext>
            </a:extLst>
          </p:cNvPr>
          <p:cNvCxnSpPr>
            <a:cxnSpLocks/>
          </p:cNvCxnSpPr>
          <p:nvPr userDrawn="1"/>
        </p:nvCxnSpPr>
        <p:spPr>
          <a:xfrm flipV="1">
            <a:off x="4453477" y="630909"/>
            <a:ext cx="0" cy="5582001"/>
          </a:xfrm>
          <a:prstGeom prst="line">
            <a:avLst/>
          </a:prstGeom>
          <a:ln w="15875">
            <a:gradFill>
              <a:gsLst>
                <a:gs pos="10000">
                  <a:srgbClr val="E2427B"/>
                </a:gs>
                <a:gs pos="70000">
                  <a:srgbClr val="368DBD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3514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yota Strategy Framewor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39F8C71-892C-674E-B6E3-6578F634C34D}"/>
              </a:ext>
            </a:extLst>
          </p:cNvPr>
          <p:cNvSpPr txBox="1"/>
          <p:nvPr userDrawn="1"/>
        </p:nvSpPr>
        <p:spPr>
          <a:xfrm>
            <a:off x="-2990850" y="31730"/>
            <a:ext cx="2686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edit the copy – enter the Master Slides view to make your changes.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F207BA75-5334-F544-B4CE-5F99BC0229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-168081" y="1144178"/>
            <a:ext cx="3956507" cy="1535663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48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TOYOTA </a:t>
            </a:r>
            <a:br>
              <a:rPr lang="en-GB"/>
            </a:br>
            <a:r>
              <a:rPr lang="en-GB"/>
              <a:t>&lt;VEHICLE&gt;</a:t>
            </a:r>
            <a:br>
              <a:rPr lang="en-GB"/>
            </a:br>
            <a:r>
              <a:rPr lang="en-GB"/>
              <a:t>STRATEGY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35ADF447-3AAD-4643-BFA4-B887863546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2905" y="2907295"/>
            <a:ext cx="3515521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CEFB39-AD05-2440-93B8-4E648F48CDF1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994292" y="333829"/>
            <a:ext cx="14292" cy="5847423"/>
          </a:xfrm>
          <a:prstGeom prst="line">
            <a:avLst/>
          </a:prstGeom>
          <a:ln w="15875">
            <a:gradFill>
              <a:gsLst>
                <a:gs pos="50000">
                  <a:srgbClr val="A2B969"/>
                </a:gs>
                <a:gs pos="0">
                  <a:srgbClr val="58AECE"/>
                </a:gs>
                <a:gs pos="100000">
                  <a:srgbClr val="EBC30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A4AFABE-1A81-644B-9342-91FD1FFD55D3}"/>
              </a:ext>
            </a:extLst>
          </p:cNvPr>
          <p:cNvGrpSpPr/>
          <p:nvPr userDrawn="1"/>
        </p:nvGrpSpPr>
        <p:grpSpPr>
          <a:xfrm>
            <a:off x="9245599" y="6374569"/>
            <a:ext cx="2514799" cy="150671"/>
            <a:chOff x="7395690" y="6065405"/>
            <a:chExt cx="4283429" cy="256636"/>
          </a:xfrm>
        </p:grpSpPr>
        <p:pic>
          <p:nvPicPr>
            <p:cNvPr id="24" name="Picture 23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0CA2A14D-647D-0D49-BF9C-99F8E4FC1C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31" name="Picture 30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7422E6E4-EF9D-0041-920E-7DDA46FBA2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4CE5DED-3A0C-414B-8DF5-F0D03CC0B78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Diamond 7">
            <a:extLst>
              <a:ext uri="{FF2B5EF4-FFF2-40B4-BE49-F238E27FC236}">
                <a16:creationId xmlns:a16="http://schemas.microsoft.com/office/drawing/2014/main" id="{987E1029-DF43-8E4E-AFA1-03C5A22C772C}"/>
              </a:ext>
            </a:extLst>
          </p:cNvPr>
          <p:cNvSpPr/>
          <p:nvPr userDrawn="1"/>
        </p:nvSpPr>
        <p:spPr>
          <a:xfrm>
            <a:off x="4248525" y="420927"/>
            <a:ext cx="2789540" cy="2789540"/>
          </a:xfrm>
          <a:prstGeom prst="diamond">
            <a:avLst/>
          </a:prstGeom>
          <a:noFill/>
          <a:ln w="38100">
            <a:gradFill>
              <a:gsLst>
                <a:gs pos="100000">
                  <a:srgbClr val="FFC937"/>
                </a:gs>
                <a:gs pos="0">
                  <a:srgbClr val="F4A235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60"/>
              </a:lnSpc>
            </a:pPr>
            <a:r>
              <a:rPr lang="en-US" sz="1500" b="1" i="0" spc="-80" baseline="0">
                <a:latin typeface="Arial Black" panose="020B0604020202020204" pitchFamily="34" charset="0"/>
                <a:cs typeface="Arial Black" panose="020B0604020202020204" pitchFamily="34" charset="0"/>
              </a:rPr>
              <a:t>BENEFIT THAT MATTERS</a:t>
            </a:r>
          </a:p>
          <a:p>
            <a:pPr algn="ctr"/>
            <a:r>
              <a:rPr lang="en-US" sz="1600" b="0" i="0" spc="-100" baseline="0">
                <a:latin typeface="Arial" panose="020B0604020202020204" pitchFamily="34" charset="0"/>
                <a:cs typeface="Arial" panose="020B0604020202020204" pitchFamily="34" charset="0"/>
              </a:rPr>
              <a:t>------</a:t>
            </a:r>
            <a:br>
              <a:rPr lang="en-US" b="1" i="0" spc="-100" baseline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00" b="1" i="0" spc="-60" baseline="0">
                <a:solidFill>
                  <a:srgbClr val="E7BE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</a:t>
            </a:r>
          </a:p>
        </p:txBody>
      </p:sp>
      <p:sp>
        <p:nvSpPr>
          <p:cNvPr id="35" name="Diamond 34">
            <a:extLst>
              <a:ext uri="{FF2B5EF4-FFF2-40B4-BE49-F238E27FC236}">
                <a16:creationId xmlns:a16="http://schemas.microsoft.com/office/drawing/2014/main" id="{837D1798-1356-F34B-B048-760BA4FAC073}"/>
              </a:ext>
            </a:extLst>
          </p:cNvPr>
          <p:cNvSpPr/>
          <p:nvPr userDrawn="1"/>
        </p:nvSpPr>
        <p:spPr>
          <a:xfrm>
            <a:off x="4248525" y="3368773"/>
            <a:ext cx="2789540" cy="2789540"/>
          </a:xfrm>
          <a:prstGeom prst="diamond">
            <a:avLst/>
          </a:prstGeom>
          <a:noFill/>
          <a:ln w="38100">
            <a:gradFill>
              <a:gsLst>
                <a:gs pos="30000">
                  <a:srgbClr val="399E4A"/>
                </a:gs>
                <a:gs pos="100000">
                  <a:srgbClr val="49D966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60"/>
              </a:lnSpc>
            </a:pPr>
            <a:r>
              <a:rPr lang="en-US" sz="1500" b="1" i="0" spc="-80" baseline="0">
                <a:latin typeface="Arial Black" panose="020B0604020202020204" pitchFamily="34" charset="0"/>
                <a:cs typeface="Arial Black" panose="020B0604020202020204" pitchFamily="34" charset="0"/>
              </a:rPr>
              <a:t>INSIGHT THAT MOTIVATES</a:t>
            </a:r>
          </a:p>
          <a:p>
            <a:pPr algn="ctr"/>
            <a:r>
              <a:rPr lang="en-US" sz="1800" b="0" i="0" spc="-100" baseline="0">
                <a:latin typeface="Arial" panose="020B0604020202020204" pitchFamily="34" charset="0"/>
                <a:cs typeface="Arial" panose="020B0604020202020204" pitchFamily="34" charset="0"/>
              </a:rPr>
              <a:t>------</a:t>
            </a:r>
            <a:endParaRPr lang="en-US" b="1" i="0" spc="-100" baseline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300" b="1" i="0" spc="-60" baseline="0">
                <a:solidFill>
                  <a:srgbClr val="399E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EMOTIONAL</a:t>
            </a:r>
          </a:p>
        </p:txBody>
      </p:sp>
      <p:sp>
        <p:nvSpPr>
          <p:cNvPr id="36" name="Diamond 35">
            <a:extLst>
              <a:ext uri="{FF2B5EF4-FFF2-40B4-BE49-F238E27FC236}">
                <a16:creationId xmlns:a16="http://schemas.microsoft.com/office/drawing/2014/main" id="{0269822E-8176-964F-A153-63DAA4D79C6B}"/>
              </a:ext>
            </a:extLst>
          </p:cNvPr>
          <p:cNvSpPr/>
          <p:nvPr userDrawn="1"/>
        </p:nvSpPr>
        <p:spPr>
          <a:xfrm>
            <a:off x="5717912" y="1894850"/>
            <a:ext cx="2789540" cy="2789540"/>
          </a:xfrm>
          <a:prstGeom prst="diamond">
            <a:avLst/>
          </a:prstGeom>
          <a:noFill/>
          <a:ln w="38100">
            <a:gradFill>
              <a:gsLst>
                <a:gs pos="57000">
                  <a:srgbClr val="93CB4B"/>
                </a:gs>
                <a:gs pos="0">
                  <a:srgbClr val="399E4A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60"/>
              </a:lnSpc>
            </a:pPr>
            <a:r>
              <a:rPr lang="en-US" sz="1500" b="1" i="0" spc="-80" baseline="0">
                <a:latin typeface="Arial Black" panose="020B0604020202020204" pitchFamily="34" charset="0"/>
                <a:cs typeface="Arial Black" panose="020B0604020202020204" pitchFamily="34" charset="0"/>
              </a:rPr>
              <a:t>GAP </a:t>
            </a:r>
            <a:br>
              <a:rPr lang="en-US" sz="1500" b="1" i="0" spc="-80" baseline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1500" b="1" i="0" spc="-80" baseline="0">
                <a:latin typeface="Arial Black" panose="020B0604020202020204" pitchFamily="34" charset="0"/>
                <a:cs typeface="Arial Black" panose="020B0604020202020204" pitchFamily="34" charset="0"/>
              </a:rPr>
              <a:t>IN THE CATEGORY</a:t>
            </a:r>
          </a:p>
          <a:p>
            <a:pPr algn="ctr"/>
            <a:r>
              <a:rPr lang="en-US" sz="1800" b="0" i="0" spc="-100" baseline="0">
                <a:latin typeface="Arial" panose="020B0604020202020204" pitchFamily="34" charset="0"/>
                <a:cs typeface="Arial" panose="020B0604020202020204" pitchFamily="34" charset="0"/>
              </a:rPr>
              <a:t>------</a:t>
            </a:r>
            <a:endParaRPr lang="en-US" b="1" i="0" spc="-100" baseline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300" b="1" i="0" spc="-60" baseline="0">
                <a:solidFill>
                  <a:srgbClr val="7FB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DISTINCTIVE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E0A9B4-9379-D448-AD69-F9397EECC301}"/>
              </a:ext>
            </a:extLst>
          </p:cNvPr>
          <p:cNvGrpSpPr/>
          <p:nvPr userDrawn="1"/>
        </p:nvGrpSpPr>
        <p:grpSpPr>
          <a:xfrm>
            <a:off x="9479002" y="2643933"/>
            <a:ext cx="1569807" cy="699595"/>
            <a:chOff x="1985648" y="1315327"/>
            <a:chExt cx="2110699" cy="940647"/>
          </a:xfrm>
        </p:grpSpPr>
        <p:pic>
          <p:nvPicPr>
            <p:cNvPr id="22" name="Picture 21" descr="Logo&#10;&#10;Description automatically generated">
              <a:extLst>
                <a:ext uri="{FF2B5EF4-FFF2-40B4-BE49-F238E27FC236}">
                  <a16:creationId xmlns:a16="http://schemas.microsoft.com/office/drawing/2014/main" id="{4B914DCA-5005-C74E-84F0-B34299D0FC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985648" y="1335313"/>
              <a:ext cx="684360" cy="912481"/>
            </a:xfrm>
            <a:prstGeom prst="rect">
              <a:avLst/>
            </a:prstGeom>
          </p:spPr>
        </p:pic>
        <p:pic>
          <p:nvPicPr>
            <p:cNvPr id="25" name="Picture 24" descr="Icon&#10;&#10;Description automatically generated">
              <a:extLst>
                <a:ext uri="{FF2B5EF4-FFF2-40B4-BE49-F238E27FC236}">
                  <a16:creationId xmlns:a16="http://schemas.microsoft.com/office/drawing/2014/main" id="{CC2F0C98-4F7D-4A44-9053-F1EFDB634D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2717664" y="1331570"/>
              <a:ext cx="651705" cy="924404"/>
            </a:xfrm>
            <a:prstGeom prst="rect">
              <a:avLst/>
            </a:prstGeom>
          </p:spPr>
        </p:pic>
        <p:pic>
          <p:nvPicPr>
            <p:cNvPr id="27" name="Picture 26" descr="Icon&#10;&#10;Description automatically generated">
              <a:extLst>
                <a:ext uri="{FF2B5EF4-FFF2-40B4-BE49-F238E27FC236}">
                  <a16:creationId xmlns:a16="http://schemas.microsoft.com/office/drawing/2014/main" id="{C441A0B9-1B48-214F-B1AE-8E5009E506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3400081" y="1315327"/>
              <a:ext cx="696266" cy="937828"/>
            </a:xfrm>
            <a:prstGeom prst="rect">
              <a:avLst/>
            </a:prstGeom>
          </p:spPr>
        </p:pic>
      </p:grpSp>
      <p:sp>
        <p:nvSpPr>
          <p:cNvPr id="28" name="Diamond 27">
            <a:extLst>
              <a:ext uri="{FF2B5EF4-FFF2-40B4-BE49-F238E27FC236}">
                <a16:creationId xmlns:a16="http://schemas.microsoft.com/office/drawing/2014/main" id="{DC4E33DB-131F-EE45-B7A7-A8C067901219}"/>
              </a:ext>
            </a:extLst>
          </p:cNvPr>
          <p:cNvSpPr/>
          <p:nvPr userDrawn="1"/>
        </p:nvSpPr>
        <p:spPr>
          <a:xfrm>
            <a:off x="8624243" y="1618383"/>
            <a:ext cx="3342474" cy="3342474"/>
          </a:xfrm>
          <a:prstGeom prst="diamond">
            <a:avLst/>
          </a:prstGeom>
          <a:noFill/>
          <a:ln w="38100">
            <a:gradFill>
              <a:gsLst>
                <a:gs pos="100000">
                  <a:srgbClr val="D52027"/>
                </a:gs>
                <a:gs pos="84000">
                  <a:srgbClr val="E85A28"/>
                </a:gs>
                <a:gs pos="62000">
                  <a:srgbClr val="E7BE01"/>
                </a:gs>
                <a:gs pos="26000">
                  <a:srgbClr val="93CB4B"/>
                </a:gs>
                <a:gs pos="0">
                  <a:srgbClr val="399E4A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60"/>
              </a:lnSpc>
            </a:pPr>
            <a:endParaRPr lang="en-US" sz="1300" b="1" i="0" spc="-60" baseline="0">
              <a:solidFill>
                <a:srgbClr val="7FB0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C0661C-C7A7-2549-B9A4-A646E78D63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82761" y="3489847"/>
            <a:ext cx="2410706" cy="514024"/>
          </a:xfrm>
        </p:spPr>
        <p:txBody>
          <a:bodyPr>
            <a:noAutofit/>
          </a:bodyPr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defRPr sz="15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 algn="ctr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400" indent="0" algn="ctr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600" indent="0" algn="ctr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800" indent="0" algn="ctr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GB"/>
              <a:t>STRATEGIC</a:t>
            </a:r>
          </a:p>
          <a:p>
            <a:pPr lvl="0"/>
            <a:r>
              <a:rPr lang="en-GB"/>
              <a:t>PLATFORM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142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ic Platform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9672" y="2019445"/>
            <a:ext cx="4478886" cy="124923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400" b="1" i="0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STRATEGIC</a:t>
            </a:r>
            <a:br>
              <a:rPr lang="en-GB"/>
            </a:br>
            <a:r>
              <a:rPr lang="en-GB"/>
              <a:t>PLATFORM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B7FB99-FBFE-C949-8547-2166DCA9065E}"/>
              </a:ext>
            </a:extLst>
          </p:cNvPr>
          <p:cNvCxnSpPr>
            <a:cxnSpLocks/>
          </p:cNvCxnSpPr>
          <p:nvPr userDrawn="1"/>
        </p:nvCxnSpPr>
        <p:spPr>
          <a:xfrm flipV="1">
            <a:off x="5077026" y="1955690"/>
            <a:ext cx="0" cy="2852398"/>
          </a:xfrm>
          <a:prstGeom prst="line">
            <a:avLst/>
          </a:prstGeom>
          <a:ln w="15875">
            <a:gradFill>
              <a:gsLst>
                <a:gs pos="50000">
                  <a:srgbClr val="A2B969"/>
                </a:gs>
                <a:gs pos="0">
                  <a:srgbClr val="58AECE"/>
                </a:gs>
                <a:gs pos="100000">
                  <a:srgbClr val="EBC30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9367" y="6374569"/>
            <a:ext cx="2491742" cy="150671"/>
            <a:chOff x="7402105" y="6065405"/>
            <a:chExt cx="4244154" cy="25663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24279" y="6070879"/>
              <a:ext cx="1821980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402105" y="6065405"/>
              <a:ext cx="1924770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rgbClr val="1A1A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9673" y="3349751"/>
            <a:ext cx="4443726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6427" y="1870496"/>
            <a:ext cx="6221832" cy="3190950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spc="0" baseline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</p:spTree>
    <p:extLst>
      <p:ext uri="{BB962C8B-B14F-4D97-AF65-F5344CB8AC3E}">
        <p14:creationId xmlns:p14="http://schemas.microsoft.com/office/powerpoint/2010/main" val="16338268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ic Platform – Dar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9672" y="2019445"/>
            <a:ext cx="4478886" cy="124923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4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STRATEGIC</a:t>
            </a:r>
            <a:br>
              <a:rPr lang="en-GB"/>
            </a:br>
            <a:r>
              <a:rPr lang="en-GB"/>
              <a:t>PLATFORM</a:t>
            </a:r>
          </a:p>
        </p:txBody>
      </p: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9673" y="3349751"/>
            <a:ext cx="4443726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6427" y="1870496"/>
            <a:ext cx="6221832" cy="3190950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476435D-E17E-174E-A390-622A4A851182}"/>
              </a:ext>
            </a:extLst>
          </p:cNvPr>
          <p:cNvCxnSpPr>
            <a:cxnSpLocks/>
          </p:cNvCxnSpPr>
          <p:nvPr userDrawn="1"/>
        </p:nvCxnSpPr>
        <p:spPr>
          <a:xfrm flipV="1">
            <a:off x="5077026" y="1955690"/>
            <a:ext cx="0" cy="2852398"/>
          </a:xfrm>
          <a:prstGeom prst="line">
            <a:avLst/>
          </a:prstGeom>
          <a:ln w="15875">
            <a:gradFill>
              <a:gsLst>
                <a:gs pos="50000">
                  <a:srgbClr val="A2B969"/>
                </a:gs>
                <a:gs pos="0">
                  <a:srgbClr val="58AECE"/>
                </a:gs>
                <a:gs pos="100000">
                  <a:srgbClr val="EBC30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716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6 Slide 1 of 2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A6D1245F-2D01-6E46-8F68-9628C55D81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09258" y="2828160"/>
            <a:ext cx="3167600" cy="1108697"/>
          </a:xfrm>
        </p:spPr>
        <p:txBody>
          <a:bodyPr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0" i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Scrolled over, walked by, without causing even </a:t>
            </a:r>
            <a:br>
              <a:rPr lang="en-GB"/>
            </a:br>
            <a:r>
              <a:rPr lang="en-GB"/>
              <a:t>a moment's hesitation or consideration?</a:t>
            </a:r>
            <a:br>
              <a:rPr lang="en-GB"/>
            </a:br>
            <a:br>
              <a:rPr lang="en-GB"/>
            </a:br>
            <a:r>
              <a:rPr lang="en-GB"/>
              <a:t>Just because an idea is seen doesn't mean it is </a:t>
            </a:r>
            <a:br>
              <a:rPr lang="en-GB"/>
            </a:br>
            <a:r>
              <a:rPr lang="en-GB"/>
              <a:t>viewed. Why create something that in essence</a:t>
            </a:r>
            <a:br>
              <a:rPr lang="en-GB"/>
            </a:br>
            <a:r>
              <a:rPr lang="en-GB"/>
              <a:t>isn’t really there?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B3C6B79A-CE43-5B47-82C1-93FD1DB9E4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09257" y="4570162"/>
            <a:ext cx="3167597" cy="1193539"/>
          </a:xfrm>
        </p:spPr>
        <p:txBody>
          <a:bodyPr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0" i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If our work is only noticed, how much value does</a:t>
            </a:r>
            <a:br>
              <a:rPr lang="en-GB"/>
            </a:br>
            <a:r>
              <a:rPr lang="en-GB"/>
              <a:t>it really have? You can spend your way into simply being noticed, but it's an expensive proposition.</a:t>
            </a:r>
            <a:br>
              <a:rPr lang="en-GB"/>
            </a:br>
            <a:br>
              <a:rPr lang="en-GB"/>
            </a:br>
            <a:r>
              <a:rPr lang="en-GB"/>
              <a:t>If the idea doesn't stick with people, we haven't created enough value.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38F8FE18-5874-1040-A846-F0EE392362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43440" y="898195"/>
            <a:ext cx="3407392" cy="890699"/>
          </a:xfrm>
        </p:spPr>
        <p:txBody>
          <a:bodyPr lIns="0" tIns="0" rIns="0" b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1" i="0" spc="-15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Damaging to</a:t>
            </a:r>
            <a:br>
              <a:rPr lang="en-GB"/>
            </a:br>
            <a:r>
              <a:rPr lang="en-GB"/>
              <a:t>brand or agency</a:t>
            </a:r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F976C46A-C8CB-434F-B116-F0188F2E24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947" y="2752023"/>
            <a:ext cx="3407392" cy="890699"/>
          </a:xfrm>
        </p:spPr>
        <p:txBody>
          <a:bodyPr lIns="0" tIns="0" rIns="0" b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1" i="0" spc="-15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Won’t get noticed</a:t>
            </a:r>
          </a:p>
        </p:txBody>
      </p:sp>
      <p:sp>
        <p:nvSpPr>
          <p:cNvPr id="25" name="Text Placeholder 27">
            <a:extLst>
              <a:ext uri="{FF2B5EF4-FFF2-40B4-BE49-F238E27FC236}">
                <a16:creationId xmlns:a16="http://schemas.microsoft.com/office/drawing/2014/main" id="{0D4D48A7-82B0-654A-BD2B-4C8F4D7A5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42947" y="4548681"/>
            <a:ext cx="3407392" cy="890699"/>
          </a:xfrm>
        </p:spPr>
        <p:txBody>
          <a:bodyPr lIns="0" tIns="0" rIns="0" b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1" i="0" spc="-15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Seen but</a:t>
            </a:r>
            <a:br>
              <a:rPr lang="en-GB"/>
            </a:br>
            <a:r>
              <a:rPr lang="en-GB"/>
              <a:t>quickly forgotten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7EF3C6E-0086-B041-BB39-9692487CF9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61801" y="1913825"/>
            <a:ext cx="3388520" cy="317218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50" b="1" i="0" spc="-100" baseline="0">
                <a:solidFill>
                  <a:srgbClr val="D5202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DAMAGING</a:t>
            </a: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88460A0F-FA0D-694B-AF20-65DBB8631A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61801" y="3742625"/>
            <a:ext cx="3388520" cy="317218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50" b="1" i="0" spc="-100" baseline="0">
                <a:solidFill>
                  <a:srgbClr val="E84D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INVISIBLE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C2E13DDD-884E-6D45-83B0-266D530E37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61801" y="5567825"/>
            <a:ext cx="3388520" cy="317218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50" b="1" i="0" spc="0" baseline="0">
                <a:solidFill>
                  <a:srgbClr val="DE98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NOTICED</a:t>
            </a:r>
          </a:p>
        </p:txBody>
      </p:sp>
      <p:sp>
        <p:nvSpPr>
          <p:cNvPr id="27" name="Text Placeholder 27">
            <a:extLst>
              <a:ext uri="{FF2B5EF4-FFF2-40B4-BE49-F238E27FC236}">
                <a16:creationId xmlns:a16="http://schemas.microsoft.com/office/drawing/2014/main" id="{F1804DE9-435C-D645-83EC-25D4FEA7F0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770120"/>
            <a:ext cx="2476275" cy="185510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50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456</a:t>
            </a:r>
            <a:br>
              <a:rPr lang="en-GB"/>
            </a:br>
            <a:r>
              <a:rPr lang="en-GB"/>
              <a:t>SCALE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A43F4FC-7847-DC44-840D-9DE1D04D4ED0}"/>
              </a:ext>
            </a:extLst>
          </p:cNvPr>
          <p:cNvCxnSpPr>
            <a:cxnSpLocks/>
          </p:cNvCxnSpPr>
          <p:nvPr userDrawn="1"/>
        </p:nvCxnSpPr>
        <p:spPr>
          <a:xfrm flipH="1">
            <a:off x="3727878" y="2402268"/>
            <a:ext cx="7666762" cy="1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FCB8CF1-195E-E64C-805F-E440274DE57C}"/>
              </a:ext>
            </a:extLst>
          </p:cNvPr>
          <p:cNvCxnSpPr>
            <a:cxnSpLocks/>
          </p:cNvCxnSpPr>
          <p:nvPr userDrawn="1"/>
        </p:nvCxnSpPr>
        <p:spPr>
          <a:xfrm flipH="1">
            <a:off x="3727878" y="4259349"/>
            <a:ext cx="7666762" cy="1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0312AC0B-93FD-3D4F-9858-F89CCEE36B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60059" y="276430"/>
            <a:ext cx="3065048" cy="1832919"/>
          </a:xfrm>
        </p:spPr>
        <p:txBody>
          <a:bodyPr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0" i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Creative that disrespects the people we are trying to reach is destructive. We have a responsibility to create ideas that add value to people's lives.</a:t>
            </a:r>
          </a:p>
          <a:p>
            <a:pPr lvl="0"/>
            <a:r>
              <a:rPr lang="en-GB"/>
              <a:t>• Is the work entertaining? </a:t>
            </a:r>
          </a:p>
          <a:p>
            <a:pPr lvl="0"/>
            <a:r>
              <a:rPr lang="en-GB"/>
              <a:t>• Informative? </a:t>
            </a:r>
          </a:p>
          <a:p>
            <a:pPr lvl="0"/>
            <a:r>
              <a:rPr lang="en-GB"/>
              <a:t>• Useful? </a:t>
            </a:r>
          </a:p>
          <a:p>
            <a:pPr lvl="0"/>
            <a:r>
              <a:rPr lang="en-GB"/>
              <a:t>If not, we run the risk of creating content pollution. This is bad for all of us.</a:t>
            </a:r>
          </a:p>
        </p:txBody>
      </p:sp>
      <p:pic>
        <p:nvPicPr>
          <p:cNvPr id="37" name="Picture 36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A393B6A6-5EB2-A448-877C-CC645AB75BB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838454" y="804977"/>
            <a:ext cx="597600" cy="125241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0A9563D-0140-6848-841F-E934D4E719F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3774060" y="2657502"/>
            <a:ext cx="920750" cy="12573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E5E6739-97A6-8E43-BDE8-F1ECA860ABF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764823" y="4503817"/>
            <a:ext cx="914400" cy="1276350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757038B-61E5-774E-A0EA-C096407892A7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7063" y="768869"/>
            <a:ext cx="0" cy="4989266"/>
          </a:xfrm>
          <a:prstGeom prst="line">
            <a:avLst/>
          </a:prstGeom>
          <a:ln w="15875">
            <a:gradFill>
              <a:gsLst>
                <a:gs pos="0">
                  <a:srgbClr val="DE9832"/>
                </a:gs>
                <a:gs pos="100000">
                  <a:srgbClr val="D52027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143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25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6 Slide 2 of 2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A6D1245F-2D01-6E46-8F68-9628C55D81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09258" y="2828160"/>
            <a:ext cx="3167600" cy="1108697"/>
          </a:xfrm>
        </p:spPr>
        <p:txBody>
          <a:bodyPr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0" i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This work doesn't just make people</a:t>
            </a:r>
          </a:p>
          <a:p>
            <a:pPr lvl="0"/>
            <a:r>
              <a:rPr lang="en-GB"/>
              <a:t>think differently. </a:t>
            </a:r>
          </a:p>
          <a:p>
            <a:pPr lvl="0"/>
            <a:r>
              <a:rPr lang="en-GB"/>
              <a:t>•  It makes them behave differently. </a:t>
            </a:r>
          </a:p>
          <a:p>
            <a:pPr lvl="0"/>
            <a:r>
              <a:rPr lang="en-GB"/>
              <a:t>•  It goes beyond a narrative idea. </a:t>
            </a:r>
          </a:p>
          <a:p>
            <a:pPr lvl="0"/>
            <a:r>
              <a:rPr lang="en-GB"/>
              <a:t>•  It takes the audience from passive to active. </a:t>
            </a:r>
          </a:p>
          <a:p>
            <a:pPr lvl="0"/>
            <a:r>
              <a:rPr lang="en-GB"/>
              <a:t>•  This creative creates </a:t>
            </a:r>
            <a:r>
              <a:rPr lang="en-GB" err="1"/>
              <a:t>behavior</a:t>
            </a:r>
            <a:r>
              <a:rPr lang="en-GB"/>
              <a:t>.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B3C6B79A-CE43-5B47-82C1-93FD1DB9E4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09258" y="4570162"/>
            <a:ext cx="3065048" cy="1193539"/>
          </a:xfrm>
        </p:spPr>
        <p:txBody>
          <a:bodyPr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0" i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An idea so big it works across platforms.</a:t>
            </a:r>
          </a:p>
          <a:p>
            <a:pPr lvl="0"/>
            <a:r>
              <a:rPr lang="en-GB"/>
              <a:t>•  This idea creates media ecosystems.</a:t>
            </a:r>
          </a:p>
          <a:p>
            <a:pPr lvl="0"/>
            <a:r>
              <a:rPr lang="en-GB"/>
              <a:t>•  When people see it, they see the future.</a:t>
            </a:r>
          </a:p>
          <a:p>
            <a:pPr lvl="0"/>
            <a:r>
              <a:rPr lang="en-GB"/>
              <a:t>•  They know there is more to come.</a:t>
            </a:r>
          </a:p>
          <a:p>
            <a:pPr lvl="0"/>
            <a:r>
              <a:rPr lang="en-GB"/>
              <a:t>•  This idea is a chapter in an epic story called</a:t>
            </a:r>
          </a:p>
          <a:p>
            <a:pPr lvl="0"/>
            <a:r>
              <a:rPr lang="en-GB"/>
              <a:t>   the brand." This idea creates </a:t>
            </a:r>
            <a:r>
              <a:rPr lang="en-GB" err="1"/>
              <a:t>behavior</a:t>
            </a:r>
            <a:r>
              <a:rPr lang="en-GB"/>
              <a:t> that</a:t>
            </a:r>
          </a:p>
          <a:p>
            <a:pPr lvl="0"/>
            <a:r>
              <a:rPr lang="en-GB"/>
              <a:t>   strengthens the bedrock of the brand.”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38F8FE18-5874-1040-A846-F0EE392362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43440" y="898195"/>
            <a:ext cx="3407392" cy="890699"/>
          </a:xfrm>
        </p:spPr>
        <p:txBody>
          <a:bodyPr lIns="0" tIns="0" rIns="0" b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1" i="0" spc="-15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Makes you </a:t>
            </a:r>
            <a:br>
              <a:rPr lang="en-GB"/>
            </a:br>
            <a:r>
              <a:rPr lang="en-GB"/>
              <a:t>stop and think</a:t>
            </a:r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F976C46A-C8CB-434F-B116-F0188F2E24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947" y="2752023"/>
            <a:ext cx="3407392" cy="890699"/>
          </a:xfrm>
        </p:spPr>
        <p:txBody>
          <a:bodyPr lIns="0" tIns="0" rIns="0" b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1" i="0" spc="-15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Creates a</a:t>
            </a:r>
            <a:br>
              <a:rPr lang="en-GB"/>
            </a:br>
            <a:r>
              <a:rPr lang="en-GB"/>
              <a:t>new behaviour</a:t>
            </a:r>
          </a:p>
        </p:txBody>
      </p:sp>
      <p:sp>
        <p:nvSpPr>
          <p:cNvPr id="25" name="Text Placeholder 27">
            <a:extLst>
              <a:ext uri="{FF2B5EF4-FFF2-40B4-BE49-F238E27FC236}">
                <a16:creationId xmlns:a16="http://schemas.microsoft.com/office/drawing/2014/main" id="{0D4D48A7-82B0-654A-BD2B-4C8F4D7A5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42947" y="4548681"/>
            <a:ext cx="3407392" cy="890699"/>
          </a:xfrm>
        </p:spPr>
        <p:txBody>
          <a:bodyPr lIns="0" tIns="0" rIns="0" b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1" i="0" spc="-15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Equity building, Legacy making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7EF3C6E-0086-B041-BB39-9692487CF9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61801" y="1913825"/>
            <a:ext cx="3388520" cy="317218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50" b="1" i="0" spc="-100" baseline="0">
                <a:solidFill>
                  <a:srgbClr val="E5B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PROVOCATIVE</a:t>
            </a: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88460A0F-FA0D-694B-AF20-65DBB8631A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61801" y="3742625"/>
            <a:ext cx="3388520" cy="317218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50" b="1" i="0" spc="-100" baseline="0">
                <a:solidFill>
                  <a:srgbClr val="80AF3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CREATES BEHAVIOUR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C2E13DDD-884E-6D45-83B0-266D530E37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61801" y="5567825"/>
            <a:ext cx="3388520" cy="317218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50" b="1" i="0" spc="0" baseline="0">
                <a:solidFill>
                  <a:srgbClr val="399E4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NEVER FINISHED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25CC59FF-C152-6848-90E8-63307807BDE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20928" y="803030"/>
            <a:ext cx="938944" cy="1251926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42CCCFB1-66C9-A448-8340-2AE0F6E0918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784228" y="2656009"/>
            <a:ext cx="894141" cy="1268285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25B19035-6E5B-E746-B30F-034B89CC501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742660" y="4519194"/>
            <a:ext cx="955278" cy="1286702"/>
          </a:xfrm>
          <a:prstGeom prst="rect">
            <a:avLst/>
          </a:prstGeom>
        </p:spPr>
      </p:pic>
      <p:sp>
        <p:nvSpPr>
          <p:cNvPr id="27" name="Text Placeholder 27">
            <a:extLst>
              <a:ext uri="{FF2B5EF4-FFF2-40B4-BE49-F238E27FC236}">
                <a16:creationId xmlns:a16="http://schemas.microsoft.com/office/drawing/2014/main" id="{F1804DE9-435C-D645-83EC-25D4FEA7F0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770120"/>
            <a:ext cx="2476275" cy="185510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50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456</a:t>
            </a:r>
            <a:br>
              <a:rPr lang="en-GB"/>
            </a:br>
            <a:r>
              <a:rPr lang="en-GB"/>
              <a:t>SCALE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E9E678E-9273-3141-A2CA-49CE03829CD4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8810" y="770120"/>
            <a:ext cx="0" cy="4985166"/>
          </a:xfrm>
          <a:prstGeom prst="line">
            <a:avLst/>
          </a:prstGeom>
          <a:ln w="15875">
            <a:gradFill>
              <a:gsLst>
                <a:gs pos="49000">
                  <a:srgbClr val="80AF3F"/>
                </a:gs>
                <a:gs pos="0">
                  <a:srgbClr val="399E4A"/>
                </a:gs>
                <a:gs pos="100000">
                  <a:srgbClr val="E5BC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A43F4FC-7847-DC44-840D-9DE1D04D4ED0}"/>
              </a:ext>
            </a:extLst>
          </p:cNvPr>
          <p:cNvCxnSpPr>
            <a:cxnSpLocks/>
          </p:cNvCxnSpPr>
          <p:nvPr userDrawn="1"/>
        </p:nvCxnSpPr>
        <p:spPr>
          <a:xfrm flipH="1">
            <a:off x="3727878" y="2402268"/>
            <a:ext cx="7666762" cy="1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FCB8CF1-195E-E64C-805F-E440274DE57C}"/>
              </a:ext>
            </a:extLst>
          </p:cNvPr>
          <p:cNvCxnSpPr>
            <a:cxnSpLocks/>
          </p:cNvCxnSpPr>
          <p:nvPr userDrawn="1"/>
        </p:nvCxnSpPr>
        <p:spPr>
          <a:xfrm flipH="1">
            <a:off x="3727878" y="4259349"/>
            <a:ext cx="7666762" cy="1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0312AC0B-93FD-3D4F-9858-F89CCEE36B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60059" y="276430"/>
            <a:ext cx="3065048" cy="1832919"/>
          </a:xfrm>
        </p:spPr>
        <p:txBody>
          <a:bodyPr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0" i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Is it likely to go from simply being viewed</a:t>
            </a:r>
            <a:br>
              <a:rPr lang="en-GB"/>
            </a:br>
            <a:r>
              <a:rPr lang="en-GB"/>
              <a:t>to shared? </a:t>
            </a:r>
          </a:p>
          <a:p>
            <a:pPr lvl="0"/>
            <a:r>
              <a:rPr lang="en-GB"/>
              <a:t>•  This is the word-of mouth work.</a:t>
            </a:r>
          </a:p>
          <a:p>
            <a:pPr lvl="0"/>
            <a:r>
              <a:rPr lang="en-GB"/>
              <a:t>•  The idea that starts conversations. </a:t>
            </a:r>
          </a:p>
          <a:p>
            <a:pPr lvl="0"/>
            <a:r>
              <a:rPr lang="en-GB"/>
              <a:t>•  Potentially ends up in culture. </a:t>
            </a:r>
          </a:p>
          <a:p>
            <a:pPr lvl="0"/>
            <a:r>
              <a:rPr lang="en-GB"/>
              <a:t>•  This idea has value. </a:t>
            </a:r>
          </a:p>
          <a:p>
            <a:pPr lvl="0"/>
            <a:r>
              <a:rPr lang="en-GB"/>
              <a:t>•  It gets more than its fair share of attention.</a:t>
            </a:r>
          </a:p>
        </p:txBody>
      </p:sp>
    </p:spTree>
    <p:extLst>
      <p:ext uri="{BB962C8B-B14F-4D97-AF65-F5344CB8AC3E}">
        <p14:creationId xmlns:p14="http://schemas.microsoft.com/office/powerpoint/2010/main" val="403153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25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ive challenge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9672" y="2019445"/>
            <a:ext cx="4478886" cy="124923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400" b="1" i="0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CREATIVE</a:t>
            </a:r>
            <a:br>
              <a:rPr lang="en-GB"/>
            </a:br>
            <a:r>
              <a:rPr lang="en-GB"/>
              <a:t>CHALLENGE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B7FB99-FBFE-C949-8547-2166DCA9065E}"/>
              </a:ext>
            </a:extLst>
          </p:cNvPr>
          <p:cNvCxnSpPr>
            <a:cxnSpLocks/>
          </p:cNvCxnSpPr>
          <p:nvPr userDrawn="1"/>
        </p:nvCxnSpPr>
        <p:spPr>
          <a:xfrm flipV="1">
            <a:off x="5077026" y="1955690"/>
            <a:ext cx="0" cy="2852398"/>
          </a:xfrm>
          <a:prstGeom prst="line">
            <a:avLst/>
          </a:prstGeom>
          <a:ln w="15875">
            <a:gradFill>
              <a:gsLst>
                <a:gs pos="50000">
                  <a:srgbClr val="A2B969"/>
                </a:gs>
                <a:gs pos="0">
                  <a:srgbClr val="58AECE"/>
                </a:gs>
                <a:gs pos="100000">
                  <a:srgbClr val="EBC30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9367" y="6374569"/>
            <a:ext cx="2491742" cy="150671"/>
            <a:chOff x="7402105" y="6065405"/>
            <a:chExt cx="4244154" cy="25663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24279" y="6070879"/>
              <a:ext cx="1821980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402105" y="6065405"/>
              <a:ext cx="1924770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rgbClr val="1A1A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9673" y="3349751"/>
            <a:ext cx="4443726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6427" y="1870496"/>
            <a:ext cx="6221832" cy="3190950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spc="0" baseline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</p:spTree>
    <p:extLst>
      <p:ext uri="{BB962C8B-B14F-4D97-AF65-F5344CB8AC3E}">
        <p14:creationId xmlns:p14="http://schemas.microsoft.com/office/powerpoint/2010/main" val="30596250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ive challenge – Dar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9672" y="2019445"/>
            <a:ext cx="4478886" cy="124923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4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CREATIVE</a:t>
            </a:r>
            <a:br>
              <a:rPr lang="en-GB"/>
            </a:br>
            <a:r>
              <a:rPr lang="en-GB"/>
              <a:t>CHALLENGE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9673" y="3349751"/>
            <a:ext cx="4443726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6427" y="1870496"/>
            <a:ext cx="6221832" cy="3190950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5952A94-0384-A04B-9FF3-3C3D653B2A13}"/>
              </a:ext>
            </a:extLst>
          </p:cNvPr>
          <p:cNvCxnSpPr>
            <a:cxnSpLocks/>
          </p:cNvCxnSpPr>
          <p:nvPr userDrawn="1"/>
        </p:nvCxnSpPr>
        <p:spPr>
          <a:xfrm flipV="1">
            <a:off x="5077026" y="1955690"/>
            <a:ext cx="0" cy="2852398"/>
          </a:xfrm>
          <a:prstGeom prst="line">
            <a:avLst/>
          </a:prstGeom>
          <a:ln w="15875">
            <a:gradFill>
              <a:gsLst>
                <a:gs pos="50000">
                  <a:srgbClr val="A2B969"/>
                </a:gs>
                <a:gs pos="0">
                  <a:srgbClr val="58AECE"/>
                </a:gs>
                <a:gs pos="100000">
                  <a:srgbClr val="EBC30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8962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962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ive challenge – Image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9672" y="2019445"/>
            <a:ext cx="4478886" cy="124923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4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CREATIVE CHALLENGE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9673" y="3349751"/>
            <a:ext cx="4443726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6427" y="1870496"/>
            <a:ext cx="6221832" cy="3190950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D4A14B-AC64-8F4C-9FC6-C14246D40562}"/>
              </a:ext>
            </a:extLst>
          </p:cNvPr>
          <p:cNvCxnSpPr>
            <a:cxnSpLocks/>
          </p:cNvCxnSpPr>
          <p:nvPr userDrawn="1"/>
        </p:nvCxnSpPr>
        <p:spPr>
          <a:xfrm flipV="1">
            <a:off x="5077026" y="1955690"/>
            <a:ext cx="0" cy="2852398"/>
          </a:xfrm>
          <a:prstGeom prst="line">
            <a:avLst/>
          </a:prstGeom>
          <a:ln w="15875">
            <a:gradFill>
              <a:gsLst>
                <a:gs pos="50000">
                  <a:srgbClr val="A2B969"/>
                </a:gs>
                <a:gs pos="0">
                  <a:srgbClr val="58AECE"/>
                </a:gs>
                <a:gs pos="100000">
                  <a:srgbClr val="EBC30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2D71F1B-05C0-B84C-9D27-FB53A3DBB0A7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0534778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tionale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1549814"/>
            <a:ext cx="4271418" cy="668493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000" b="1" i="0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RATIONALE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B7FB99-FBFE-C949-8547-2166DCA9065E}"/>
              </a:ext>
            </a:extLst>
          </p:cNvPr>
          <p:cNvCxnSpPr>
            <a:cxnSpLocks/>
          </p:cNvCxnSpPr>
          <p:nvPr userDrawn="1"/>
        </p:nvCxnSpPr>
        <p:spPr>
          <a:xfrm flipV="1">
            <a:off x="4629767" y="1501402"/>
            <a:ext cx="0" cy="3951947"/>
          </a:xfrm>
          <a:prstGeom prst="line">
            <a:avLst/>
          </a:prstGeom>
          <a:ln w="15875">
            <a:gradFill>
              <a:gsLst>
                <a:gs pos="0">
                  <a:srgbClr val="DF8138"/>
                </a:gs>
                <a:gs pos="100000">
                  <a:srgbClr val="DA4C8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9367" y="6374569"/>
            <a:ext cx="2491742" cy="150671"/>
            <a:chOff x="7402105" y="6065405"/>
            <a:chExt cx="4244154" cy="25663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24279" y="6070879"/>
              <a:ext cx="1821980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402105" y="6065405"/>
              <a:ext cx="1924770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rgbClr val="1A1A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7066" y="2189551"/>
            <a:ext cx="3999193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3E4B3196-F53A-954A-9BCF-D415A83D99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03361" y="1437672"/>
            <a:ext cx="3077152" cy="4243416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spc="0" baseline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4181BD81-8CF9-5A4F-B519-99BEEE03A6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32358" y="1437672"/>
            <a:ext cx="3216291" cy="4243416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spc="0" baseline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</p:spTree>
    <p:extLst>
      <p:ext uri="{BB962C8B-B14F-4D97-AF65-F5344CB8AC3E}">
        <p14:creationId xmlns:p14="http://schemas.microsoft.com/office/powerpoint/2010/main" val="4211788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tionale – Dar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3E4B3196-F53A-954A-9BCF-D415A83D99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03361" y="1437672"/>
            <a:ext cx="3077152" cy="4243416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4181BD81-8CF9-5A4F-B519-99BEEE03A6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32358" y="1437672"/>
            <a:ext cx="3216291" cy="4243416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D6D4D204-947C-A141-920B-1A41A90610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1549814"/>
            <a:ext cx="4271418" cy="668493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000" b="1" i="0" spc="-300" baseline="0">
                <a:solidFill>
                  <a:schemeClr val="bg1">
                    <a:lumMod val="9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RATIONALE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E87A0E2D-0F68-124D-A21F-9AEA6CC367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7066" y="2189551"/>
            <a:ext cx="3999193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1F59B99-107C-594D-9437-3B8F87DFE8BD}"/>
              </a:ext>
            </a:extLst>
          </p:cNvPr>
          <p:cNvCxnSpPr>
            <a:cxnSpLocks/>
          </p:cNvCxnSpPr>
          <p:nvPr userDrawn="1"/>
        </p:nvCxnSpPr>
        <p:spPr>
          <a:xfrm flipV="1">
            <a:off x="4629767" y="1501402"/>
            <a:ext cx="0" cy="3951947"/>
          </a:xfrm>
          <a:prstGeom prst="line">
            <a:avLst/>
          </a:prstGeom>
          <a:ln w="15875">
            <a:gradFill>
              <a:gsLst>
                <a:gs pos="0">
                  <a:srgbClr val="DF8138"/>
                </a:gs>
                <a:gs pos="100000">
                  <a:srgbClr val="DA4C8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8121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tionale – Image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3E4B3196-F53A-954A-9BCF-D415A83D99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03361" y="1437672"/>
            <a:ext cx="3077152" cy="4243416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4181BD81-8CF9-5A4F-B519-99BEEE03A6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32358" y="1437672"/>
            <a:ext cx="3216291" cy="4243416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5B0B98E2-54DB-CB42-8389-6F88FFD1AB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1549814"/>
            <a:ext cx="4271418" cy="668493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000" b="1" i="0" spc="-300" baseline="0">
                <a:solidFill>
                  <a:schemeClr val="bg1">
                    <a:lumMod val="9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RATIONALE</a:t>
            </a:r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DCB3D338-8E5D-424F-B719-CDDFA11E8E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7066" y="2189551"/>
            <a:ext cx="3999193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 if needed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0947106-A78F-994F-B365-6B3644C88912}"/>
              </a:ext>
            </a:extLst>
          </p:cNvPr>
          <p:cNvCxnSpPr>
            <a:cxnSpLocks/>
          </p:cNvCxnSpPr>
          <p:nvPr userDrawn="1"/>
        </p:nvCxnSpPr>
        <p:spPr>
          <a:xfrm flipV="1">
            <a:off x="4629767" y="1501402"/>
            <a:ext cx="0" cy="3951947"/>
          </a:xfrm>
          <a:prstGeom prst="line">
            <a:avLst/>
          </a:prstGeom>
          <a:ln w="15875">
            <a:gradFill>
              <a:gsLst>
                <a:gs pos="0">
                  <a:srgbClr val="DF8138"/>
                </a:gs>
                <a:gs pos="100000">
                  <a:srgbClr val="DA4C8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9C6933C-7F16-1E44-960F-17016ED0440F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576149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ifesto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1628" y="1158498"/>
            <a:ext cx="7466838" cy="4572000"/>
          </a:xfr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9300" b="1" i="0" spc="-5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MANIFESTO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02628" y="1143000"/>
            <a:ext cx="3241027" cy="4160003"/>
          </a:xfrm>
        </p:spPr>
        <p:txBody>
          <a:bodyPr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5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Say something</a:t>
            </a:r>
            <a:br>
              <a:rPr lang="en-GB"/>
            </a:br>
            <a:r>
              <a:rPr lang="en-GB"/>
              <a:t>here to entice</a:t>
            </a:r>
            <a:br>
              <a:rPr lang="en-GB"/>
            </a:br>
            <a:r>
              <a:rPr lang="en-GB"/>
              <a:t>your audience.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142BC7-72EA-9147-B7A2-8BFADE84CC4F}"/>
              </a:ext>
            </a:extLst>
          </p:cNvPr>
          <p:cNvCxnSpPr>
            <a:cxnSpLocks/>
          </p:cNvCxnSpPr>
          <p:nvPr userDrawn="1"/>
        </p:nvCxnSpPr>
        <p:spPr>
          <a:xfrm>
            <a:off x="8255075" y="2721429"/>
            <a:ext cx="0" cy="1012371"/>
          </a:xfrm>
          <a:prstGeom prst="line">
            <a:avLst/>
          </a:prstGeom>
          <a:ln w="15875">
            <a:gradFill>
              <a:gsLst>
                <a:gs pos="0">
                  <a:srgbClr val="E6B806"/>
                </a:gs>
                <a:gs pos="84000">
                  <a:srgbClr val="DA4C8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50557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ifesto 1 of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6216EE8C-F97D-8145-9735-9BC4845D6B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400" y="5209200"/>
            <a:ext cx="5385357" cy="1458337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headline in here.</a:t>
            </a:r>
            <a:br>
              <a:rPr lang="en-GB"/>
            </a:br>
            <a:r>
              <a:rPr lang="en-GB"/>
              <a:t>This text box can be</a:t>
            </a:r>
            <a:br>
              <a:rPr lang="en-GB"/>
            </a:br>
            <a:r>
              <a:rPr lang="en-GB"/>
              <a:t>repositioned if needed.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F1C8B4-331C-7F4D-9A5D-C2C4F20CCFD2}"/>
              </a:ext>
            </a:extLst>
          </p:cNvPr>
          <p:cNvSpPr txBox="1"/>
          <p:nvPr userDrawn="1"/>
        </p:nvSpPr>
        <p:spPr>
          <a:xfrm>
            <a:off x="-3100124" y="-32084"/>
            <a:ext cx="275880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Use this slide for a single image or video.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9971472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ifesto 2 of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D376D7-8554-F94A-9714-B48C26F9786F}"/>
              </a:ext>
            </a:extLst>
          </p:cNvPr>
          <p:cNvSpPr txBox="1"/>
          <p:nvPr userDrawn="1"/>
        </p:nvSpPr>
        <p:spPr>
          <a:xfrm>
            <a:off x="-2990850" y="31730"/>
            <a:ext cx="26860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Illustrator file available at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bit.ly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/33jHe19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1521021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dea divider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0216" y="1158498"/>
            <a:ext cx="7296622" cy="4572000"/>
          </a:xfr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9300" b="1" i="0" spc="-7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BIG IDEA</a:t>
            </a:r>
            <a:br>
              <a:rPr lang="en-GB"/>
            </a:br>
            <a:r>
              <a:rPr lang="en-GB"/>
              <a:t>GOES HERE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88970" y="1143000"/>
            <a:ext cx="3655478" cy="4160003"/>
          </a:xfrm>
        </p:spPr>
        <p:txBody>
          <a:bodyPr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500" b="0" i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Say something</a:t>
            </a:r>
            <a:br>
              <a:rPr lang="en-GB"/>
            </a:br>
            <a:r>
              <a:rPr lang="en-GB"/>
              <a:t>here to entice</a:t>
            </a:r>
            <a:br>
              <a:rPr lang="en-GB"/>
            </a:br>
            <a:r>
              <a:rPr lang="en-GB"/>
              <a:t>your audience.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142BC7-72EA-9147-B7A2-8BFADE84CC4F}"/>
              </a:ext>
            </a:extLst>
          </p:cNvPr>
          <p:cNvCxnSpPr>
            <a:cxnSpLocks/>
          </p:cNvCxnSpPr>
          <p:nvPr userDrawn="1"/>
        </p:nvCxnSpPr>
        <p:spPr>
          <a:xfrm>
            <a:off x="7841417" y="2316648"/>
            <a:ext cx="0" cy="1862986"/>
          </a:xfrm>
          <a:prstGeom prst="line">
            <a:avLst/>
          </a:prstGeom>
          <a:ln w="15875">
            <a:gradFill>
              <a:gsLst>
                <a:gs pos="0">
                  <a:srgbClr val="E6B806"/>
                </a:gs>
                <a:gs pos="84000">
                  <a:srgbClr val="DA4C8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02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dea – Creative and P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08DC3F-AD69-0B41-B7EF-D1FF36587217}"/>
              </a:ext>
            </a:extLst>
          </p:cNvPr>
          <p:cNvSpPr txBox="1"/>
          <p:nvPr userDrawn="1"/>
        </p:nvSpPr>
        <p:spPr>
          <a:xfrm>
            <a:off x="-4475018" y="0"/>
            <a:ext cx="426647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i="0" u="sng" strike="noStrike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Big Ambition Board</a:t>
            </a:r>
          </a:p>
          <a:p>
            <a:r>
              <a:rPr lang="en-ZA" sz="3200" b="1" i="0" u="none" strike="noStrike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is the timeless,</a:t>
            </a:r>
          </a:p>
          <a:p>
            <a:r>
              <a:rPr lang="en-ZA" sz="3200" b="1" i="0" u="none" strike="noStrike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others are </a:t>
            </a:r>
          </a:p>
          <a:p>
            <a:r>
              <a:rPr lang="en-ZA" sz="3200" b="1" i="0" u="none" strike="noStrike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timely</a:t>
            </a:r>
          </a:p>
          <a:p>
            <a:endParaRPr lang="en-ZA" sz="1800" b="0" i="0" u="none" strike="noStrike" kern="120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or higher providing the aspect ratio is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the same.</a:t>
            </a:r>
          </a:p>
          <a:p>
            <a:endParaRPr lang="en-US">
              <a:latin typeface="Rockwell" panose="020606030202050204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926745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6 Slide – 6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552" y="1385165"/>
            <a:ext cx="3168828" cy="185510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50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456</a:t>
            </a:r>
            <a:br>
              <a:rPr lang="en-GB"/>
            </a:br>
            <a:r>
              <a:rPr lang="en-GB"/>
              <a:t>SCALE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B7FB99-FBFE-C949-8547-2166DCA9065E}"/>
              </a:ext>
            </a:extLst>
          </p:cNvPr>
          <p:cNvCxnSpPr>
            <a:cxnSpLocks/>
          </p:cNvCxnSpPr>
          <p:nvPr userDrawn="1"/>
        </p:nvCxnSpPr>
        <p:spPr>
          <a:xfrm flipV="1">
            <a:off x="3557428" y="1365439"/>
            <a:ext cx="0" cy="3674152"/>
          </a:xfrm>
          <a:prstGeom prst="line">
            <a:avLst/>
          </a:prstGeom>
          <a:ln w="15875">
            <a:gradFill>
              <a:gsLst>
                <a:gs pos="71000">
                  <a:srgbClr val="80AF3F"/>
                </a:gs>
                <a:gs pos="100000">
                  <a:srgbClr val="399E4A"/>
                </a:gs>
                <a:gs pos="0">
                  <a:srgbClr val="E5BC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4181BD81-8CF9-5A4F-B519-99BEEE03A6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7559" y="3518788"/>
            <a:ext cx="3893777" cy="1769274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An idea so big it works across platforms.</a:t>
            </a:r>
          </a:p>
          <a:p>
            <a:pPr lvl="0"/>
            <a:r>
              <a:rPr lang="en-GB"/>
              <a:t>•  This idea creates media ecosystems.</a:t>
            </a:r>
          </a:p>
          <a:p>
            <a:pPr lvl="0"/>
            <a:r>
              <a:rPr lang="en-GB"/>
              <a:t>•  When people see it, they see the future.</a:t>
            </a:r>
          </a:p>
          <a:p>
            <a:pPr lvl="0"/>
            <a:r>
              <a:rPr lang="en-GB"/>
              <a:t>•  They know there is more to come.</a:t>
            </a:r>
          </a:p>
          <a:p>
            <a:pPr lvl="0"/>
            <a:r>
              <a:rPr lang="en-GB"/>
              <a:t>•  This idea is a chapter in an epic story called</a:t>
            </a:r>
          </a:p>
          <a:p>
            <a:pPr lvl="0"/>
            <a:r>
              <a:rPr lang="en-GB"/>
              <a:t>   the brand." This idea creates </a:t>
            </a:r>
            <a:r>
              <a:rPr lang="en-GB" err="1"/>
              <a:t>behavior</a:t>
            </a:r>
            <a:r>
              <a:rPr lang="en-GB"/>
              <a:t> that</a:t>
            </a:r>
          </a:p>
          <a:p>
            <a:pPr lvl="0"/>
            <a:r>
              <a:rPr lang="en-GB"/>
              <a:t>   strengthens the bedrock of the brand.”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38F8FE18-5874-1040-A846-F0EE392362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83283" y="1368270"/>
            <a:ext cx="5174433" cy="1146417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5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Equity building,</a:t>
            </a:r>
            <a:br>
              <a:rPr lang="en-GB"/>
            </a:br>
            <a:r>
              <a:rPr lang="en-GB"/>
              <a:t>legacy making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7EF3C6E-0086-B041-BB39-9692487CF9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03850" y="2624933"/>
            <a:ext cx="5118170" cy="44540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500" b="1" i="0" spc="-100" baseline="0">
                <a:solidFill>
                  <a:srgbClr val="399E4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NEVER FINISHED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4A595E2-D499-6F46-B980-92A3B0193CF7}"/>
              </a:ext>
            </a:extLst>
          </p:cNvPr>
          <p:cNvCxnSpPr>
            <a:cxnSpLocks/>
          </p:cNvCxnSpPr>
          <p:nvPr userDrawn="1"/>
        </p:nvCxnSpPr>
        <p:spPr>
          <a:xfrm flipV="1">
            <a:off x="5899467" y="3225698"/>
            <a:ext cx="709402" cy="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C1045ED2-F23E-274F-82E3-2C69CE0E08B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978291" y="1387208"/>
            <a:ext cx="1530305" cy="206122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E33E037-B69D-824D-89E0-E21576A1E124}"/>
              </a:ext>
            </a:extLst>
          </p:cNvPr>
          <p:cNvSpPr txBox="1"/>
          <p:nvPr userDrawn="1"/>
        </p:nvSpPr>
        <p:spPr>
          <a:xfrm>
            <a:off x="-2823664" y="0"/>
            <a:ext cx="25897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Use the appropriate slide from the </a:t>
            </a: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Insert &gt; New Slide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 depending on the number of your idea. </a:t>
            </a:r>
          </a:p>
        </p:txBody>
      </p:sp>
    </p:spTree>
    <p:extLst>
      <p:ext uri="{BB962C8B-B14F-4D97-AF65-F5344CB8AC3E}">
        <p14:creationId xmlns:p14="http://schemas.microsoft.com/office/powerpoint/2010/main" val="3921353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Dar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404" y="2468754"/>
            <a:ext cx="10906727" cy="3191625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8000"/>
              </a:lnSpc>
              <a:spcBef>
                <a:spcPts val="0"/>
              </a:spcBef>
              <a:buNone/>
              <a:defRPr sz="8300" b="1" i="0" spc="-450" baseline="0">
                <a:solidFill>
                  <a:schemeClr val="bg1"/>
                </a:solidFill>
                <a:latin typeface="Arial Black" panose="020B0604020202020204" pitchFamily="34" charset="0"/>
                <a:ea typeface="Segoe UI Historic" panose="020B0502040204020203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PRESENTATION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215410-D779-774C-9CFF-AF96BEFDFF3C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70538" y="6056194"/>
            <a:ext cx="0" cy="359430"/>
          </a:xfrm>
          <a:prstGeom prst="line">
            <a:avLst/>
          </a:prstGeom>
          <a:ln w="12700">
            <a:gradFill>
              <a:gsLst>
                <a:gs pos="0">
                  <a:srgbClr val="D7507B"/>
                </a:gs>
                <a:gs pos="100000">
                  <a:srgbClr val="EFB232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DB6E9BF9-116E-2F45-A4BB-4C023986F7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80063" y="5893387"/>
            <a:ext cx="7645579" cy="685043"/>
          </a:xfr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400" b="0" i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Say something to entice your audience</a:t>
            </a:r>
            <a:br>
              <a:rPr lang="en-GB"/>
            </a:br>
            <a:r>
              <a:rPr lang="en-GB"/>
              <a:t>on two lines if needed.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06AB1282-418F-6D44-B83E-E5212DB8DF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404" y="1529009"/>
            <a:ext cx="10906715" cy="769956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2400" b="1" i="0" spc="-15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CLIENT NAME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0BC8774-A81E-864E-B0BC-BC6A177DB7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3548" y="5983256"/>
            <a:ext cx="2543427" cy="454500"/>
          </a:xfrm>
        </p:spPr>
        <p:txBody>
          <a:bodyPr lIns="0" bIns="0" anchor="b" anchorCtr="0">
            <a:normAutofit/>
          </a:bodyPr>
          <a:lstStyle>
            <a:lvl1pPr marL="0" indent="0">
              <a:buNone/>
              <a:defRPr sz="1400" b="0" i="0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00 MONTH 2022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734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6 Slide – 5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552" y="1385165"/>
            <a:ext cx="3168828" cy="185510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50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456</a:t>
            </a:r>
            <a:br>
              <a:rPr lang="en-GB"/>
            </a:br>
            <a:r>
              <a:rPr lang="en-GB"/>
              <a:t>SCALE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4181BD81-8CF9-5A4F-B519-99BEEE03A6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7559" y="3518788"/>
            <a:ext cx="3893777" cy="1769274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This work doesn't just make people</a:t>
            </a:r>
          </a:p>
          <a:p>
            <a:pPr lvl="0"/>
            <a:r>
              <a:rPr lang="en-GB"/>
              <a:t>think differently. </a:t>
            </a:r>
          </a:p>
          <a:p>
            <a:pPr lvl="0"/>
            <a:r>
              <a:rPr lang="en-GB"/>
              <a:t>•  It makes them behave differently. </a:t>
            </a:r>
          </a:p>
          <a:p>
            <a:pPr lvl="0"/>
            <a:r>
              <a:rPr lang="en-GB"/>
              <a:t>•  It goes beyond a narrative idea. </a:t>
            </a:r>
          </a:p>
          <a:p>
            <a:pPr lvl="0"/>
            <a:r>
              <a:rPr lang="en-GB"/>
              <a:t>•  It takes the audience from passive to active. </a:t>
            </a:r>
          </a:p>
          <a:p>
            <a:pPr lvl="0"/>
            <a:r>
              <a:rPr lang="en-GB"/>
              <a:t>•  This creative creates </a:t>
            </a:r>
            <a:r>
              <a:rPr lang="en-GB" err="1"/>
              <a:t>behavior</a:t>
            </a:r>
            <a:r>
              <a:rPr lang="en-GB"/>
              <a:t>.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38F8FE18-5874-1040-A846-F0EE392362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83283" y="1368270"/>
            <a:ext cx="5174433" cy="1146417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5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Creates a</a:t>
            </a:r>
            <a:br>
              <a:rPr lang="en-GB"/>
            </a:br>
            <a:r>
              <a:rPr lang="en-GB"/>
              <a:t>new behaviour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7EF3C6E-0086-B041-BB39-9692487CF9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03850" y="2624933"/>
            <a:ext cx="5118170" cy="44540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500" b="1" i="0" spc="-100" baseline="0">
                <a:solidFill>
                  <a:srgbClr val="80AF3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CREATES BEHAVIOUR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4A595E2-D499-6F46-B980-92A3B0193CF7}"/>
              </a:ext>
            </a:extLst>
          </p:cNvPr>
          <p:cNvCxnSpPr>
            <a:cxnSpLocks/>
          </p:cNvCxnSpPr>
          <p:nvPr userDrawn="1"/>
        </p:nvCxnSpPr>
        <p:spPr>
          <a:xfrm flipV="1">
            <a:off x="5899467" y="3225698"/>
            <a:ext cx="709402" cy="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AD6B7864-A83F-2F46-A10E-3B0AF58297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024455" y="1391171"/>
            <a:ext cx="1450371" cy="20572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33FBAB6-BE52-B549-AB22-B34E7A855072}"/>
              </a:ext>
            </a:extLst>
          </p:cNvPr>
          <p:cNvSpPr txBox="1"/>
          <p:nvPr userDrawn="1"/>
        </p:nvSpPr>
        <p:spPr>
          <a:xfrm>
            <a:off x="-2823664" y="0"/>
            <a:ext cx="25897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Use the appropriate slide from the </a:t>
            </a: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Insert &gt; New Slide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 depending on the number of your idea.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D2A2A7E-86C5-404E-BE8E-498B8BA4DE98}"/>
              </a:ext>
            </a:extLst>
          </p:cNvPr>
          <p:cNvCxnSpPr>
            <a:cxnSpLocks/>
          </p:cNvCxnSpPr>
          <p:nvPr userDrawn="1"/>
        </p:nvCxnSpPr>
        <p:spPr>
          <a:xfrm flipV="1">
            <a:off x="3557428" y="1365439"/>
            <a:ext cx="0" cy="3400525"/>
          </a:xfrm>
          <a:prstGeom prst="line">
            <a:avLst/>
          </a:prstGeom>
          <a:ln w="15875">
            <a:gradFill>
              <a:gsLst>
                <a:gs pos="71000">
                  <a:srgbClr val="80AF3F"/>
                </a:gs>
                <a:gs pos="100000">
                  <a:srgbClr val="399E4A"/>
                </a:gs>
                <a:gs pos="0">
                  <a:srgbClr val="E5BC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6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6 Slide – 4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552" y="1385165"/>
            <a:ext cx="3168828" cy="185510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50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456</a:t>
            </a:r>
            <a:br>
              <a:rPr lang="en-GB"/>
            </a:br>
            <a:r>
              <a:rPr lang="en-GB"/>
              <a:t>SCALE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4181BD81-8CF9-5A4F-B519-99BEEE03A6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7559" y="3518788"/>
            <a:ext cx="3893777" cy="1769274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Is it likely to go from simply being</a:t>
            </a:r>
          </a:p>
          <a:p>
            <a:pPr lvl="0"/>
            <a:r>
              <a:rPr lang="en-GB"/>
              <a:t>viewed to shared? </a:t>
            </a:r>
          </a:p>
          <a:p>
            <a:pPr lvl="0"/>
            <a:r>
              <a:rPr lang="en-GB"/>
              <a:t>•  This is the word-of mouth work.</a:t>
            </a:r>
          </a:p>
          <a:p>
            <a:pPr lvl="0"/>
            <a:r>
              <a:rPr lang="en-GB"/>
              <a:t>•  The idea that starts conversations. </a:t>
            </a:r>
          </a:p>
          <a:p>
            <a:pPr lvl="0"/>
            <a:r>
              <a:rPr lang="en-GB"/>
              <a:t>•  Potentially ends up in culture. </a:t>
            </a:r>
          </a:p>
          <a:p>
            <a:pPr lvl="0"/>
            <a:r>
              <a:rPr lang="en-GB"/>
              <a:t>•  This idea has value. </a:t>
            </a:r>
          </a:p>
          <a:p>
            <a:pPr lvl="0"/>
            <a:r>
              <a:rPr lang="en-GB"/>
              <a:t>•  It gets more than its fair share of attention.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38F8FE18-5874-1040-A846-F0EE392362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83283" y="1368270"/>
            <a:ext cx="5174433" cy="1146417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5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Makes you</a:t>
            </a:r>
            <a:br>
              <a:rPr lang="en-GB"/>
            </a:br>
            <a:r>
              <a:rPr lang="en-GB"/>
              <a:t>stop and think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7EF3C6E-0086-B041-BB39-9692487CF9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03850" y="2624933"/>
            <a:ext cx="5118170" cy="44540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500" b="1" i="0" spc="-100" baseline="0">
                <a:solidFill>
                  <a:srgbClr val="E7BE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PROVOCATIVE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4A595E2-D499-6F46-B980-92A3B0193CF7}"/>
              </a:ext>
            </a:extLst>
          </p:cNvPr>
          <p:cNvCxnSpPr>
            <a:cxnSpLocks/>
          </p:cNvCxnSpPr>
          <p:nvPr userDrawn="1"/>
        </p:nvCxnSpPr>
        <p:spPr>
          <a:xfrm flipV="1">
            <a:off x="5899467" y="3225698"/>
            <a:ext cx="709402" cy="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C435F276-320B-3E44-8DD2-4C26D969207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014064" y="1393256"/>
            <a:ext cx="1556047" cy="207473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110CB41-3ABF-924B-9D2D-AB399D6A4623}"/>
              </a:ext>
            </a:extLst>
          </p:cNvPr>
          <p:cNvSpPr txBox="1"/>
          <p:nvPr userDrawn="1"/>
        </p:nvSpPr>
        <p:spPr>
          <a:xfrm>
            <a:off x="-2823664" y="0"/>
            <a:ext cx="25897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Use the appropriate slide from the </a:t>
            </a: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Insert &gt; New Slide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 depending on the number of your idea.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D40EC05-8F37-6348-A527-F56F32B9B67F}"/>
              </a:ext>
            </a:extLst>
          </p:cNvPr>
          <p:cNvCxnSpPr>
            <a:cxnSpLocks/>
          </p:cNvCxnSpPr>
          <p:nvPr userDrawn="1"/>
        </p:nvCxnSpPr>
        <p:spPr>
          <a:xfrm flipV="1">
            <a:off x="3557428" y="1365439"/>
            <a:ext cx="0" cy="3594488"/>
          </a:xfrm>
          <a:prstGeom prst="line">
            <a:avLst/>
          </a:prstGeom>
          <a:ln w="15875">
            <a:gradFill>
              <a:gsLst>
                <a:gs pos="71000">
                  <a:srgbClr val="80AF3F"/>
                </a:gs>
                <a:gs pos="100000">
                  <a:srgbClr val="399E4A"/>
                </a:gs>
                <a:gs pos="0">
                  <a:srgbClr val="E5BC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8399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6 Slide – 3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552" y="1375125"/>
            <a:ext cx="3168828" cy="185510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50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456</a:t>
            </a:r>
            <a:br>
              <a:rPr lang="en-GB"/>
            </a:br>
            <a:r>
              <a:rPr lang="en-GB"/>
              <a:t>SCALE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4181BD81-8CF9-5A4F-B519-99BEEE03A6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7559" y="3508748"/>
            <a:ext cx="3962414" cy="1769274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If our work is only noticed, how much value does</a:t>
            </a:r>
            <a:br>
              <a:rPr lang="en-GB"/>
            </a:br>
            <a:r>
              <a:rPr lang="en-GB"/>
              <a:t>it really have? You can spend your way into simply</a:t>
            </a:r>
            <a:br>
              <a:rPr lang="en-GB"/>
            </a:br>
            <a:r>
              <a:rPr lang="en-GB"/>
              <a:t>being noticed, but it's an expensive proposition. </a:t>
            </a:r>
            <a:br>
              <a:rPr lang="en-GB"/>
            </a:br>
            <a:br>
              <a:rPr lang="en-GB"/>
            </a:br>
            <a:r>
              <a:rPr lang="en-GB"/>
              <a:t>If the idea doesn't stick with people, we haven't created enough value.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38F8FE18-5874-1040-A846-F0EE392362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83283" y="1358230"/>
            <a:ext cx="5174433" cy="1146417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5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Seen but</a:t>
            </a:r>
            <a:br>
              <a:rPr lang="en-GB"/>
            </a:br>
            <a:r>
              <a:rPr lang="en-GB"/>
              <a:t>quickly forgotten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7EF3C6E-0086-B041-BB39-9692487CF9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03850" y="2614893"/>
            <a:ext cx="5118170" cy="44540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500" b="1" i="0" spc="-100" baseline="0">
                <a:solidFill>
                  <a:srgbClr val="DE98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NOTICED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4A595E2-D499-6F46-B980-92A3B0193CF7}"/>
              </a:ext>
            </a:extLst>
          </p:cNvPr>
          <p:cNvCxnSpPr>
            <a:cxnSpLocks/>
          </p:cNvCxnSpPr>
          <p:nvPr userDrawn="1"/>
        </p:nvCxnSpPr>
        <p:spPr>
          <a:xfrm flipV="1">
            <a:off x="5899467" y="3215658"/>
            <a:ext cx="709402" cy="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110CB41-3ABF-924B-9D2D-AB399D6A4623}"/>
              </a:ext>
            </a:extLst>
          </p:cNvPr>
          <p:cNvSpPr txBox="1"/>
          <p:nvPr userDrawn="1"/>
        </p:nvSpPr>
        <p:spPr>
          <a:xfrm>
            <a:off x="-2823664" y="0"/>
            <a:ext cx="25897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Use the appropriate slide from the </a:t>
            </a: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Insert &gt; New Slide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 depending on the number of your idea.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4358A18-0321-8C44-BC1E-ED60B4D119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043122" y="1383109"/>
            <a:ext cx="1522846" cy="212563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230977B-4F5B-4B49-8636-C80B04A2342C}"/>
              </a:ext>
            </a:extLst>
          </p:cNvPr>
          <p:cNvCxnSpPr>
            <a:cxnSpLocks/>
          </p:cNvCxnSpPr>
          <p:nvPr userDrawn="1"/>
        </p:nvCxnSpPr>
        <p:spPr>
          <a:xfrm flipV="1">
            <a:off x="3557428" y="1355399"/>
            <a:ext cx="0" cy="3486765"/>
          </a:xfrm>
          <a:prstGeom prst="line">
            <a:avLst/>
          </a:prstGeom>
          <a:ln w="15875">
            <a:gradFill>
              <a:gsLst>
                <a:gs pos="71000">
                  <a:srgbClr val="FDBA2F"/>
                </a:gs>
                <a:gs pos="100000">
                  <a:srgbClr val="FEBA2F"/>
                </a:gs>
                <a:gs pos="0">
                  <a:srgbClr val="DE9832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8488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bition in play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8763" y="1158498"/>
            <a:ext cx="6427747" cy="4572000"/>
          </a:xfr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9300" b="1" i="0" spc="-7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AMBITION</a:t>
            </a:r>
            <a:br>
              <a:rPr lang="en-US"/>
            </a:br>
            <a:r>
              <a:rPr lang="en-US"/>
              <a:t>IN PLAY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38642" y="1143000"/>
            <a:ext cx="4230341" cy="4160003"/>
          </a:xfrm>
        </p:spPr>
        <p:txBody>
          <a:bodyPr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5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Say something here to</a:t>
            </a:r>
            <a:br>
              <a:rPr lang="en-GB"/>
            </a:br>
            <a:r>
              <a:rPr lang="en-GB"/>
              <a:t>entice your audience.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142BC7-72EA-9147-B7A2-8BFADE84CC4F}"/>
              </a:ext>
            </a:extLst>
          </p:cNvPr>
          <p:cNvCxnSpPr>
            <a:cxnSpLocks/>
          </p:cNvCxnSpPr>
          <p:nvPr userDrawn="1"/>
        </p:nvCxnSpPr>
        <p:spPr>
          <a:xfrm>
            <a:off x="7091090" y="2316648"/>
            <a:ext cx="0" cy="1862986"/>
          </a:xfrm>
          <a:prstGeom prst="line">
            <a:avLst/>
          </a:prstGeom>
          <a:ln w="15875">
            <a:gradFill>
              <a:gsLst>
                <a:gs pos="0">
                  <a:srgbClr val="E6B806"/>
                </a:gs>
                <a:gs pos="84000">
                  <a:srgbClr val="DA4C8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3243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bition in play – Artwo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4926D05-F27E-684B-A4C3-44C5492755DE}"/>
              </a:ext>
            </a:extLst>
          </p:cNvPr>
          <p:cNvSpPr txBox="1"/>
          <p:nvPr userDrawn="1"/>
        </p:nvSpPr>
        <p:spPr>
          <a:xfrm>
            <a:off x="-3100124" y="-32084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8055286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paign map – Populated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5E41082-7C8A-034F-B1CF-9E09C9788CD9}"/>
              </a:ext>
            </a:extLst>
          </p:cNvPr>
          <p:cNvCxnSpPr>
            <a:cxnSpLocks/>
          </p:cNvCxnSpPr>
          <p:nvPr userDrawn="1"/>
        </p:nvCxnSpPr>
        <p:spPr>
          <a:xfrm>
            <a:off x="3582348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EED6CE11-3E79-9A4E-877E-46A702EAB49E}"/>
              </a:ext>
            </a:extLst>
          </p:cNvPr>
          <p:cNvGrpSpPr/>
          <p:nvPr userDrawn="1"/>
        </p:nvGrpSpPr>
        <p:grpSpPr>
          <a:xfrm>
            <a:off x="2466651" y="2480224"/>
            <a:ext cx="1947331" cy="3199837"/>
            <a:chOff x="2466648" y="2480224"/>
            <a:chExt cx="1947331" cy="3199837"/>
          </a:xfrm>
        </p:grpSpPr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99B5058D-0744-E34D-97B9-540D9A9CEE9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923637" y="2480224"/>
              <a:ext cx="0" cy="3197793"/>
            </a:xfrm>
            <a:prstGeom prst="line">
              <a:avLst/>
            </a:prstGeom>
            <a:ln w="50800" cap="rnd">
              <a:solidFill>
                <a:srgbClr val="2645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A32BC8A7-0115-3344-B9FF-65E2B61505A8}"/>
                </a:ext>
              </a:extLst>
            </p:cNvPr>
            <p:cNvGrpSpPr/>
            <p:nvPr userDrawn="1"/>
          </p:nvGrpSpPr>
          <p:grpSpPr>
            <a:xfrm>
              <a:off x="2466648" y="2480224"/>
              <a:ext cx="1457246" cy="3199837"/>
              <a:chOff x="3550094" y="2480224"/>
              <a:chExt cx="373800" cy="3199837"/>
            </a:xfrm>
          </p:grpSpPr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EDB501E3-40B0-604A-A16C-E4B5D0662E3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550094" y="2480224"/>
                <a:ext cx="373800" cy="0"/>
              </a:xfrm>
              <a:prstGeom prst="line">
                <a:avLst/>
              </a:prstGeom>
              <a:ln w="50800" cap="rnd">
                <a:solidFill>
                  <a:srgbClr val="26455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95BD4F2E-FC0D-4241-B143-0B0F5F266C9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550094" y="5680061"/>
                <a:ext cx="373800" cy="0"/>
              </a:xfrm>
              <a:prstGeom prst="line">
                <a:avLst/>
              </a:prstGeom>
              <a:ln w="50800" cap="rnd">
                <a:solidFill>
                  <a:srgbClr val="26455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7" name="Straight Arrow Connector 156">
              <a:extLst>
                <a:ext uri="{FF2B5EF4-FFF2-40B4-BE49-F238E27FC236}">
                  <a16:creationId xmlns:a16="http://schemas.microsoft.com/office/drawing/2014/main" id="{EE8D2242-BC2B-994D-B0D8-1CB2F3A713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47996" y="4076098"/>
              <a:ext cx="765983" cy="0"/>
            </a:xfrm>
            <a:prstGeom prst="straightConnector1">
              <a:avLst/>
            </a:prstGeom>
            <a:ln w="50800" cap="rnd">
              <a:solidFill>
                <a:srgbClr val="264557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D8B65384-3CAF-F944-9B72-C781ECB5B46A}"/>
              </a:ext>
            </a:extLst>
          </p:cNvPr>
          <p:cNvCxnSpPr>
            <a:cxnSpLocks/>
          </p:cNvCxnSpPr>
          <p:nvPr userDrawn="1"/>
        </p:nvCxnSpPr>
        <p:spPr>
          <a:xfrm>
            <a:off x="3469402" y="4076098"/>
            <a:ext cx="756248" cy="0"/>
          </a:xfrm>
          <a:prstGeom prst="straightConnector1">
            <a:avLst/>
          </a:prstGeom>
          <a:ln w="50800" cap="rnd">
            <a:solidFill>
              <a:srgbClr val="DC4C3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1558" y="268133"/>
            <a:ext cx="11196436" cy="587656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70000"/>
              </a:lnSpc>
              <a:spcBef>
                <a:spcPts val="0"/>
              </a:spcBef>
              <a:buNone/>
              <a:defRPr sz="3100" b="1" i="0" spc="-15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CAMPAIGN MAP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456" y="1500349"/>
            <a:ext cx="598592" cy="337206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F2B63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OUR</a:t>
            </a:r>
            <a:br>
              <a:rPr lang="en-GB"/>
            </a:br>
            <a:r>
              <a:rPr lang="en-GB"/>
              <a:t>GOAL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86DF0B-6EFE-4E4F-8B4E-C4AF5A993AA8}"/>
              </a:ext>
            </a:extLst>
          </p:cNvPr>
          <p:cNvCxnSpPr>
            <a:cxnSpLocks/>
          </p:cNvCxnSpPr>
          <p:nvPr userDrawn="1"/>
        </p:nvCxnSpPr>
        <p:spPr>
          <a:xfrm>
            <a:off x="476304" y="963010"/>
            <a:ext cx="11353746" cy="0"/>
          </a:xfrm>
          <a:prstGeom prst="line">
            <a:avLst/>
          </a:prstGeom>
          <a:ln w="15875">
            <a:solidFill>
              <a:srgbClr val="8B8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329FFB0-9335-2C40-A4B0-0C2E00E83478}"/>
              </a:ext>
            </a:extLst>
          </p:cNvPr>
          <p:cNvCxnSpPr>
            <a:cxnSpLocks/>
          </p:cNvCxnSpPr>
          <p:nvPr userDrawn="1"/>
        </p:nvCxnSpPr>
        <p:spPr>
          <a:xfrm>
            <a:off x="988559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00F9C03-6D8D-F342-8448-CE5172BC4531}"/>
              </a:ext>
            </a:extLst>
          </p:cNvPr>
          <p:cNvCxnSpPr>
            <a:cxnSpLocks/>
          </p:cNvCxnSpPr>
          <p:nvPr userDrawn="1"/>
        </p:nvCxnSpPr>
        <p:spPr>
          <a:xfrm>
            <a:off x="2310104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E4986E7-8EA7-2148-B75D-1B7FA013F23E}"/>
              </a:ext>
            </a:extLst>
          </p:cNvPr>
          <p:cNvCxnSpPr>
            <a:cxnSpLocks/>
          </p:cNvCxnSpPr>
          <p:nvPr userDrawn="1"/>
        </p:nvCxnSpPr>
        <p:spPr>
          <a:xfrm>
            <a:off x="4472842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13EAB98-E084-E74A-989A-77ACB23A55FD}"/>
              </a:ext>
            </a:extLst>
          </p:cNvPr>
          <p:cNvCxnSpPr>
            <a:cxnSpLocks/>
          </p:cNvCxnSpPr>
          <p:nvPr userDrawn="1"/>
        </p:nvCxnSpPr>
        <p:spPr>
          <a:xfrm>
            <a:off x="5787666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F34D84B-03F4-0045-AFA1-F38A20EE8D89}"/>
              </a:ext>
            </a:extLst>
          </p:cNvPr>
          <p:cNvCxnSpPr>
            <a:cxnSpLocks/>
          </p:cNvCxnSpPr>
          <p:nvPr userDrawn="1"/>
        </p:nvCxnSpPr>
        <p:spPr>
          <a:xfrm>
            <a:off x="6965031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31221C1-402D-1B4C-AA20-2E701BF37DA7}"/>
              </a:ext>
            </a:extLst>
          </p:cNvPr>
          <p:cNvCxnSpPr>
            <a:cxnSpLocks/>
          </p:cNvCxnSpPr>
          <p:nvPr userDrawn="1"/>
        </p:nvCxnSpPr>
        <p:spPr>
          <a:xfrm>
            <a:off x="9445266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D8A535F-CD27-DD49-B120-DE2EBF0E70B4}"/>
              </a:ext>
            </a:extLst>
          </p:cNvPr>
          <p:cNvCxnSpPr>
            <a:cxnSpLocks/>
          </p:cNvCxnSpPr>
          <p:nvPr userDrawn="1"/>
        </p:nvCxnSpPr>
        <p:spPr>
          <a:xfrm>
            <a:off x="10610678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7FDEDF38-87D0-DB45-B695-8DD5E5F2A6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145" y="1268037"/>
            <a:ext cx="1229547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LIFE AS USUAL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05AD8A9-1A2E-D94B-AAD8-868534FF48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4222" y="1508298"/>
            <a:ext cx="122954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brand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B423AEC7-4189-8546-A818-512A1E4CE8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44616" y="1268037"/>
            <a:ext cx="1229547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TRIGGERS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4F88C25F-D314-E14C-A1C2-D373A03BFD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33498" y="1268037"/>
            <a:ext cx="83723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LISTING</a:t>
            </a:r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FAC501AA-4FCC-1B43-A8D7-23AC713D7C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70730" y="1268037"/>
            <a:ext cx="131482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AFFORDABILITY</a:t>
            </a: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5F2C4E64-FA47-AD4C-BC21-6956A0EBEE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08999" y="1268037"/>
            <a:ext cx="1151344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CONFIRMING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1E6DBBFC-821A-324D-8066-C5D5FF8895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1024" y="1268037"/>
            <a:ext cx="242548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MEETING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C0EDD9C7-1FCF-B64C-95E9-E2D9CD87B8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45266" y="1268037"/>
            <a:ext cx="117010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PURCHASING</a:t>
            </a:r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902E6E8E-09ED-A448-87C0-D566AC74D4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638817" y="1268037"/>
            <a:ext cx="129137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EXPERIENCING</a:t>
            </a:r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F88A91C5-D7D5-3E4B-8153-DD4E91A2E6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43614" y="1513901"/>
            <a:ext cx="122954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Intersect our</a:t>
            </a:r>
            <a:br>
              <a:rPr lang="en-GB"/>
            </a:br>
            <a:r>
              <a:rPr lang="en-GB"/>
              <a:t>product and the</a:t>
            </a:r>
            <a:br>
              <a:rPr lang="en-GB"/>
            </a:br>
            <a:r>
              <a:rPr lang="en-GB"/>
              <a:t>trigger moment</a:t>
            </a:r>
          </a:p>
        </p:txBody>
      </p:sp>
      <p:sp>
        <p:nvSpPr>
          <p:cNvPr id="39" name="Text Placeholder 27">
            <a:extLst>
              <a:ext uri="{FF2B5EF4-FFF2-40B4-BE49-F238E27FC236}">
                <a16:creationId xmlns:a16="http://schemas.microsoft.com/office/drawing/2014/main" id="{3EAEEF55-6255-A949-93FC-CA0DA90DDA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66127" y="1512536"/>
            <a:ext cx="911636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product</a:t>
            </a:r>
            <a:br>
              <a:rPr lang="en-GB"/>
            </a:br>
            <a:r>
              <a:rPr lang="en-GB"/>
              <a:t>notice and</a:t>
            </a:r>
            <a:br>
              <a:rPr lang="en-GB"/>
            </a:br>
            <a:r>
              <a:rPr lang="en-GB"/>
              <a:t>linkage</a:t>
            </a:r>
          </a:p>
        </p:txBody>
      </p: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1321495B-9E5E-9E49-98E9-37E02E5EFE6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1603" y="1508298"/>
            <a:ext cx="130801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memorable </a:t>
            </a:r>
          </a:p>
        </p:txBody>
      </p:sp>
      <p:sp>
        <p:nvSpPr>
          <p:cNvPr id="41" name="Text Placeholder 27">
            <a:extLst>
              <a:ext uri="{FF2B5EF4-FFF2-40B4-BE49-F238E27FC236}">
                <a16:creationId xmlns:a16="http://schemas.microsoft.com/office/drawing/2014/main" id="{1801FF5D-F6C0-C848-9A04-6E0D3499D4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95222" y="1511646"/>
            <a:ext cx="1160723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meaningful </a:t>
            </a:r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70E96BEB-C801-7646-94BC-5161A7254BA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65106" y="1514224"/>
            <a:ext cx="2466163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final</a:t>
            </a:r>
            <a:br>
              <a:rPr lang="en-GB"/>
            </a:br>
            <a:r>
              <a:rPr lang="en-GB"/>
              <a:t>content memorable</a:t>
            </a:r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2BBA9004-AEEC-324C-93CC-F0DD8A3D4C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445265" y="1508298"/>
            <a:ext cx="117010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the process</a:t>
            </a:r>
            <a:br>
              <a:rPr lang="en-GB"/>
            </a:br>
            <a:r>
              <a:rPr lang="en-GB"/>
              <a:t>frictionless</a:t>
            </a:r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C6BCD909-4115-FC49-9033-92E6F7FE7F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24600" y="1507822"/>
            <a:ext cx="131889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Embed happiness into</a:t>
            </a:r>
            <a:br>
              <a:rPr lang="en-GB"/>
            </a:br>
            <a:r>
              <a:rPr lang="en-GB"/>
              <a:t>every launch point</a:t>
            </a:r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E18F5DFC-8644-CF4E-ACF2-B739BF2783D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95793" y="3503468"/>
            <a:ext cx="69240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TVC</a:t>
            </a:r>
          </a:p>
        </p:txBody>
      </p:sp>
      <p:sp>
        <p:nvSpPr>
          <p:cNvPr id="46" name="Text Placeholder 27">
            <a:extLst>
              <a:ext uri="{FF2B5EF4-FFF2-40B4-BE49-F238E27FC236}">
                <a16:creationId xmlns:a16="http://schemas.microsoft.com/office/drawing/2014/main" id="{D556043B-A334-0148-A5EA-E9297C7DFEA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75887" y="5072662"/>
            <a:ext cx="49844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OOH</a:t>
            </a:r>
          </a:p>
        </p:txBody>
      </p:sp>
      <p:sp>
        <p:nvSpPr>
          <p:cNvPr id="47" name="Text Placeholder 27">
            <a:extLst>
              <a:ext uri="{FF2B5EF4-FFF2-40B4-BE49-F238E27FC236}">
                <a16:creationId xmlns:a16="http://schemas.microsoft.com/office/drawing/2014/main" id="{8533492B-16ED-8E48-89F6-F0E3369CC8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8482" y="5876900"/>
            <a:ext cx="49844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Print</a:t>
            </a:r>
          </a:p>
        </p:txBody>
      </p:sp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14199537-A32E-7F4E-8835-0CC3FC3897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932500" y="4264330"/>
            <a:ext cx="673794" cy="317394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Search</a:t>
            </a:r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D3C77176-C04D-9448-9915-0CE9450FB63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56759" y="4243365"/>
            <a:ext cx="49844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Web</a:t>
            </a:r>
          </a:p>
        </p:txBody>
      </p:sp>
      <p:sp>
        <p:nvSpPr>
          <p:cNvPr id="50" name="Text Placeholder 27">
            <a:extLst>
              <a:ext uri="{FF2B5EF4-FFF2-40B4-BE49-F238E27FC236}">
                <a16:creationId xmlns:a16="http://schemas.microsoft.com/office/drawing/2014/main" id="{91FD6DB5-4E07-B247-BEA9-179C32B8A61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68965" y="2680068"/>
            <a:ext cx="776877" cy="379693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Director’s</a:t>
            </a:r>
            <a:br>
              <a:rPr lang="en-GB"/>
            </a:br>
            <a:r>
              <a:rPr lang="en-GB"/>
              <a:t>mix</a:t>
            </a:r>
          </a:p>
        </p:txBody>
      </p:sp>
      <p:sp>
        <p:nvSpPr>
          <p:cNvPr id="51" name="Text Placeholder 27">
            <a:extLst>
              <a:ext uri="{FF2B5EF4-FFF2-40B4-BE49-F238E27FC236}">
                <a16:creationId xmlns:a16="http://schemas.microsoft.com/office/drawing/2014/main" id="{5AA9D22A-E011-274D-8BF3-02A1A721C17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49579" y="2593994"/>
            <a:ext cx="1229547" cy="379693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High impact</a:t>
            </a:r>
            <a:br>
              <a:rPr lang="en-GB"/>
            </a:br>
            <a:r>
              <a:rPr lang="en-GB"/>
              <a:t>social &amp; digital</a:t>
            </a:r>
          </a:p>
        </p:txBody>
      </p:sp>
      <p:sp>
        <p:nvSpPr>
          <p:cNvPr id="54" name="Text Placeholder 27">
            <a:extLst>
              <a:ext uri="{FF2B5EF4-FFF2-40B4-BE49-F238E27FC236}">
                <a16:creationId xmlns:a16="http://schemas.microsoft.com/office/drawing/2014/main" id="{867B0C78-9231-6A4A-810C-396BB47F70C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14869" y="4280498"/>
            <a:ext cx="620169" cy="316579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Dealer</a:t>
            </a:r>
          </a:p>
        </p:txBody>
      </p:sp>
      <p:sp>
        <p:nvSpPr>
          <p:cNvPr id="55" name="Text Placeholder 27">
            <a:extLst>
              <a:ext uri="{FF2B5EF4-FFF2-40B4-BE49-F238E27FC236}">
                <a16:creationId xmlns:a16="http://schemas.microsoft.com/office/drawing/2014/main" id="{77BF6996-168B-C241-9006-F8F5A92710C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33619" y="5879451"/>
            <a:ext cx="54479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Social</a:t>
            </a:r>
          </a:p>
        </p:txBody>
      </p:sp>
      <p:sp>
        <p:nvSpPr>
          <p:cNvPr id="57" name="Text Placeholder 27">
            <a:extLst>
              <a:ext uri="{FF2B5EF4-FFF2-40B4-BE49-F238E27FC236}">
                <a16:creationId xmlns:a16="http://schemas.microsoft.com/office/drawing/2014/main" id="{09F511EF-41B7-E548-B9B5-AC10F0DFBD9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766985" y="2670342"/>
            <a:ext cx="89384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Contextual</a:t>
            </a:r>
            <a:br>
              <a:rPr lang="en-GB"/>
            </a:br>
            <a:r>
              <a:rPr lang="en-GB"/>
              <a:t>banners</a:t>
            </a:r>
          </a:p>
        </p:txBody>
      </p:sp>
      <p:sp>
        <p:nvSpPr>
          <p:cNvPr id="58" name="Text Placeholder 27">
            <a:extLst>
              <a:ext uri="{FF2B5EF4-FFF2-40B4-BE49-F238E27FC236}">
                <a16:creationId xmlns:a16="http://schemas.microsoft.com/office/drawing/2014/main" id="{03F331AE-FA3E-6547-A045-16E68B75A16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34796" y="2637497"/>
            <a:ext cx="1044823" cy="504529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Personalised</a:t>
            </a:r>
            <a:br>
              <a:rPr lang="en-GB"/>
            </a:br>
            <a:r>
              <a:rPr lang="en-GB"/>
              <a:t>email comms</a:t>
            </a:r>
          </a:p>
        </p:txBody>
      </p:sp>
      <p:sp>
        <p:nvSpPr>
          <p:cNvPr id="59" name="Text Placeholder 27">
            <a:extLst>
              <a:ext uri="{FF2B5EF4-FFF2-40B4-BE49-F238E27FC236}">
                <a16:creationId xmlns:a16="http://schemas.microsoft.com/office/drawing/2014/main" id="{1FE567A0-B6F1-BF40-8FBD-BBC84DA65B4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255523" y="2631574"/>
            <a:ext cx="783814" cy="504529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Owner’s</a:t>
            </a:r>
            <a:br>
              <a:rPr lang="en-GB"/>
            </a:br>
            <a:r>
              <a:rPr lang="en-GB"/>
              <a:t>key tag</a:t>
            </a:r>
          </a:p>
        </p:txBody>
      </p:sp>
      <p:sp>
        <p:nvSpPr>
          <p:cNvPr id="60" name="Text Placeholder 27">
            <a:extLst>
              <a:ext uri="{FF2B5EF4-FFF2-40B4-BE49-F238E27FC236}">
                <a16:creationId xmlns:a16="http://schemas.microsoft.com/office/drawing/2014/main" id="{8B48A310-18BF-9E44-9E83-EFE5E0F3E39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112127" y="2637528"/>
            <a:ext cx="1044823" cy="504529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Personalised</a:t>
            </a:r>
            <a:br>
              <a:rPr lang="en-GB"/>
            </a:br>
            <a:r>
              <a:rPr lang="en-GB"/>
              <a:t>DM pieces</a:t>
            </a:r>
          </a:p>
        </p:txBody>
      </p:sp>
      <p:sp>
        <p:nvSpPr>
          <p:cNvPr id="61" name="Text Placeholder 27">
            <a:extLst>
              <a:ext uri="{FF2B5EF4-FFF2-40B4-BE49-F238E27FC236}">
                <a16:creationId xmlns:a16="http://schemas.microsoft.com/office/drawing/2014/main" id="{8C2029D9-CF41-B349-BF88-20E6B042793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279855" y="5849715"/>
            <a:ext cx="78381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Trade in</a:t>
            </a:r>
          </a:p>
        </p:txBody>
      </p:sp>
      <p:sp>
        <p:nvSpPr>
          <p:cNvPr id="62" name="Text Placeholder 27">
            <a:extLst>
              <a:ext uri="{FF2B5EF4-FFF2-40B4-BE49-F238E27FC236}">
                <a16:creationId xmlns:a16="http://schemas.microsoft.com/office/drawing/2014/main" id="{7608005E-311A-444E-8845-57EA5FC6E19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0761633" y="3978780"/>
            <a:ext cx="1044823" cy="1073305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4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Loyalty</a:t>
            </a:r>
            <a:br>
              <a:rPr lang="en-GB"/>
            </a:br>
            <a:r>
              <a:rPr lang="en-GB"/>
              <a:t>programme/</a:t>
            </a:r>
            <a:br>
              <a:rPr lang="en-GB"/>
            </a:br>
            <a:r>
              <a:rPr lang="en-GB"/>
              <a:t>Digital</a:t>
            </a:r>
            <a:br>
              <a:rPr lang="en-GB"/>
            </a:br>
            <a:r>
              <a:rPr lang="en-GB"/>
              <a:t>welcome</a:t>
            </a:r>
            <a:br>
              <a:rPr lang="en-GB"/>
            </a:br>
            <a:r>
              <a:rPr lang="en-GB"/>
              <a:t>experience</a:t>
            </a:r>
          </a:p>
        </p:txBody>
      </p:sp>
      <p:pic>
        <p:nvPicPr>
          <p:cNvPr id="6" name="Picture 5" descr="A picture containing text, picture frame, screenshot&#10;&#10;Description automatically generated">
            <a:extLst>
              <a:ext uri="{FF2B5EF4-FFF2-40B4-BE49-F238E27FC236}">
                <a16:creationId xmlns:a16="http://schemas.microsoft.com/office/drawing/2014/main" id="{AF423492-6C1A-0E42-BE80-6356ADCD267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94489" y="3103933"/>
            <a:ext cx="511165" cy="357815"/>
          </a:xfrm>
          <a:prstGeom prst="rect">
            <a:avLst/>
          </a:prstGeom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D15C61A3-6415-594F-A1A6-074B373906E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383983" y="4585892"/>
            <a:ext cx="504103" cy="442627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9A46A46-CC4B-7442-BC3D-74186FE062F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435199" y="5431710"/>
            <a:ext cx="367832" cy="3995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66AE8A-A46D-8543-89FB-6AC53E8FEE9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285201" y="2100072"/>
            <a:ext cx="768350" cy="457200"/>
          </a:xfrm>
          <a:prstGeom prst="rect">
            <a:avLst/>
          </a:prstGeom>
        </p:spPr>
      </p:pic>
      <p:pic>
        <p:nvPicPr>
          <p:cNvPr id="64" name="Picture 63" descr="Icon&#10;&#10;Description automatically generated">
            <a:extLst>
              <a:ext uri="{FF2B5EF4-FFF2-40B4-BE49-F238E27FC236}">
                <a16:creationId xmlns:a16="http://schemas.microsoft.com/office/drawing/2014/main" id="{5A2726B7-7715-9D4E-98DA-F7BC8F05464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25907" y="3735607"/>
            <a:ext cx="281666" cy="450666"/>
          </a:xfrm>
          <a:prstGeom prst="rect">
            <a:avLst/>
          </a:prstGeom>
        </p:spPr>
      </p:pic>
      <p:pic>
        <p:nvPicPr>
          <p:cNvPr id="66" name="Picture 65" descr="Icon&#10;&#10;Description automatically generated">
            <a:extLst>
              <a:ext uri="{FF2B5EF4-FFF2-40B4-BE49-F238E27FC236}">
                <a16:creationId xmlns:a16="http://schemas.microsoft.com/office/drawing/2014/main" id="{0DBFCD35-D752-FE42-84EA-1C4CF7F565E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853726" y="2214766"/>
            <a:ext cx="607409" cy="382932"/>
          </a:xfrm>
          <a:prstGeom prst="rect">
            <a:avLst/>
          </a:prstGeom>
        </p:spPr>
      </p:pic>
      <p:pic>
        <p:nvPicPr>
          <p:cNvPr id="68" name="Picture 6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79010B51-CB0D-6D48-BA25-2EC8336D955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429327" y="3791732"/>
            <a:ext cx="361950" cy="361950"/>
          </a:xfrm>
          <a:prstGeom prst="rect">
            <a:avLst/>
          </a:prstGeom>
        </p:spPr>
      </p:pic>
      <p:pic>
        <p:nvPicPr>
          <p:cNvPr id="70" name="Picture 69" descr="Icon&#10;&#10;Description automatically generated">
            <a:extLst>
              <a:ext uri="{FF2B5EF4-FFF2-40B4-BE49-F238E27FC236}">
                <a16:creationId xmlns:a16="http://schemas.microsoft.com/office/drawing/2014/main" id="{A8358BCB-193C-084A-AA5E-BD1C2EB3AEE2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4409452" y="5349701"/>
            <a:ext cx="369038" cy="450351"/>
          </a:xfrm>
          <a:prstGeom prst="rect">
            <a:avLst/>
          </a:prstGeom>
        </p:spPr>
      </p:pic>
      <p:pic>
        <p:nvPicPr>
          <p:cNvPr id="73" name="Picture 72" descr="Icon&#10;&#10;Description automatically generated">
            <a:extLst>
              <a:ext uri="{FF2B5EF4-FFF2-40B4-BE49-F238E27FC236}">
                <a16:creationId xmlns:a16="http://schemas.microsoft.com/office/drawing/2014/main" id="{9DAB45AB-44E2-2C42-87FA-8B485011044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058196" y="2120620"/>
            <a:ext cx="399050" cy="482721"/>
          </a:xfrm>
          <a:prstGeom prst="rect">
            <a:avLst/>
          </a:prstGeom>
        </p:spPr>
      </p:pic>
      <p:pic>
        <p:nvPicPr>
          <p:cNvPr id="75" name="Picture 74" descr="Icon&#10;&#10;Description automatically generated">
            <a:extLst>
              <a:ext uri="{FF2B5EF4-FFF2-40B4-BE49-F238E27FC236}">
                <a16:creationId xmlns:a16="http://schemas.microsoft.com/office/drawing/2014/main" id="{F3FFF0AC-ABB4-2C42-BFB0-10D7D2003F3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5887681" y="3769948"/>
            <a:ext cx="620171" cy="449308"/>
          </a:xfrm>
          <a:prstGeom prst="rect">
            <a:avLst/>
          </a:prstGeom>
        </p:spPr>
      </p:pic>
      <p:pic>
        <p:nvPicPr>
          <p:cNvPr id="77" name="Picture 76" descr="Icon&#10;&#10;Description automatically generated">
            <a:extLst>
              <a:ext uri="{FF2B5EF4-FFF2-40B4-BE49-F238E27FC236}">
                <a16:creationId xmlns:a16="http://schemas.microsoft.com/office/drawing/2014/main" id="{53623E3D-50B2-6E49-BCDE-66B888225FA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437158" y="2051561"/>
            <a:ext cx="408047" cy="489656"/>
          </a:xfrm>
          <a:prstGeom prst="rect">
            <a:avLst/>
          </a:prstGeom>
        </p:spPr>
      </p:pic>
      <p:pic>
        <p:nvPicPr>
          <p:cNvPr id="79" name="Picture 78" descr="Icon&#10;&#10;Description automatically generated">
            <a:extLst>
              <a:ext uri="{FF2B5EF4-FFF2-40B4-BE49-F238E27FC236}">
                <a16:creationId xmlns:a16="http://schemas.microsoft.com/office/drawing/2014/main" id="{031379DC-25BB-B945-8BCC-02998170AB33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467892" y="2144889"/>
            <a:ext cx="515122" cy="393917"/>
          </a:xfrm>
          <a:prstGeom prst="rect">
            <a:avLst/>
          </a:prstGeom>
        </p:spPr>
      </p:pic>
      <p:pic>
        <p:nvPicPr>
          <p:cNvPr id="81" name="Picture 80" descr="Icon&#10;&#10;Description automatically generated">
            <a:extLst>
              <a:ext uri="{FF2B5EF4-FFF2-40B4-BE49-F238E27FC236}">
                <a16:creationId xmlns:a16="http://schemas.microsoft.com/office/drawing/2014/main" id="{ACC344E1-E449-8A42-9384-1DF8CD84C7A6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408739" y="2192330"/>
            <a:ext cx="515112" cy="375729"/>
          </a:xfrm>
          <a:prstGeom prst="rect">
            <a:avLst/>
          </a:prstGeom>
        </p:spPr>
      </p:pic>
      <p:pic>
        <p:nvPicPr>
          <p:cNvPr id="83" name="Picture 82" descr="A picture containing text, light, clipart&#10;&#10;Description automatically generated">
            <a:extLst>
              <a:ext uri="{FF2B5EF4-FFF2-40B4-BE49-F238E27FC236}">
                <a16:creationId xmlns:a16="http://schemas.microsoft.com/office/drawing/2014/main" id="{3AFA860E-67D0-044E-8119-DB77D5C585AA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8381893" y="5317050"/>
            <a:ext cx="536461" cy="504529"/>
          </a:xfrm>
          <a:prstGeom prst="rect">
            <a:avLst/>
          </a:prstGeom>
        </p:spPr>
      </p:pic>
      <p:pic>
        <p:nvPicPr>
          <p:cNvPr id="85" name="Picture 84" descr="Icon&#10;&#10;Description automatically generated">
            <a:extLst>
              <a:ext uri="{FF2B5EF4-FFF2-40B4-BE49-F238E27FC236}">
                <a16:creationId xmlns:a16="http://schemas.microsoft.com/office/drawing/2014/main" id="{9E2684CF-99E2-514F-B11B-32F78CDA112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1055403" y="3369734"/>
            <a:ext cx="479348" cy="510075"/>
          </a:xfrm>
          <a:prstGeom prst="rect">
            <a:avLst/>
          </a:prstGeom>
        </p:spPr>
      </p:pic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8A57CB1D-A127-854C-90D6-71C52F697F2D}"/>
              </a:ext>
            </a:extLst>
          </p:cNvPr>
          <p:cNvCxnSpPr>
            <a:cxnSpLocks/>
          </p:cNvCxnSpPr>
          <p:nvPr userDrawn="1"/>
        </p:nvCxnSpPr>
        <p:spPr>
          <a:xfrm>
            <a:off x="2523893" y="4076235"/>
            <a:ext cx="495732" cy="0"/>
          </a:xfrm>
          <a:prstGeom prst="straightConnector1">
            <a:avLst/>
          </a:prstGeom>
          <a:ln w="50800" cap="rnd">
            <a:solidFill>
              <a:srgbClr val="3B86B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24FCC137-2B90-7B4C-8F11-A2DC09D660C8}"/>
              </a:ext>
            </a:extLst>
          </p:cNvPr>
          <p:cNvCxnSpPr>
            <a:cxnSpLocks/>
          </p:cNvCxnSpPr>
          <p:nvPr userDrawn="1"/>
        </p:nvCxnSpPr>
        <p:spPr>
          <a:xfrm>
            <a:off x="4871940" y="4076098"/>
            <a:ext cx="849634" cy="137"/>
          </a:xfrm>
          <a:prstGeom prst="straightConnector1">
            <a:avLst/>
          </a:prstGeom>
          <a:ln w="50800" cap="rnd">
            <a:solidFill>
              <a:srgbClr val="DA803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589752D2-4399-EE40-AA4F-FD4F62FB034E}"/>
              </a:ext>
            </a:extLst>
          </p:cNvPr>
          <p:cNvCxnSpPr>
            <a:cxnSpLocks/>
          </p:cNvCxnSpPr>
          <p:nvPr userDrawn="1"/>
        </p:nvCxnSpPr>
        <p:spPr>
          <a:xfrm>
            <a:off x="6597613" y="4076098"/>
            <a:ext cx="4113301" cy="0"/>
          </a:xfrm>
          <a:prstGeom prst="straightConnector1">
            <a:avLst/>
          </a:prstGeom>
          <a:ln w="50800" cap="rnd">
            <a:solidFill>
              <a:srgbClr val="E7497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2FB27650-3D26-6B4D-9F56-624BE25C9ED4}"/>
              </a:ext>
            </a:extLst>
          </p:cNvPr>
          <p:cNvCxnSpPr>
            <a:cxnSpLocks/>
          </p:cNvCxnSpPr>
          <p:nvPr userDrawn="1"/>
        </p:nvCxnSpPr>
        <p:spPr>
          <a:xfrm flipH="1">
            <a:off x="9039338" y="5684892"/>
            <a:ext cx="1343826" cy="0"/>
          </a:xfrm>
          <a:prstGeom prst="straightConnector1">
            <a:avLst/>
          </a:prstGeom>
          <a:ln w="50800" cap="rnd">
            <a:solidFill>
              <a:srgbClr val="E7497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4D95C1D9-B75B-0246-82C8-C445B6E06F83}"/>
              </a:ext>
            </a:extLst>
          </p:cNvPr>
          <p:cNvCxnSpPr>
            <a:cxnSpLocks/>
          </p:cNvCxnSpPr>
          <p:nvPr userDrawn="1"/>
        </p:nvCxnSpPr>
        <p:spPr>
          <a:xfrm flipH="1">
            <a:off x="6597613" y="4257910"/>
            <a:ext cx="296603" cy="0"/>
          </a:xfrm>
          <a:prstGeom prst="straightConnector1">
            <a:avLst/>
          </a:prstGeom>
          <a:ln w="50800" cap="rnd">
            <a:solidFill>
              <a:srgbClr val="DA686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3F03E733-1BD6-5C43-8D5F-C899AF9E05E8}"/>
              </a:ext>
            </a:extLst>
          </p:cNvPr>
          <p:cNvCxnSpPr>
            <a:cxnSpLocks/>
          </p:cNvCxnSpPr>
          <p:nvPr userDrawn="1"/>
        </p:nvCxnSpPr>
        <p:spPr>
          <a:xfrm>
            <a:off x="6895814" y="2480224"/>
            <a:ext cx="424465" cy="0"/>
          </a:xfrm>
          <a:prstGeom prst="straightConnector1">
            <a:avLst/>
          </a:prstGeom>
          <a:ln w="50800" cap="rnd">
            <a:solidFill>
              <a:srgbClr val="E7497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5D369831-4DF6-5B4D-A716-B5D2F7EB0AC5}"/>
              </a:ext>
            </a:extLst>
          </p:cNvPr>
          <p:cNvCxnSpPr>
            <a:cxnSpLocks/>
          </p:cNvCxnSpPr>
          <p:nvPr userDrawn="1"/>
        </p:nvCxnSpPr>
        <p:spPr>
          <a:xfrm>
            <a:off x="4625412" y="3320401"/>
            <a:ext cx="0" cy="415206"/>
          </a:xfrm>
          <a:prstGeom prst="straightConnector1">
            <a:avLst/>
          </a:prstGeom>
          <a:ln w="50800" cap="rnd">
            <a:solidFill>
              <a:srgbClr val="DC4C3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8E5460F6-63DC-4642-872A-05344F87A378}"/>
              </a:ext>
            </a:extLst>
          </p:cNvPr>
          <p:cNvCxnSpPr>
            <a:cxnSpLocks/>
          </p:cNvCxnSpPr>
          <p:nvPr userDrawn="1"/>
        </p:nvCxnSpPr>
        <p:spPr>
          <a:xfrm>
            <a:off x="4725186" y="4565427"/>
            <a:ext cx="0" cy="647863"/>
          </a:xfrm>
          <a:prstGeom prst="straightConnector1">
            <a:avLst/>
          </a:prstGeom>
          <a:ln w="50800" cap="rnd">
            <a:solidFill>
              <a:srgbClr val="DC4C3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60B00DEE-2E91-6B42-BE72-FE7747AECE18}"/>
              </a:ext>
            </a:extLst>
          </p:cNvPr>
          <p:cNvCxnSpPr>
            <a:cxnSpLocks/>
          </p:cNvCxnSpPr>
          <p:nvPr userDrawn="1"/>
        </p:nvCxnSpPr>
        <p:spPr>
          <a:xfrm flipV="1">
            <a:off x="4470730" y="4542794"/>
            <a:ext cx="0" cy="646783"/>
          </a:xfrm>
          <a:prstGeom prst="straightConnector1">
            <a:avLst/>
          </a:prstGeom>
          <a:ln w="50800" cap="rnd">
            <a:solidFill>
              <a:srgbClr val="DC4C3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D44DD20F-448C-2A4F-B05B-9BDEF1487981}"/>
              </a:ext>
            </a:extLst>
          </p:cNvPr>
          <p:cNvCxnSpPr>
            <a:cxnSpLocks/>
          </p:cNvCxnSpPr>
          <p:nvPr userDrawn="1"/>
        </p:nvCxnSpPr>
        <p:spPr>
          <a:xfrm>
            <a:off x="6209795" y="3059761"/>
            <a:ext cx="0" cy="647863"/>
          </a:xfrm>
          <a:prstGeom prst="straightConnector1">
            <a:avLst/>
          </a:prstGeom>
          <a:ln w="50800" cap="rnd">
            <a:solidFill>
              <a:srgbClr val="FDBA2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B69CC23A-7745-164C-AFB4-30EDCE2BB12A}"/>
              </a:ext>
            </a:extLst>
          </p:cNvPr>
          <p:cNvCxnSpPr>
            <a:cxnSpLocks/>
          </p:cNvCxnSpPr>
          <p:nvPr userDrawn="1"/>
        </p:nvCxnSpPr>
        <p:spPr>
          <a:xfrm>
            <a:off x="3814384" y="2480224"/>
            <a:ext cx="472099" cy="0"/>
          </a:xfrm>
          <a:prstGeom prst="straightConnector1">
            <a:avLst/>
          </a:prstGeom>
          <a:ln w="50800" cap="rnd">
            <a:solidFill>
              <a:srgbClr val="DC4C3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A6F3F51D-3EF6-4C4E-8BB9-E3790BF51CE6}"/>
              </a:ext>
            </a:extLst>
          </p:cNvPr>
          <p:cNvCxnSpPr>
            <a:cxnSpLocks/>
          </p:cNvCxnSpPr>
          <p:nvPr userDrawn="1"/>
        </p:nvCxnSpPr>
        <p:spPr>
          <a:xfrm>
            <a:off x="3814384" y="5684892"/>
            <a:ext cx="472099" cy="0"/>
          </a:xfrm>
          <a:prstGeom prst="straightConnector1">
            <a:avLst/>
          </a:prstGeom>
          <a:ln w="50800" cap="rnd">
            <a:solidFill>
              <a:srgbClr val="DC4C3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9A985644-03B4-5544-8186-09D48D7185C9}"/>
              </a:ext>
            </a:extLst>
          </p:cNvPr>
          <p:cNvCxnSpPr>
            <a:cxnSpLocks/>
          </p:cNvCxnSpPr>
          <p:nvPr userDrawn="1"/>
        </p:nvCxnSpPr>
        <p:spPr>
          <a:xfrm>
            <a:off x="2516319" y="2480224"/>
            <a:ext cx="0" cy="3197793"/>
          </a:xfrm>
          <a:prstGeom prst="line">
            <a:avLst/>
          </a:prstGeom>
          <a:ln w="50800" cap="rnd">
            <a:solidFill>
              <a:srgbClr val="3B86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AD2C45A7-9954-0A45-873E-C607D9C9D8B9}"/>
              </a:ext>
            </a:extLst>
          </p:cNvPr>
          <p:cNvCxnSpPr>
            <a:cxnSpLocks/>
          </p:cNvCxnSpPr>
          <p:nvPr userDrawn="1"/>
        </p:nvCxnSpPr>
        <p:spPr>
          <a:xfrm>
            <a:off x="3814384" y="2480224"/>
            <a:ext cx="0" cy="3197793"/>
          </a:xfrm>
          <a:prstGeom prst="line">
            <a:avLst/>
          </a:prstGeom>
          <a:ln w="50800" cap="rnd">
            <a:solidFill>
              <a:srgbClr val="DC4C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E8451909-37F0-094E-9818-BDD79679931E}"/>
              </a:ext>
            </a:extLst>
          </p:cNvPr>
          <p:cNvCxnSpPr>
            <a:cxnSpLocks/>
          </p:cNvCxnSpPr>
          <p:nvPr userDrawn="1"/>
        </p:nvCxnSpPr>
        <p:spPr>
          <a:xfrm>
            <a:off x="6894216" y="2480224"/>
            <a:ext cx="0" cy="1595874"/>
          </a:xfrm>
          <a:prstGeom prst="line">
            <a:avLst/>
          </a:prstGeom>
          <a:ln w="50800" cap="rnd">
            <a:solidFill>
              <a:srgbClr val="E749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C5FEFD82-9FAD-1D43-BA69-8988B3E23864}"/>
              </a:ext>
            </a:extLst>
          </p:cNvPr>
          <p:cNvCxnSpPr>
            <a:cxnSpLocks/>
          </p:cNvCxnSpPr>
          <p:nvPr userDrawn="1"/>
        </p:nvCxnSpPr>
        <p:spPr>
          <a:xfrm>
            <a:off x="6894216" y="4262949"/>
            <a:ext cx="0" cy="1420415"/>
          </a:xfrm>
          <a:prstGeom prst="line">
            <a:avLst/>
          </a:prstGeom>
          <a:ln w="50800" cap="rnd">
            <a:solidFill>
              <a:srgbClr val="DA68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B7CA9786-D677-D349-BE2B-84C3290C0E4F}"/>
              </a:ext>
            </a:extLst>
          </p:cNvPr>
          <p:cNvCxnSpPr>
            <a:cxnSpLocks/>
          </p:cNvCxnSpPr>
          <p:nvPr userDrawn="1"/>
        </p:nvCxnSpPr>
        <p:spPr>
          <a:xfrm>
            <a:off x="5317508" y="4076098"/>
            <a:ext cx="0" cy="1601919"/>
          </a:xfrm>
          <a:prstGeom prst="line">
            <a:avLst/>
          </a:prstGeom>
          <a:ln w="50800" cap="rnd">
            <a:solidFill>
              <a:srgbClr val="DA8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13675265-AFCD-934C-A2F1-423256473F78}"/>
              </a:ext>
            </a:extLst>
          </p:cNvPr>
          <p:cNvCxnSpPr>
            <a:cxnSpLocks/>
          </p:cNvCxnSpPr>
          <p:nvPr userDrawn="1"/>
        </p:nvCxnSpPr>
        <p:spPr>
          <a:xfrm>
            <a:off x="4948026" y="5684892"/>
            <a:ext cx="369482" cy="0"/>
          </a:xfrm>
          <a:prstGeom prst="straightConnector1">
            <a:avLst/>
          </a:prstGeom>
          <a:ln w="50800" cap="rnd">
            <a:solidFill>
              <a:srgbClr val="DA803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>
            <a:extLst>
              <a:ext uri="{FF2B5EF4-FFF2-40B4-BE49-F238E27FC236}">
                <a16:creationId xmlns:a16="http://schemas.microsoft.com/office/drawing/2014/main" id="{8423090F-6E64-BD40-B10D-99D6FF6D44C3}"/>
              </a:ext>
            </a:extLst>
          </p:cNvPr>
          <p:cNvCxnSpPr>
            <a:cxnSpLocks/>
          </p:cNvCxnSpPr>
          <p:nvPr userDrawn="1"/>
        </p:nvCxnSpPr>
        <p:spPr>
          <a:xfrm>
            <a:off x="6894469" y="5684892"/>
            <a:ext cx="1426036" cy="0"/>
          </a:xfrm>
          <a:prstGeom prst="straightConnector1">
            <a:avLst/>
          </a:prstGeom>
          <a:ln w="50800" cap="rnd">
            <a:solidFill>
              <a:srgbClr val="DA686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16DED173-D95B-5B41-89F0-EDD01656A400}"/>
              </a:ext>
            </a:extLst>
          </p:cNvPr>
          <p:cNvCxnSpPr>
            <a:cxnSpLocks/>
          </p:cNvCxnSpPr>
          <p:nvPr userDrawn="1"/>
        </p:nvCxnSpPr>
        <p:spPr>
          <a:xfrm>
            <a:off x="10375352" y="2480224"/>
            <a:ext cx="0" cy="3203140"/>
          </a:xfrm>
          <a:prstGeom prst="line">
            <a:avLst/>
          </a:prstGeom>
          <a:ln w="50800" cap="rnd">
            <a:solidFill>
              <a:srgbClr val="E749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92B2527F-FEBF-B649-AD0C-43E0D58E3033}"/>
              </a:ext>
            </a:extLst>
          </p:cNvPr>
          <p:cNvCxnSpPr>
            <a:cxnSpLocks/>
          </p:cNvCxnSpPr>
          <p:nvPr userDrawn="1"/>
        </p:nvCxnSpPr>
        <p:spPr>
          <a:xfrm>
            <a:off x="10040067" y="2480224"/>
            <a:ext cx="343097" cy="0"/>
          </a:xfrm>
          <a:prstGeom prst="straightConnector1">
            <a:avLst/>
          </a:prstGeom>
          <a:ln w="50800" cap="rnd">
            <a:solidFill>
              <a:srgbClr val="E749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E49D2D7E-CB56-1A42-879C-54B7F2C1F41D}"/>
              </a:ext>
            </a:extLst>
          </p:cNvPr>
          <p:cNvSpPr txBox="1"/>
          <p:nvPr userDrawn="1"/>
        </p:nvSpPr>
        <p:spPr>
          <a:xfrm>
            <a:off x="-3176329" y="31730"/>
            <a:ext cx="30035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change the arrows, lines, icons and column vertical dividers, edit them in the Master Slides view.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you need additional icons, please download them from the </a:t>
            </a: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Noun Project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ZA" sz="1800" b="0" i="0" u="none" strike="noStrike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0" tooltip="https://thenounproject.com/"/>
              </a:rPr>
              <a:t>https://thenounproject.com/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E2F115BC-BF29-1D47-8EF0-F8CE236119BE}"/>
              </a:ext>
            </a:extLst>
          </p:cNvPr>
          <p:cNvCxnSpPr>
            <a:cxnSpLocks/>
          </p:cNvCxnSpPr>
          <p:nvPr userDrawn="1"/>
        </p:nvCxnSpPr>
        <p:spPr>
          <a:xfrm>
            <a:off x="4629300" y="3322002"/>
            <a:ext cx="506925" cy="0"/>
          </a:xfrm>
          <a:prstGeom prst="straightConnector1">
            <a:avLst/>
          </a:prstGeom>
          <a:ln w="50800" cap="rnd">
            <a:solidFill>
              <a:srgbClr val="DC4C39"/>
            </a:solidFill>
            <a:headEnd type="non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73F3063F-6476-CB48-85F8-09DF36A43794}"/>
              </a:ext>
            </a:extLst>
          </p:cNvPr>
          <p:cNvCxnSpPr>
            <a:cxnSpLocks/>
          </p:cNvCxnSpPr>
          <p:nvPr userDrawn="1"/>
        </p:nvCxnSpPr>
        <p:spPr>
          <a:xfrm>
            <a:off x="5136225" y="3068469"/>
            <a:ext cx="0" cy="251932"/>
          </a:xfrm>
          <a:prstGeom prst="straightConnector1">
            <a:avLst/>
          </a:prstGeom>
          <a:ln w="50800" cap="rnd">
            <a:solidFill>
              <a:srgbClr val="DC4C39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F5FBE774-CD77-BA42-A6EA-90367E8250AF}"/>
              </a:ext>
            </a:extLst>
          </p:cNvPr>
          <p:cNvCxnSpPr>
            <a:cxnSpLocks/>
          </p:cNvCxnSpPr>
          <p:nvPr userDrawn="1"/>
        </p:nvCxnSpPr>
        <p:spPr>
          <a:xfrm>
            <a:off x="2169991" y="3321507"/>
            <a:ext cx="346328" cy="0"/>
          </a:xfrm>
          <a:prstGeom prst="straightConnector1">
            <a:avLst/>
          </a:prstGeom>
          <a:ln w="50800" cap="rnd">
            <a:solidFill>
              <a:srgbClr val="3B86B3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59E68DD0-AB34-9041-887C-7C28BABF6282}"/>
              </a:ext>
            </a:extLst>
          </p:cNvPr>
          <p:cNvCxnSpPr>
            <a:cxnSpLocks/>
          </p:cNvCxnSpPr>
          <p:nvPr userDrawn="1"/>
        </p:nvCxnSpPr>
        <p:spPr>
          <a:xfrm>
            <a:off x="2169991" y="4806189"/>
            <a:ext cx="346328" cy="0"/>
          </a:xfrm>
          <a:prstGeom prst="straightConnector1">
            <a:avLst/>
          </a:prstGeom>
          <a:ln w="50800" cap="rnd">
            <a:solidFill>
              <a:srgbClr val="3B86B3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EC285936-FC77-A94D-AD01-167C7EBFAE44}"/>
              </a:ext>
            </a:extLst>
          </p:cNvPr>
          <p:cNvCxnSpPr>
            <a:cxnSpLocks/>
          </p:cNvCxnSpPr>
          <p:nvPr userDrawn="1"/>
        </p:nvCxnSpPr>
        <p:spPr>
          <a:xfrm>
            <a:off x="2169991" y="2482016"/>
            <a:ext cx="346328" cy="0"/>
          </a:xfrm>
          <a:prstGeom prst="straightConnector1">
            <a:avLst/>
          </a:prstGeom>
          <a:ln w="50800" cap="rnd">
            <a:solidFill>
              <a:srgbClr val="3B86B3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7DE78895-4FF5-A940-9F00-B62646AF6C5E}"/>
              </a:ext>
            </a:extLst>
          </p:cNvPr>
          <p:cNvCxnSpPr>
            <a:cxnSpLocks/>
          </p:cNvCxnSpPr>
          <p:nvPr userDrawn="1"/>
        </p:nvCxnSpPr>
        <p:spPr>
          <a:xfrm>
            <a:off x="2169991" y="5683376"/>
            <a:ext cx="346328" cy="0"/>
          </a:xfrm>
          <a:prstGeom prst="straightConnector1">
            <a:avLst/>
          </a:prstGeom>
          <a:ln w="50800" cap="rnd">
            <a:solidFill>
              <a:srgbClr val="3B86B3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28BC39C-3B55-5348-95C7-05B84D49B959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370159" y="3776469"/>
            <a:ext cx="498691" cy="437124"/>
          </a:xfrm>
          <a:prstGeom prst="rect">
            <a:avLst/>
          </a:prstGeom>
        </p:spPr>
      </p:pic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37425C9A-8695-DA4E-A05C-1F9D0C330726}"/>
              </a:ext>
            </a:extLst>
          </p:cNvPr>
          <p:cNvCxnSpPr>
            <a:cxnSpLocks/>
          </p:cNvCxnSpPr>
          <p:nvPr userDrawn="1"/>
        </p:nvCxnSpPr>
        <p:spPr>
          <a:xfrm>
            <a:off x="2169991" y="4075832"/>
            <a:ext cx="346328" cy="0"/>
          </a:xfrm>
          <a:prstGeom prst="straightConnector1">
            <a:avLst/>
          </a:prstGeom>
          <a:ln w="50800" cap="rnd">
            <a:solidFill>
              <a:srgbClr val="3B86B3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E539883-AF39-DB48-B80A-795D8B65F56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202053" y="4228886"/>
            <a:ext cx="862013" cy="274877"/>
          </a:xfrm>
        </p:spPr>
        <p:txBody>
          <a:bodyPr>
            <a:normAutofit/>
          </a:bodyPr>
          <a:lstStyle>
            <a:lvl1pPr marL="0" indent="0" algn="ctr">
              <a:buNone/>
              <a:defRPr sz="1100" b="1" i="0" spc="-40" baseline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Radio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227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paign map – Blan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1558" y="268133"/>
            <a:ext cx="11196436" cy="587656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70000"/>
              </a:lnSpc>
              <a:spcBef>
                <a:spcPts val="0"/>
              </a:spcBef>
              <a:buNone/>
              <a:defRPr sz="3100" b="1" i="0" spc="-15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CAMPAIGN MAP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456" y="1500349"/>
            <a:ext cx="598592" cy="337206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F2B63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OUR</a:t>
            </a:r>
            <a:br>
              <a:rPr lang="en-GB"/>
            </a:br>
            <a:r>
              <a:rPr lang="en-GB"/>
              <a:t>GOAL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86DF0B-6EFE-4E4F-8B4E-C4AF5A993AA8}"/>
              </a:ext>
            </a:extLst>
          </p:cNvPr>
          <p:cNvCxnSpPr>
            <a:cxnSpLocks/>
          </p:cNvCxnSpPr>
          <p:nvPr userDrawn="1"/>
        </p:nvCxnSpPr>
        <p:spPr>
          <a:xfrm>
            <a:off x="476304" y="963010"/>
            <a:ext cx="11353746" cy="0"/>
          </a:xfrm>
          <a:prstGeom prst="line">
            <a:avLst/>
          </a:prstGeom>
          <a:ln w="15875">
            <a:solidFill>
              <a:srgbClr val="8B8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329FFB0-9335-2C40-A4B0-0C2E00E83478}"/>
              </a:ext>
            </a:extLst>
          </p:cNvPr>
          <p:cNvCxnSpPr>
            <a:cxnSpLocks/>
          </p:cNvCxnSpPr>
          <p:nvPr userDrawn="1"/>
        </p:nvCxnSpPr>
        <p:spPr>
          <a:xfrm>
            <a:off x="988559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00F9C03-6D8D-F342-8448-CE5172BC4531}"/>
              </a:ext>
            </a:extLst>
          </p:cNvPr>
          <p:cNvCxnSpPr>
            <a:cxnSpLocks/>
          </p:cNvCxnSpPr>
          <p:nvPr userDrawn="1"/>
        </p:nvCxnSpPr>
        <p:spPr>
          <a:xfrm>
            <a:off x="2357171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5E41082-7C8A-034F-B1CF-9E09C9788CD9}"/>
              </a:ext>
            </a:extLst>
          </p:cNvPr>
          <p:cNvCxnSpPr>
            <a:cxnSpLocks/>
          </p:cNvCxnSpPr>
          <p:nvPr userDrawn="1"/>
        </p:nvCxnSpPr>
        <p:spPr>
          <a:xfrm>
            <a:off x="3582348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E4986E7-8EA7-2148-B75D-1B7FA013F23E}"/>
              </a:ext>
            </a:extLst>
          </p:cNvPr>
          <p:cNvCxnSpPr>
            <a:cxnSpLocks/>
          </p:cNvCxnSpPr>
          <p:nvPr userDrawn="1"/>
        </p:nvCxnSpPr>
        <p:spPr>
          <a:xfrm>
            <a:off x="4472842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13EAB98-E084-E74A-989A-77ACB23A55FD}"/>
              </a:ext>
            </a:extLst>
          </p:cNvPr>
          <p:cNvCxnSpPr>
            <a:cxnSpLocks/>
          </p:cNvCxnSpPr>
          <p:nvPr userDrawn="1"/>
        </p:nvCxnSpPr>
        <p:spPr>
          <a:xfrm>
            <a:off x="5787666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F34D84B-03F4-0045-AFA1-F38A20EE8D89}"/>
              </a:ext>
            </a:extLst>
          </p:cNvPr>
          <p:cNvCxnSpPr>
            <a:cxnSpLocks/>
          </p:cNvCxnSpPr>
          <p:nvPr userDrawn="1"/>
        </p:nvCxnSpPr>
        <p:spPr>
          <a:xfrm>
            <a:off x="6965031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31221C1-402D-1B4C-AA20-2E701BF37DA7}"/>
              </a:ext>
            </a:extLst>
          </p:cNvPr>
          <p:cNvCxnSpPr>
            <a:cxnSpLocks/>
          </p:cNvCxnSpPr>
          <p:nvPr userDrawn="1"/>
        </p:nvCxnSpPr>
        <p:spPr>
          <a:xfrm>
            <a:off x="9445266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D8A535F-CD27-DD49-B120-DE2EBF0E70B4}"/>
              </a:ext>
            </a:extLst>
          </p:cNvPr>
          <p:cNvCxnSpPr>
            <a:cxnSpLocks/>
          </p:cNvCxnSpPr>
          <p:nvPr userDrawn="1"/>
        </p:nvCxnSpPr>
        <p:spPr>
          <a:xfrm>
            <a:off x="10610678" y="1272931"/>
            <a:ext cx="0" cy="4869386"/>
          </a:xfrm>
          <a:prstGeom prst="line">
            <a:avLst/>
          </a:prstGeom>
          <a:ln w="38100" cap="rnd">
            <a:solidFill>
              <a:srgbClr val="4D4D4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7FDEDF38-87D0-DB45-B695-8DD5E5F2A6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145" y="1268037"/>
            <a:ext cx="1229547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LIFE AS USUAL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05AD8A9-1A2E-D94B-AAD8-868534FF48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4222" y="1508298"/>
            <a:ext cx="122954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brand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B423AEC7-4189-8546-A818-512A1E4CE8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44616" y="1268037"/>
            <a:ext cx="1229547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TRIGGERS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4F88C25F-D314-E14C-A1C2-D373A03BFD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33498" y="1268037"/>
            <a:ext cx="83723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LISTING</a:t>
            </a:r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FAC501AA-4FCC-1B43-A8D7-23AC713D7C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70730" y="1268037"/>
            <a:ext cx="131482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AFFORDABILITY</a:t>
            </a: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5F2C4E64-FA47-AD4C-BC21-6956A0EBEE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08999" y="1268037"/>
            <a:ext cx="1151344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CONFIRMING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1E6DBBFC-821A-324D-8066-C5D5FF8895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1024" y="1268037"/>
            <a:ext cx="242548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MEETING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C0EDD9C7-1FCF-B64C-95E9-E2D9CD87B8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45266" y="1268037"/>
            <a:ext cx="117010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PURCHASING</a:t>
            </a:r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902E6E8E-09ED-A448-87C0-D566AC74D4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638817" y="1268037"/>
            <a:ext cx="129137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EXPERIENCING</a:t>
            </a:r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F88A91C5-D7D5-3E4B-8153-DD4E91A2E6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43614" y="1513901"/>
            <a:ext cx="122954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Intersect our</a:t>
            </a:r>
            <a:br>
              <a:rPr lang="en-GB"/>
            </a:br>
            <a:r>
              <a:rPr lang="en-GB"/>
              <a:t>product and the</a:t>
            </a:r>
            <a:br>
              <a:rPr lang="en-GB"/>
            </a:br>
            <a:r>
              <a:rPr lang="en-GB"/>
              <a:t>trigger moment</a:t>
            </a:r>
          </a:p>
        </p:txBody>
      </p:sp>
      <p:sp>
        <p:nvSpPr>
          <p:cNvPr id="39" name="Text Placeholder 27">
            <a:extLst>
              <a:ext uri="{FF2B5EF4-FFF2-40B4-BE49-F238E27FC236}">
                <a16:creationId xmlns:a16="http://schemas.microsoft.com/office/drawing/2014/main" id="{3EAEEF55-6255-A949-93FC-CA0DA90DDA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66127" y="1512536"/>
            <a:ext cx="911636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product</a:t>
            </a:r>
            <a:br>
              <a:rPr lang="en-GB"/>
            </a:br>
            <a:r>
              <a:rPr lang="en-GB"/>
              <a:t>notice and</a:t>
            </a:r>
            <a:br>
              <a:rPr lang="en-GB"/>
            </a:br>
            <a:r>
              <a:rPr lang="en-GB"/>
              <a:t>linkage</a:t>
            </a:r>
          </a:p>
        </p:txBody>
      </p: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1321495B-9E5E-9E49-98E9-37E02E5EFE6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1603" y="1508298"/>
            <a:ext cx="130801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memorable </a:t>
            </a:r>
          </a:p>
        </p:txBody>
      </p:sp>
      <p:sp>
        <p:nvSpPr>
          <p:cNvPr id="41" name="Text Placeholder 27">
            <a:extLst>
              <a:ext uri="{FF2B5EF4-FFF2-40B4-BE49-F238E27FC236}">
                <a16:creationId xmlns:a16="http://schemas.microsoft.com/office/drawing/2014/main" id="{1801FF5D-F6C0-C848-9A04-6E0D3499D4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95222" y="1511646"/>
            <a:ext cx="1160723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meaningful </a:t>
            </a:r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70E96BEB-C801-7646-94BC-5161A7254BA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65106" y="1514224"/>
            <a:ext cx="2466163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final</a:t>
            </a:r>
            <a:br>
              <a:rPr lang="en-GB"/>
            </a:br>
            <a:r>
              <a:rPr lang="en-GB"/>
              <a:t>content memorable</a:t>
            </a:r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2BBA9004-AEEC-324C-93CC-F0DD8A3D4C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445265" y="1508298"/>
            <a:ext cx="117010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the process</a:t>
            </a:r>
            <a:br>
              <a:rPr lang="en-GB"/>
            </a:br>
            <a:r>
              <a:rPr lang="en-GB"/>
              <a:t>frictionless</a:t>
            </a:r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C6BCD909-4115-FC49-9033-92E6F7FE7F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24600" y="1507822"/>
            <a:ext cx="131889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Embed happiness into</a:t>
            </a:r>
            <a:br>
              <a:rPr lang="en-GB"/>
            </a:br>
            <a:r>
              <a:rPr lang="en-GB"/>
              <a:t>every launch point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0B9DFC6-198A-DE41-9033-D2D246C00B7B}"/>
              </a:ext>
            </a:extLst>
          </p:cNvPr>
          <p:cNvSpPr txBox="1"/>
          <p:nvPr userDrawn="1"/>
        </p:nvSpPr>
        <p:spPr>
          <a:xfrm>
            <a:off x="-2830430" y="-32438"/>
            <a:ext cx="26700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change the column vertical dividers, edit them in the Master Slides view.</a:t>
            </a:r>
          </a:p>
        </p:txBody>
      </p:sp>
    </p:spTree>
    <p:extLst>
      <p:ext uri="{BB962C8B-B14F-4D97-AF65-F5344CB8AC3E}">
        <p14:creationId xmlns:p14="http://schemas.microsoft.com/office/powerpoint/2010/main" val="8575593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fe as usual – Executions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3BC7DBF-2EC1-9145-95F7-96E6ABA8BA44}"/>
              </a:ext>
            </a:extLst>
          </p:cNvPr>
          <p:cNvGrpSpPr/>
          <p:nvPr userDrawn="1"/>
        </p:nvGrpSpPr>
        <p:grpSpPr>
          <a:xfrm>
            <a:off x="1778265" y="341600"/>
            <a:ext cx="8663082" cy="668286"/>
            <a:chOff x="1778265" y="341600"/>
            <a:chExt cx="8663082" cy="486938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00F9C03-6D8D-F342-8448-CE5172BC453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7826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5E41082-7C8A-034F-B1CF-9E09C9788C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193942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E4986E7-8EA7-2148-B75D-1B7FA013F23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636886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13EAB98-E084-E74A-989A-77ACB23A55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458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F34D84B-03F4-0045-AFA1-F38A20EE8D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2912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31221C1-402D-1B4C-AA20-2E701BF37D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980660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8A535F-CD27-DD49-B120-DE2EBF0E70B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41347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7FDEDF38-87D0-DB45-B695-8DD5E5F2A6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189" y="357025"/>
            <a:ext cx="13326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LIFE AS USUAL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05AD8A9-1A2E-D94B-AAD8-868534FF48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266" y="605319"/>
            <a:ext cx="133997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9696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brand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B423AEC7-4189-8546-A818-512A1E4CE8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3746" y="357025"/>
            <a:ext cx="1370541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TRIGGERS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4F88C25F-D314-E14C-A1C2-D373A03BFD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1390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LISTING</a:t>
            </a:r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FAC501AA-4FCC-1B43-A8D7-23AC713D7C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2367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AFFORDABILITY</a:t>
            </a: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5F2C4E64-FA47-AD4C-BC21-6956A0EBEE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17514" y="357025"/>
            <a:ext cx="140692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CONFIRMING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1E6DBBFC-821A-324D-8066-C5D5FF8895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25283" y="357025"/>
            <a:ext cx="14645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MEETING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C0EDD9C7-1FCF-B64C-95E9-E2D9CD87B8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89812" y="357025"/>
            <a:ext cx="1456225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PURCHASING</a:t>
            </a:r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902E6E8E-09ED-A448-87C0-D566AC74D4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16413" y="357025"/>
            <a:ext cx="129137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EXPERIENCING</a:t>
            </a:r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F88A91C5-D7D5-3E4B-8153-DD4E91A2E6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95369" y="610922"/>
            <a:ext cx="1383819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Intersect our</a:t>
            </a:r>
            <a:br>
              <a:rPr lang="en-GB"/>
            </a:br>
            <a:r>
              <a:rPr lang="en-GB"/>
              <a:t>product and the</a:t>
            </a:r>
            <a:br>
              <a:rPr lang="en-GB"/>
            </a:br>
            <a:r>
              <a:rPr lang="en-GB"/>
              <a:t>trigger moment</a:t>
            </a:r>
          </a:p>
        </p:txBody>
      </p:sp>
      <p:sp>
        <p:nvSpPr>
          <p:cNvPr id="39" name="Text Placeholder 27">
            <a:extLst>
              <a:ext uri="{FF2B5EF4-FFF2-40B4-BE49-F238E27FC236}">
                <a16:creationId xmlns:a16="http://schemas.microsoft.com/office/drawing/2014/main" id="{3EAEEF55-6255-A949-93FC-CA0DA90DDA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03094" y="609557"/>
            <a:ext cx="144389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product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1321495B-9E5E-9E49-98E9-37E02E5EFE6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53990" y="605319"/>
            <a:ext cx="145211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memorable </a:t>
            </a:r>
          </a:p>
        </p:txBody>
      </p:sp>
      <p:sp>
        <p:nvSpPr>
          <p:cNvPr id="41" name="Text Placeholder 27">
            <a:extLst>
              <a:ext uri="{FF2B5EF4-FFF2-40B4-BE49-F238E27FC236}">
                <a16:creationId xmlns:a16="http://schemas.microsoft.com/office/drawing/2014/main" id="{1801FF5D-F6C0-C848-9A04-6E0D3499D4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5524" y="608667"/>
            <a:ext cx="141659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meaningful </a:t>
            </a:r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70E96BEB-C801-7646-94BC-5161A7254BA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24437" y="611245"/>
            <a:ext cx="146537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final</a:t>
            </a:r>
            <a:br>
              <a:rPr lang="en-GB"/>
            </a:br>
            <a:r>
              <a:rPr lang="en-GB"/>
              <a:t>content memorable</a:t>
            </a:r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2BBA9004-AEEC-324C-93CC-F0DD8A3D4C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9812" y="605319"/>
            <a:ext cx="1456224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the process</a:t>
            </a:r>
            <a:br>
              <a:rPr lang="en-GB"/>
            </a:br>
            <a:r>
              <a:rPr lang="en-GB"/>
              <a:t>frictionless</a:t>
            </a:r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C6BCD909-4115-FC49-9033-92E6F7FE7F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02196" y="604843"/>
            <a:ext cx="131889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4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Embed happiness into</a:t>
            </a:r>
            <a:br>
              <a:rPr lang="en-GB"/>
            </a:br>
            <a:r>
              <a:rPr lang="en-GB"/>
              <a:t>every launch point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450AEA6-3E08-FB4D-B405-662D7B521188}"/>
              </a:ext>
            </a:extLst>
          </p:cNvPr>
          <p:cNvCxnSpPr>
            <a:cxnSpLocks/>
          </p:cNvCxnSpPr>
          <p:nvPr userDrawn="1"/>
        </p:nvCxnSpPr>
        <p:spPr>
          <a:xfrm flipV="1">
            <a:off x="5702178" y="2602601"/>
            <a:ext cx="0" cy="1633135"/>
          </a:xfrm>
          <a:prstGeom prst="line">
            <a:avLst/>
          </a:prstGeom>
          <a:ln w="15875">
            <a:gradFill>
              <a:gsLst>
                <a:gs pos="0">
                  <a:srgbClr val="CE4D83"/>
                </a:gs>
                <a:gs pos="100000">
                  <a:srgbClr val="3B88B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7">
            <a:extLst>
              <a:ext uri="{FF2B5EF4-FFF2-40B4-BE49-F238E27FC236}">
                <a16:creationId xmlns:a16="http://schemas.microsoft.com/office/drawing/2014/main" id="{33CCAA71-B4EE-0C4C-9942-2CA09C0596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651" y="2283913"/>
            <a:ext cx="4960488" cy="2476368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3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LIFE</a:t>
            </a:r>
            <a:br>
              <a:rPr lang="en-GB"/>
            </a:br>
            <a:r>
              <a:rPr lang="en-GB"/>
              <a:t>AS USUAL</a:t>
            </a:r>
            <a:br>
              <a:rPr lang="en-GB"/>
            </a:br>
            <a:r>
              <a:rPr lang="en-GB"/>
              <a:t>EXECUTIONS</a:t>
            </a:r>
          </a:p>
        </p:txBody>
      </p:sp>
      <p:sp>
        <p:nvSpPr>
          <p:cNvPr id="47" name="Text Placeholder 27">
            <a:extLst>
              <a:ext uri="{FF2B5EF4-FFF2-40B4-BE49-F238E27FC236}">
                <a16:creationId xmlns:a16="http://schemas.microsoft.com/office/drawing/2014/main" id="{9D64C596-7978-1940-A3C1-2F637699FA7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685554" y="3648303"/>
            <a:ext cx="85657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TVC</a:t>
            </a:r>
          </a:p>
        </p:txBody>
      </p:sp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B245A837-D6F8-4E4F-9C5E-D418188ECD1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951110" y="3648303"/>
            <a:ext cx="780648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OOH</a:t>
            </a:r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23876AFD-55F4-EA4F-8B3A-C2D069B6504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040212" y="3648303"/>
            <a:ext cx="780648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Print</a:t>
            </a:r>
          </a:p>
        </p:txBody>
      </p:sp>
      <p:sp>
        <p:nvSpPr>
          <p:cNvPr id="50" name="Text Placeholder 27">
            <a:extLst>
              <a:ext uri="{FF2B5EF4-FFF2-40B4-BE49-F238E27FC236}">
                <a16:creationId xmlns:a16="http://schemas.microsoft.com/office/drawing/2014/main" id="{90B4867C-2ED9-0741-B046-7ED809487E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71901" y="3585298"/>
            <a:ext cx="1416593" cy="461527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High Impact</a:t>
            </a:r>
            <a:br>
              <a:rPr lang="en-GB"/>
            </a:br>
            <a:r>
              <a:rPr lang="en-GB"/>
              <a:t>Social &amp; Digital</a:t>
            </a:r>
          </a:p>
        </p:txBody>
      </p:sp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51B1F76-8D88-F044-AEBE-0DFFD14204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80646" y="2864902"/>
            <a:ext cx="1003293" cy="596896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027D9D7-593A-3A43-973C-746EA27DC60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006683" y="2861017"/>
            <a:ext cx="679444" cy="596895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435A6AC5-4558-834F-AEE8-2C9EC357A2D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138911" y="2941332"/>
            <a:ext cx="495704" cy="534839"/>
          </a:xfrm>
          <a:prstGeom prst="rect">
            <a:avLst/>
          </a:prstGeom>
        </p:spPr>
      </p:pic>
      <p:pic>
        <p:nvPicPr>
          <p:cNvPr id="18" name="Picture 17" descr="A picture containing text, monitor, picture frame, screenshot&#10;&#10;Description automatically generated">
            <a:extLst>
              <a:ext uri="{FF2B5EF4-FFF2-40B4-BE49-F238E27FC236}">
                <a16:creationId xmlns:a16="http://schemas.microsoft.com/office/drawing/2014/main" id="{D11126E8-8B63-124A-BA75-CEB806EBA15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784762" y="2935710"/>
            <a:ext cx="667306" cy="4639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84140F-1B4A-8542-A9F5-167A01FE3D9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8887629" y="2849000"/>
            <a:ext cx="634733" cy="562004"/>
          </a:xfrm>
          <a:prstGeom prst="rect">
            <a:avLst/>
          </a:prstGeom>
        </p:spPr>
      </p:pic>
      <p:sp>
        <p:nvSpPr>
          <p:cNvPr id="51" name="Text Placeholder 27">
            <a:extLst>
              <a:ext uri="{FF2B5EF4-FFF2-40B4-BE49-F238E27FC236}">
                <a16:creationId xmlns:a16="http://schemas.microsoft.com/office/drawing/2014/main" id="{B6A3D0DB-84F1-B64C-819D-7E8C1C0EDF3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83135" y="3648303"/>
            <a:ext cx="85657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Radio</a:t>
            </a:r>
          </a:p>
        </p:txBody>
      </p:sp>
    </p:spTree>
    <p:extLst>
      <p:ext uri="{BB962C8B-B14F-4D97-AF65-F5344CB8AC3E}">
        <p14:creationId xmlns:p14="http://schemas.microsoft.com/office/powerpoint/2010/main" val="31696060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 Impact Social &amp; Digital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LIFE AS USUAL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D7695EA-0413-454A-9B80-3BD2E503CFA6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18093907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 Impact Social &amp; Digital 2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LIFE AS USUAL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8314D8D4-C287-E741-AB32-F67AE4D874A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7530" y="596225"/>
            <a:ext cx="10711543" cy="54717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ED2AAF-F410-EE49-BC89-27F554926F6E}"/>
              </a:ext>
            </a:extLst>
          </p:cNvPr>
          <p:cNvSpPr txBox="1"/>
          <p:nvPr userDrawn="1"/>
        </p:nvSpPr>
        <p:spPr>
          <a:xfrm>
            <a:off x="-3100124" y="-32084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1266075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Image background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9F5787-8063-094C-AD7A-69C513DE8D08}"/>
              </a:ext>
            </a:extLst>
          </p:cNvPr>
          <p:cNvGrpSpPr/>
          <p:nvPr userDrawn="1"/>
        </p:nvGrpSpPr>
        <p:grpSpPr>
          <a:xfrm>
            <a:off x="6507064" y="641040"/>
            <a:ext cx="5247211" cy="312857"/>
            <a:chOff x="7448443" y="332821"/>
            <a:chExt cx="4304278" cy="256636"/>
          </a:xfrm>
        </p:grpSpPr>
        <p:pic>
          <p:nvPicPr>
            <p:cNvPr id="16" name="Picture 1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01CE2AEB-1470-8345-992B-98A1EA71CF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865021" y="338296"/>
              <a:ext cx="1887700" cy="247048"/>
            </a:xfrm>
            <a:prstGeom prst="rect">
              <a:avLst/>
            </a:prstGeom>
          </p:spPr>
        </p:pic>
        <p:pic>
          <p:nvPicPr>
            <p:cNvPr id="18" name="Picture 17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AAB2E12-D3F6-724C-B778-DDFFD6A2D7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448443" y="332821"/>
              <a:ext cx="1937599" cy="256636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829F7AE-2B7B-6D46-BD3C-8CCC2016B6E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602594" y="340165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404" y="2468754"/>
            <a:ext cx="10906727" cy="3191625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8000"/>
              </a:lnSpc>
              <a:spcBef>
                <a:spcPts val="0"/>
              </a:spcBef>
              <a:buNone/>
              <a:defRPr sz="8300" b="1" i="0" spc="-450" baseline="0">
                <a:solidFill>
                  <a:schemeClr val="bg1"/>
                </a:solidFill>
                <a:latin typeface="Arial Black" panose="020B0604020202020204" pitchFamily="34" charset="0"/>
                <a:ea typeface="Segoe UI Historic" panose="020B0502040204020203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PRESENTATION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215410-D779-774C-9CFF-AF96BEFDFF3C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70538" y="6056194"/>
            <a:ext cx="0" cy="359430"/>
          </a:xfrm>
          <a:prstGeom prst="line">
            <a:avLst/>
          </a:prstGeom>
          <a:ln w="12700">
            <a:gradFill>
              <a:gsLst>
                <a:gs pos="0">
                  <a:srgbClr val="D7507B"/>
                </a:gs>
                <a:gs pos="100000">
                  <a:srgbClr val="EFB232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DB6E9BF9-116E-2F45-A4BB-4C023986F7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80063" y="5893387"/>
            <a:ext cx="7645579" cy="685043"/>
          </a:xfr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400" b="0" i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Say something to entice your audience</a:t>
            </a:r>
            <a:br>
              <a:rPr lang="en-GB"/>
            </a:br>
            <a:r>
              <a:rPr lang="en-GB"/>
              <a:t>on two lines if needed.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06AB1282-418F-6D44-B83E-E5212DB8DF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404" y="1529009"/>
            <a:ext cx="10906715" cy="769956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2400" b="1" i="0" spc="-15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CLIENT NAME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0BC8774-A81E-864E-B0BC-BC6A177DB7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3548" y="5983256"/>
            <a:ext cx="2543427" cy="454500"/>
          </a:xfrm>
        </p:spPr>
        <p:txBody>
          <a:bodyPr lIns="0" bIns="0" anchor="b" anchorCtr="0">
            <a:normAutofit/>
          </a:bodyPr>
          <a:lstStyle>
            <a:lvl1pPr marL="0" indent="0">
              <a:buNone/>
              <a:defRPr sz="1400" b="0" i="0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00 MONTH 2022</a:t>
            </a:r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DA4564F-57A6-9B4F-8833-58D53F49EC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4213" y="310932"/>
            <a:ext cx="2058987" cy="10763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0" b="0" i="0" spc="0">
                <a:solidFill>
                  <a:srgbClr val="FDBA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Client’s</a:t>
            </a:r>
            <a:br>
              <a:rPr lang="en-US"/>
            </a:br>
            <a:r>
              <a:rPr lang="en-US"/>
              <a:t>logo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B04074-6BBD-C943-BFF4-717ABEEA591B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12638074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 Impact Social &amp; Digital 3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LIFE AS USUAL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B64378-3777-ED4F-B3F4-05EAE7995DE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41858" y="174035"/>
            <a:ext cx="10677291" cy="600783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6E64D58-A6BC-B542-BB42-5B825A409E19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7693143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 Impact Social &amp; Digital 4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LIFE AS USUAL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7AC19D1-B998-A442-8426-CF50EC933D8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42310" y="391886"/>
            <a:ext cx="8660271" cy="58129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F44628E-2EE3-094A-9580-7D5E9265B4B3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35637291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tical Soci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F003B7-EBBB-FD45-8E40-12A4CBDB29D7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67208570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C – Life as usu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LIFE AS USUAL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7FAB05A-FD40-CB42-A796-1B7681D5490D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12915548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C – Full ble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2">
            <a:extLst>
              <a:ext uri="{FF2B5EF4-FFF2-40B4-BE49-F238E27FC236}">
                <a16:creationId xmlns:a16="http://schemas.microsoft.com/office/drawing/2014/main" id="{C75BF97C-B195-214F-8385-EBB7A9078E6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 spc="-1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 your full bleed video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D7743E-0CF7-2A43-A933-410FDE32129B}"/>
              </a:ext>
            </a:extLst>
          </p:cNvPr>
          <p:cNvSpPr txBox="1"/>
          <p:nvPr userDrawn="1"/>
        </p:nvSpPr>
        <p:spPr>
          <a:xfrm>
            <a:off x="-2958328" y="-112294"/>
            <a:ext cx="275880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Use this slide for a single video.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37554957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dio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LIFE AS USUAL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42AF961-C945-5F40-ACA9-A1B9C78D29B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3815506" y="1557389"/>
            <a:ext cx="5113751" cy="1765182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BF3BD9A-6FA7-A847-A37C-3E8861241A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7275" y="3735109"/>
            <a:ext cx="10466388" cy="622396"/>
          </a:xfrm>
        </p:spPr>
        <p:txBody>
          <a:bodyPr/>
          <a:lstStyle>
            <a:lvl1pPr marL="0" indent="0" algn="ctr">
              <a:buNone/>
              <a:defRPr spc="-6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/>
              <a:t>Your award-winning radio title to go here.</a:t>
            </a:r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E17C0341-5BC2-E542-ACA6-73958576C653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1057624" y="4434624"/>
            <a:ext cx="10466032" cy="12941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Insert audio file here</a:t>
            </a:r>
          </a:p>
        </p:txBody>
      </p:sp>
    </p:spTree>
    <p:extLst>
      <p:ext uri="{BB962C8B-B14F-4D97-AF65-F5344CB8AC3E}">
        <p14:creationId xmlns:p14="http://schemas.microsoft.com/office/powerpoint/2010/main" val="39295842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OH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LIFE AS USUAL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813D2FB-5F1A-E84F-91E5-F5F7FD93DA3F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21ECC11-7B43-DE41-AD65-8CDF81AE36E4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C2A8354-C4E0-D244-A051-CC402EB6B3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A75E881-7CE7-8947-8942-D7BEA7EEED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BD5393E-1505-6D44-9EF4-CAFDE12645A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81826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OH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LIFE AS USUAL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062F353-B94A-C04F-977D-1B83F6BF450F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40420081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OH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LIFE AS USUAL EXECUTIONS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958652-3DAC-A94B-B471-A7D0D8FFF147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2CDF7E8-5244-6F42-8A6A-CA121BE1B14B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36149321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LIFE AS USUAL EXECUTIONS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958652-3DAC-A94B-B471-A7D0D8FFF147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2D46661-0C18-D14C-AA44-23DF411C533C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0DD90D5-EC0E-9F47-8778-E691373C29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5EEA114-D7F9-464C-8930-58BAC5BE7F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CAEF179-320A-B24C-BF8E-C1A7509DA7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E792971-72BB-F34C-B923-16FAC799E350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32001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9412" y="1163719"/>
            <a:ext cx="3196562" cy="596616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400" b="1" i="0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AGENDA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B7FB99-FBFE-C949-8547-2166DCA9065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11097" y="1086628"/>
            <a:ext cx="0" cy="4249460"/>
          </a:xfrm>
          <a:prstGeom prst="line">
            <a:avLst/>
          </a:prstGeom>
          <a:ln w="15875">
            <a:gradFill>
              <a:gsLst>
                <a:gs pos="0">
                  <a:srgbClr val="CE4D83"/>
                </a:gs>
                <a:gs pos="100000">
                  <a:srgbClr val="3F4E8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98030" y="1781116"/>
            <a:ext cx="2597119" cy="652619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</a:t>
            </a:r>
            <a:br>
              <a:rPr lang="en-GB"/>
            </a:br>
            <a:r>
              <a:rPr lang="en-GB"/>
              <a:t>if needed</a:t>
            </a:r>
          </a:p>
        </p:txBody>
      </p:sp>
      <p:graphicFrame>
        <p:nvGraphicFramePr>
          <p:cNvPr id="16" name="Table 5">
            <a:extLst>
              <a:ext uri="{FF2B5EF4-FFF2-40B4-BE49-F238E27FC236}">
                <a16:creationId xmlns:a16="http://schemas.microsoft.com/office/drawing/2014/main" id="{49EEEE38-72FE-7B42-8B98-B8BBCF8BD9B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13379522"/>
              </p:ext>
            </p:extLst>
          </p:nvPr>
        </p:nvGraphicFramePr>
        <p:xfrm>
          <a:off x="4297722" y="1102707"/>
          <a:ext cx="6908545" cy="4437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8861">
                  <a:extLst>
                    <a:ext uri="{9D8B030D-6E8A-4147-A177-3AD203B41FA5}">
                      <a16:colId xmlns:a16="http://schemas.microsoft.com/office/drawing/2014/main" val="918921630"/>
                    </a:ext>
                  </a:extLst>
                </a:gridCol>
                <a:gridCol w="401178">
                  <a:extLst>
                    <a:ext uri="{9D8B030D-6E8A-4147-A177-3AD203B41FA5}">
                      <a16:colId xmlns:a16="http://schemas.microsoft.com/office/drawing/2014/main" val="522346894"/>
                    </a:ext>
                  </a:extLst>
                </a:gridCol>
                <a:gridCol w="3788506">
                  <a:extLst>
                    <a:ext uri="{9D8B030D-6E8A-4147-A177-3AD203B41FA5}">
                      <a16:colId xmlns:a16="http://schemas.microsoft.com/office/drawing/2014/main" val="2024676853"/>
                    </a:ext>
                  </a:extLst>
                </a:gridCol>
              </a:tblGrid>
              <a:tr h="460613"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2000" b="0" i="0" spc="-15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01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spc="-15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05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498195"/>
                  </a:ext>
                </a:extLst>
              </a:tr>
              <a:tr h="6030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spc="-60" baseline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title in here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i="0" spc="-60" baseline="0">
                        <a:solidFill>
                          <a:srgbClr val="1A1A1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i="0" spc="-60" baseline="0">
                        <a:solidFill>
                          <a:srgbClr val="1A1A1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i="0" spc="-60" baseline="0">
                        <a:solidFill>
                          <a:srgbClr val="1A1A1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spc="-60" baseline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title in here</a:t>
                      </a:r>
                    </a:p>
                    <a:p>
                      <a:endParaRPr lang="en-US" b="1" i="0" spc="-60" baseline="0">
                        <a:solidFill>
                          <a:srgbClr val="1A1A1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029832"/>
                  </a:ext>
                </a:extLst>
              </a:tr>
              <a:tr h="421705"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r>
                        <a:rPr lang="en-US" sz="2000" b="0" i="0" spc="-15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02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spc="-15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06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60808"/>
                  </a:ext>
                </a:extLst>
              </a:tr>
              <a:tr h="4919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spc="-60" baseline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title in here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spc="-60" baseline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title in here</a:t>
                      </a:r>
                    </a:p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103759"/>
                  </a:ext>
                </a:extLst>
              </a:tr>
              <a:tr h="4217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spc="-15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03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60"/>
                        </a:lnSpc>
                      </a:pP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spc="-15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07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638386"/>
                  </a:ext>
                </a:extLst>
              </a:tr>
              <a:tr h="3305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spc="-60" baseline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title in here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rgbClr val="1A1A1A"/>
                        </a:solidFill>
                        <a:latin typeface="Code Pro Bold LC" panose="02000000000000000000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spc="-60" baseline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title in here</a:t>
                      </a:r>
                    </a:p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225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spc="-15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04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  <a:endParaRPr lang="en-US" sz="14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spc="-15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08</a:t>
                      </a:r>
                      <a:br>
                        <a:rPr lang="en-US" sz="11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100">
                          <a:solidFill>
                            <a:srgbClr val="FDBA2F"/>
                          </a:solidFill>
                        </a:rPr>
                        <a:t>______</a:t>
                      </a:r>
                      <a:endParaRPr lang="en-US" sz="1100">
                        <a:solidFill>
                          <a:srgbClr val="1A1A1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7901794"/>
                  </a:ext>
                </a:extLst>
              </a:tr>
              <a:tr h="1652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spc="-60" baseline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title in here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spc="-60" baseline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title in here</a:t>
                      </a:r>
                    </a:p>
                    <a:p>
                      <a:endParaRPr lang="en-US" sz="1100" b="0" i="0">
                        <a:solidFill>
                          <a:srgbClr val="1A1A1A"/>
                        </a:solidFill>
                        <a:latin typeface="Rockwell" panose="02060603020205020403" pitchFamily="18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875880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464C6627-0BFD-E24F-8E89-41BCEE4D0117}"/>
              </a:ext>
            </a:extLst>
          </p:cNvPr>
          <p:cNvSpPr txBox="1"/>
          <p:nvPr userDrawn="1"/>
        </p:nvSpPr>
        <p:spPr>
          <a:xfrm>
            <a:off x="-2990850" y="31730"/>
            <a:ext cx="2686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edit the tabular copy – go into Master Slides and edit this copy in this slide.</a:t>
            </a:r>
          </a:p>
        </p:txBody>
      </p:sp>
    </p:spTree>
    <p:extLst>
      <p:ext uri="{BB962C8B-B14F-4D97-AF65-F5344CB8AC3E}">
        <p14:creationId xmlns:p14="http://schemas.microsoft.com/office/powerpoint/2010/main" val="41116690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LIFE AS USUAL EXECUTIONS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958652-3DAC-A94B-B471-A7D0D8FFF147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2D46661-0C18-D14C-AA44-23DF411C533C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0DD90D5-EC0E-9F47-8778-E691373C29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5EEA114-D7F9-464C-8930-58BAC5BE7F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CAEF179-320A-B24C-BF8E-C1A7509DA7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69BB573-BA58-3940-9D42-8B2E803ED5E3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5242959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ggers – Executions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3BC7DBF-2EC1-9145-95F7-96E6ABA8BA44}"/>
              </a:ext>
            </a:extLst>
          </p:cNvPr>
          <p:cNvGrpSpPr/>
          <p:nvPr userDrawn="1"/>
        </p:nvGrpSpPr>
        <p:grpSpPr>
          <a:xfrm>
            <a:off x="1778265" y="341600"/>
            <a:ext cx="8663082" cy="668286"/>
            <a:chOff x="1778265" y="341600"/>
            <a:chExt cx="8663082" cy="486938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00F9C03-6D8D-F342-8448-CE5172BC453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7826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5E41082-7C8A-034F-B1CF-9E09C9788C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193942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E4986E7-8EA7-2148-B75D-1B7FA013F23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636886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13EAB98-E084-E74A-989A-77ACB23A55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458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F34D84B-03F4-0045-AFA1-F38A20EE8D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2912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31221C1-402D-1B4C-AA20-2E701BF37D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980660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8A535F-CD27-DD49-B120-DE2EBF0E70B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41347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7FDEDF38-87D0-DB45-B695-8DD5E5F2A6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189" y="357025"/>
            <a:ext cx="13326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80808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LIFE AS USUAL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05AD8A9-1A2E-D94B-AAD8-868534FF48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266" y="605319"/>
            <a:ext cx="133997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brand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B423AEC7-4189-8546-A818-512A1E4CE8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3746" y="357025"/>
            <a:ext cx="1370541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TRIGGERS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4F88C25F-D314-E14C-A1C2-D373A03BFD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1390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LISTING</a:t>
            </a:r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FAC501AA-4FCC-1B43-A8D7-23AC713D7C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2367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AFFORDABILITY</a:t>
            </a: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5F2C4E64-FA47-AD4C-BC21-6956A0EBEE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17514" y="357025"/>
            <a:ext cx="140692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CONFIRMING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1E6DBBFC-821A-324D-8066-C5D5FF8895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25283" y="357025"/>
            <a:ext cx="14645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MEETING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C0EDD9C7-1FCF-B64C-95E9-E2D9CD87B8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89812" y="357025"/>
            <a:ext cx="1456225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PURCHASING</a:t>
            </a:r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902E6E8E-09ED-A448-87C0-D566AC74D4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16413" y="357025"/>
            <a:ext cx="129137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EXPERIENCING</a:t>
            </a:r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F88A91C5-D7D5-3E4B-8153-DD4E91A2E6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95369" y="610922"/>
            <a:ext cx="1383819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9696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Intersect our</a:t>
            </a:r>
            <a:br>
              <a:rPr lang="en-GB"/>
            </a:br>
            <a:r>
              <a:rPr lang="en-GB"/>
              <a:t>product and the</a:t>
            </a:r>
            <a:br>
              <a:rPr lang="en-GB"/>
            </a:br>
            <a:r>
              <a:rPr lang="en-GB"/>
              <a:t>trigger moment</a:t>
            </a:r>
          </a:p>
        </p:txBody>
      </p:sp>
      <p:sp>
        <p:nvSpPr>
          <p:cNvPr id="39" name="Text Placeholder 27">
            <a:extLst>
              <a:ext uri="{FF2B5EF4-FFF2-40B4-BE49-F238E27FC236}">
                <a16:creationId xmlns:a16="http://schemas.microsoft.com/office/drawing/2014/main" id="{3EAEEF55-6255-A949-93FC-CA0DA90DDA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03094" y="609557"/>
            <a:ext cx="144389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product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1321495B-9E5E-9E49-98E9-37E02E5EFE6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53990" y="605319"/>
            <a:ext cx="145211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memorable </a:t>
            </a:r>
          </a:p>
        </p:txBody>
      </p:sp>
      <p:sp>
        <p:nvSpPr>
          <p:cNvPr id="41" name="Text Placeholder 27">
            <a:extLst>
              <a:ext uri="{FF2B5EF4-FFF2-40B4-BE49-F238E27FC236}">
                <a16:creationId xmlns:a16="http://schemas.microsoft.com/office/drawing/2014/main" id="{1801FF5D-F6C0-C848-9A04-6E0D3499D4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5524" y="608667"/>
            <a:ext cx="141659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meaningful </a:t>
            </a:r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70E96BEB-C801-7646-94BC-5161A7254BA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24437" y="611245"/>
            <a:ext cx="146537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final</a:t>
            </a:r>
            <a:br>
              <a:rPr lang="en-GB"/>
            </a:br>
            <a:r>
              <a:rPr lang="en-GB"/>
              <a:t>content memorable</a:t>
            </a:r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2BBA9004-AEEC-324C-93CC-F0DD8A3D4C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9812" y="605319"/>
            <a:ext cx="1456224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the process</a:t>
            </a:r>
            <a:br>
              <a:rPr lang="en-GB"/>
            </a:br>
            <a:r>
              <a:rPr lang="en-GB"/>
              <a:t>frictionless</a:t>
            </a:r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C6BCD909-4115-FC49-9033-92E6F7FE7F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02196" y="604843"/>
            <a:ext cx="131889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Embed happiness into</a:t>
            </a:r>
            <a:br>
              <a:rPr lang="en-GB"/>
            </a:br>
            <a:r>
              <a:rPr lang="en-GB"/>
              <a:t>every launch point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450AEA6-3E08-FB4D-B405-662D7B521188}"/>
              </a:ext>
            </a:extLst>
          </p:cNvPr>
          <p:cNvCxnSpPr>
            <a:cxnSpLocks/>
          </p:cNvCxnSpPr>
          <p:nvPr userDrawn="1"/>
        </p:nvCxnSpPr>
        <p:spPr>
          <a:xfrm flipV="1">
            <a:off x="5702178" y="2861017"/>
            <a:ext cx="0" cy="1121952"/>
          </a:xfrm>
          <a:prstGeom prst="line">
            <a:avLst/>
          </a:prstGeom>
          <a:ln w="15875">
            <a:gradFill>
              <a:gsLst>
                <a:gs pos="1000">
                  <a:srgbClr val="807088"/>
                </a:gs>
                <a:gs pos="100000">
                  <a:srgbClr val="3689BB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7">
            <a:extLst>
              <a:ext uri="{FF2B5EF4-FFF2-40B4-BE49-F238E27FC236}">
                <a16:creationId xmlns:a16="http://schemas.microsoft.com/office/drawing/2014/main" id="{33CCAA71-B4EE-0C4C-9942-2CA09C0596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651" y="2283913"/>
            <a:ext cx="4960488" cy="2476368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3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TRIGGERS</a:t>
            </a:r>
            <a:br>
              <a:rPr lang="en-GB"/>
            </a:br>
            <a:r>
              <a:rPr lang="en-GB"/>
              <a:t>EXECUTIONS</a:t>
            </a:r>
          </a:p>
        </p:txBody>
      </p:sp>
      <p:sp>
        <p:nvSpPr>
          <p:cNvPr id="47" name="Text Placeholder 27">
            <a:extLst>
              <a:ext uri="{FF2B5EF4-FFF2-40B4-BE49-F238E27FC236}">
                <a16:creationId xmlns:a16="http://schemas.microsoft.com/office/drawing/2014/main" id="{9D64C596-7978-1940-A3C1-2F637699FA7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08459" y="3821023"/>
            <a:ext cx="85657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Search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128F33E9-03F7-B444-B1CB-2554D4CB1CA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5871" y="2838168"/>
            <a:ext cx="524794" cy="85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6086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arch a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TRIGGERS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B6CC412-605D-8E48-AF39-C62DBDA2C1BB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7754165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ing – Executions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3BC7DBF-2EC1-9145-95F7-96E6ABA8BA44}"/>
              </a:ext>
            </a:extLst>
          </p:cNvPr>
          <p:cNvGrpSpPr/>
          <p:nvPr userDrawn="1"/>
        </p:nvGrpSpPr>
        <p:grpSpPr>
          <a:xfrm>
            <a:off x="1778265" y="341600"/>
            <a:ext cx="8663082" cy="668286"/>
            <a:chOff x="1778265" y="341600"/>
            <a:chExt cx="8663082" cy="486938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00F9C03-6D8D-F342-8448-CE5172BC453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7826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5E41082-7C8A-034F-B1CF-9E09C9788C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193942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E4986E7-8EA7-2148-B75D-1B7FA013F23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636886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13EAB98-E084-E74A-989A-77ACB23A55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458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F34D84B-03F4-0045-AFA1-F38A20EE8D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2912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31221C1-402D-1B4C-AA20-2E701BF37D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980660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8A535F-CD27-DD49-B120-DE2EBF0E70B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41347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7FDEDF38-87D0-DB45-B695-8DD5E5F2A6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189" y="357025"/>
            <a:ext cx="13326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80808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LIFE AS USUAL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05AD8A9-1A2E-D94B-AAD8-868534FF48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266" y="605319"/>
            <a:ext cx="133997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brand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B423AEC7-4189-8546-A818-512A1E4CE8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3746" y="357025"/>
            <a:ext cx="1370541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TRIGGERS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4F88C25F-D314-E14C-A1C2-D373A03BFD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1390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LISTING</a:t>
            </a:r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FAC501AA-4FCC-1B43-A8D7-23AC713D7C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2367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AFFORDABILITY</a:t>
            </a: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5F2C4E64-FA47-AD4C-BC21-6956A0EBEE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17514" y="357025"/>
            <a:ext cx="140692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CONFIRMING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1E6DBBFC-821A-324D-8066-C5D5FF8895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25283" y="357025"/>
            <a:ext cx="14645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MEETING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C0EDD9C7-1FCF-B64C-95E9-E2D9CD87B8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89812" y="357025"/>
            <a:ext cx="1456225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PURCHASING</a:t>
            </a:r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902E6E8E-09ED-A448-87C0-D566AC74D4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16413" y="357025"/>
            <a:ext cx="129137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EXPERIENCING</a:t>
            </a:r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F88A91C5-D7D5-3E4B-8153-DD4E91A2E6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95369" y="610922"/>
            <a:ext cx="1383819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Intersect our</a:t>
            </a:r>
            <a:br>
              <a:rPr lang="en-GB"/>
            </a:br>
            <a:r>
              <a:rPr lang="en-GB"/>
              <a:t>product and the</a:t>
            </a:r>
            <a:br>
              <a:rPr lang="en-GB"/>
            </a:br>
            <a:r>
              <a:rPr lang="en-GB"/>
              <a:t>trigger moment</a:t>
            </a:r>
          </a:p>
        </p:txBody>
      </p:sp>
      <p:sp>
        <p:nvSpPr>
          <p:cNvPr id="39" name="Text Placeholder 27">
            <a:extLst>
              <a:ext uri="{FF2B5EF4-FFF2-40B4-BE49-F238E27FC236}">
                <a16:creationId xmlns:a16="http://schemas.microsoft.com/office/drawing/2014/main" id="{3EAEEF55-6255-A949-93FC-CA0DA90DDA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03094" y="609557"/>
            <a:ext cx="144389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9696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product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1321495B-9E5E-9E49-98E9-37E02E5EFE6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53990" y="605319"/>
            <a:ext cx="145211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memorable </a:t>
            </a:r>
          </a:p>
        </p:txBody>
      </p:sp>
      <p:sp>
        <p:nvSpPr>
          <p:cNvPr id="41" name="Text Placeholder 27">
            <a:extLst>
              <a:ext uri="{FF2B5EF4-FFF2-40B4-BE49-F238E27FC236}">
                <a16:creationId xmlns:a16="http://schemas.microsoft.com/office/drawing/2014/main" id="{1801FF5D-F6C0-C848-9A04-6E0D3499D4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5524" y="608667"/>
            <a:ext cx="141659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meaningful </a:t>
            </a:r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70E96BEB-C801-7646-94BC-5161A7254BA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24437" y="611245"/>
            <a:ext cx="146537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final</a:t>
            </a:r>
            <a:br>
              <a:rPr lang="en-GB"/>
            </a:br>
            <a:r>
              <a:rPr lang="en-GB"/>
              <a:t>content memorable</a:t>
            </a:r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2BBA9004-AEEC-324C-93CC-F0DD8A3D4C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9812" y="605319"/>
            <a:ext cx="1456224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the process</a:t>
            </a:r>
            <a:br>
              <a:rPr lang="en-GB"/>
            </a:br>
            <a:r>
              <a:rPr lang="en-GB"/>
              <a:t>frictionless</a:t>
            </a:r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C6BCD909-4115-FC49-9033-92E6F7FE7F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02196" y="604843"/>
            <a:ext cx="131889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Embed happiness into</a:t>
            </a:r>
            <a:br>
              <a:rPr lang="en-GB"/>
            </a:br>
            <a:r>
              <a:rPr lang="en-GB"/>
              <a:t>every launch point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450AEA6-3E08-FB4D-B405-662D7B521188}"/>
              </a:ext>
            </a:extLst>
          </p:cNvPr>
          <p:cNvCxnSpPr>
            <a:cxnSpLocks/>
          </p:cNvCxnSpPr>
          <p:nvPr userDrawn="1"/>
        </p:nvCxnSpPr>
        <p:spPr>
          <a:xfrm flipV="1">
            <a:off x="5702178" y="2861017"/>
            <a:ext cx="0" cy="1121952"/>
          </a:xfrm>
          <a:prstGeom prst="line">
            <a:avLst/>
          </a:prstGeom>
          <a:ln w="15875">
            <a:gradFill>
              <a:gsLst>
                <a:gs pos="1000">
                  <a:srgbClr val="737793"/>
                </a:gs>
                <a:gs pos="99000">
                  <a:srgbClr val="DF5A34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7">
            <a:extLst>
              <a:ext uri="{FF2B5EF4-FFF2-40B4-BE49-F238E27FC236}">
                <a16:creationId xmlns:a16="http://schemas.microsoft.com/office/drawing/2014/main" id="{33CCAA71-B4EE-0C4C-9942-2CA09C0596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651" y="2283913"/>
            <a:ext cx="4960488" cy="2476368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3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LISTING</a:t>
            </a:r>
            <a:br>
              <a:rPr lang="en-GB"/>
            </a:br>
            <a:r>
              <a:rPr lang="en-GB"/>
              <a:t>EXECUTIONS</a:t>
            </a:r>
          </a:p>
        </p:txBody>
      </p:sp>
      <p:pic>
        <p:nvPicPr>
          <p:cNvPr id="8" name="Picture 7" descr="Text, icon&#10;&#10;Description automatically generated">
            <a:extLst>
              <a:ext uri="{FF2B5EF4-FFF2-40B4-BE49-F238E27FC236}">
                <a16:creationId xmlns:a16="http://schemas.microsoft.com/office/drawing/2014/main" id="{57214BA3-F932-1B4B-A942-9A0C6E5B8F2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73151" y="2847967"/>
            <a:ext cx="654705" cy="797686"/>
          </a:xfrm>
          <a:prstGeom prst="rect">
            <a:avLst/>
          </a:prstGeom>
        </p:spPr>
      </p:pic>
      <p:pic>
        <p:nvPicPr>
          <p:cNvPr id="11" name="Picture 10" descr="A red and black logo&#10;&#10;Description automatically generated with low confidence">
            <a:extLst>
              <a:ext uri="{FF2B5EF4-FFF2-40B4-BE49-F238E27FC236}">
                <a16:creationId xmlns:a16="http://schemas.microsoft.com/office/drawing/2014/main" id="{D1B99406-646B-0841-8E6F-86A704CEBA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80762" y="2922476"/>
            <a:ext cx="594000" cy="594000"/>
          </a:xfrm>
          <a:prstGeom prst="rect">
            <a:avLst/>
          </a:prstGeom>
        </p:spPr>
      </p:pic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5753A043-553F-944A-8ECF-52F0FD8FE2F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60061" y="3781021"/>
            <a:ext cx="85657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Web</a:t>
            </a:r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E5635257-EDD5-E04A-9527-BAA30BA3045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388087" y="3781021"/>
            <a:ext cx="85657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Social</a:t>
            </a:r>
          </a:p>
        </p:txBody>
      </p:sp>
    </p:spTree>
    <p:extLst>
      <p:ext uri="{BB962C8B-B14F-4D97-AF65-F5344CB8AC3E}">
        <p14:creationId xmlns:p14="http://schemas.microsoft.com/office/powerpoint/2010/main" val="13793267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site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LISTING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C6A8123-2D69-324E-A965-8CB87A6BD26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42310" y="391886"/>
            <a:ext cx="8660271" cy="581297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76E761E-DB16-9E49-90C2-0A05B3D9A57D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7235795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s 1 – Listing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LISTING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F40FF8CA-43C2-1044-8E4D-A024B1650B0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41858" y="174035"/>
            <a:ext cx="10677291" cy="600783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ECBD4D0-4796-7648-83D1-DAE72571D43A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10531196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s 2 – Listing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LISTING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Graphical user interface&#10;&#10;Description automatically generated">
            <a:extLst>
              <a:ext uri="{FF2B5EF4-FFF2-40B4-BE49-F238E27FC236}">
                <a16:creationId xmlns:a16="http://schemas.microsoft.com/office/drawing/2014/main" id="{881FACED-9BA7-494A-9599-4051FD9A1A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7530" y="596225"/>
            <a:ext cx="10711543" cy="547178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2522602-E9BD-C04A-A861-A4CD623CD71E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08024327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ine/offline activ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FEC5DB4-7E9C-3F43-9A0E-C2F68C20E14A}"/>
              </a:ext>
            </a:extLst>
          </p:cNvPr>
          <p:cNvCxnSpPr>
            <a:cxnSpLocks/>
          </p:cNvCxnSpPr>
          <p:nvPr userDrawn="1"/>
        </p:nvCxnSpPr>
        <p:spPr>
          <a:xfrm flipV="1">
            <a:off x="9012861" y="3822852"/>
            <a:ext cx="0" cy="319490"/>
          </a:xfrm>
          <a:prstGeom prst="straightConnector1">
            <a:avLst/>
          </a:prstGeom>
          <a:ln w="41275" cap="rnd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A0CA7B7-04AD-7047-8959-EED325AFACD7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33170035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fordability – Executions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3BC7DBF-2EC1-9145-95F7-96E6ABA8BA44}"/>
              </a:ext>
            </a:extLst>
          </p:cNvPr>
          <p:cNvGrpSpPr/>
          <p:nvPr userDrawn="1"/>
        </p:nvGrpSpPr>
        <p:grpSpPr>
          <a:xfrm>
            <a:off x="1778265" y="341600"/>
            <a:ext cx="8663082" cy="668286"/>
            <a:chOff x="1778265" y="341600"/>
            <a:chExt cx="8663082" cy="486938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00F9C03-6D8D-F342-8448-CE5172BC453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7826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5E41082-7C8A-034F-B1CF-9E09C9788C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193942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E4986E7-8EA7-2148-B75D-1B7FA013F23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636886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13EAB98-E084-E74A-989A-77ACB23A55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458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F34D84B-03F4-0045-AFA1-F38A20EE8D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2912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31221C1-402D-1B4C-AA20-2E701BF37D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980660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8A535F-CD27-DD49-B120-DE2EBF0E70B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41347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7FDEDF38-87D0-DB45-B695-8DD5E5F2A6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189" y="357025"/>
            <a:ext cx="13326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80808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LIFE AS USUAL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05AD8A9-1A2E-D94B-AAD8-868534FF48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266" y="605319"/>
            <a:ext cx="133997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brand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B423AEC7-4189-8546-A818-512A1E4CE8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3746" y="357025"/>
            <a:ext cx="1370541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TRIGGERS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4F88C25F-D314-E14C-A1C2-D373A03BFD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1390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LISTING</a:t>
            </a:r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FAC501AA-4FCC-1B43-A8D7-23AC713D7C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2367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AFFORDABILITY</a:t>
            </a: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5F2C4E64-FA47-AD4C-BC21-6956A0EBEE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17514" y="357025"/>
            <a:ext cx="140692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CONFIRMING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1E6DBBFC-821A-324D-8066-C5D5FF8895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25283" y="357025"/>
            <a:ext cx="14645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MEETING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C0EDD9C7-1FCF-B64C-95E9-E2D9CD87B8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89812" y="357025"/>
            <a:ext cx="1456225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PURCHASING</a:t>
            </a:r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902E6E8E-09ED-A448-87C0-D566AC74D4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16413" y="357025"/>
            <a:ext cx="129137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EXPERIENCING</a:t>
            </a:r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F88A91C5-D7D5-3E4B-8153-DD4E91A2E6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95369" y="610922"/>
            <a:ext cx="1383819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Intersect our</a:t>
            </a:r>
            <a:br>
              <a:rPr lang="en-GB"/>
            </a:br>
            <a:r>
              <a:rPr lang="en-GB"/>
              <a:t>product and the</a:t>
            </a:r>
            <a:br>
              <a:rPr lang="en-GB"/>
            </a:br>
            <a:r>
              <a:rPr lang="en-GB"/>
              <a:t>trigger moment</a:t>
            </a:r>
          </a:p>
        </p:txBody>
      </p:sp>
      <p:sp>
        <p:nvSpPr>
          <p:cNvPr id="39" name="Text Placeholder 27">
            <a:extLst>
              <a:ext uri="{FF2B5EF4-FFF2-40B4-BE49-F238E27FC236}">
                <a16:creationId xmlns:a16="http://schemas.microsoft.com/office/drawing/2014/main" id="{3EAEEF55-6255-A949-93FC-CA0DA90DDA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03094" y="609557"/>
            <a:ext cx="144389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product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1321495B-9E5E-9E49-98E9-37E02E5EFE6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53990" y="605319"/>
            <a:ext cx="145211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9696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memorable </a:t>
            </a:r>
          </a:p>
        </p:txBody>
      </p:sp>
      <p:sp>
        <p:nvSpPr>
          <p:cNvPr id="41" name="Text Placeholder 27">
            <a:extLst>
              <a:ext uri="{FF2B5EF4-FFF2-40B4-BE49-F238E27FC236}">
                <a16:creationId xmlns:a16="http://schemas.microsoft.com/office/drawing/2014/main" id="{1801FF5D-F6C0-C848-9A04-6E0D3499D4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5524" y="608667"/>
            <a:ext cx="141659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meaningful </a:t>
            </a:r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70E96BEB-C801-7646-94BC-5161A7254BA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24437" y="611245"/>
            <a:ext cx="146537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final</a:t>
            </a:r>
            <a:br>
              <a:rPr lang="en-GB"/>
            </a:br>
            <a:r>
              <a:rPr lang="en-GB"/>
              <a:t>content memorable</a:t>
            </a:r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2BBA9004-AEEC-324C-93CC-F0DD8A3D4C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9812" y="605319"/>
            <a:ext cx="1456224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the process</a:t>
            </a:r>
            <a:br>
              <a:rPr lang="en-GB"/>
            </a:br>
            <a:r>
              <a:rPr lang="en-GB"/>
              <a:t>frictionless</a:t>
            </a:r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C6BCD909-4115-FC49-9033-92E6F7FE7F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02196" y="604843"/>
            <a:ext cx="131889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Embed happiness into</a:t>
            </a:r>
            <a:br>
              <a:rPr lang="en-GB"/>
            </a:br>
            <a:r>
              <a:rPr lang="en-GB"/>
              <a:t>every launch point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450AEA6-3E08-FB4D-B405-662D7B521188}"/>
              </a:ext>
            </a:extLst>
          </p:cNvPr>
          <p:cNvCxnSpPr>
            <a:cxnSpLocks/>
          </p:cNvCxnSpPr>
          <p:nvPr userDrawn="1"/>
        </p:nvCxnSpPr>
        <p:spPr>
          <a:xfrm flipV="1">
            <a:off x="6852632" y="2861017"/>
            <a:ext cx="0" cy="1121952"/>
          </a:xfrm>
          <a:prstGeom prst="line">
            <a:avLst/>
          </a:prstGeom>
          <a:ln w="15875">
            <a:gradFill>
              <a:gsLst>
                <a:gs pos="1000">
                  <a:srgbClr val="E75138"/>
                </a:gs>
                <a:gs pos="99000">
                  <a:srgbClr val="ED6934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7">
            <a:extLst>
              <a:ext uri="{FF2B5EF4-FFF2-40B4-BE49-F238E27FC236}">
                <a16:creationId xmlns:a16="http://schemas.microsoft.com/office/drawing/2014/main" id="{33CCAA71-B4EE-0C4C-9942-2CA09C0596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650" y="2283913"/>
            <a:ext cx="6137739" cy="2476368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3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AFFORDABILITY</a:t>
            </a:r>
            <a:br>
              <a:rPr lang="en-GB"/>
            </a:br>
            <a:r>
              <a:rPr lang="en-GB"/>
              <a:t>EXECUTIONS</a:t>
            </a:r>
          </a:p>
        </p:txBody>
      </p:sp>
      <p:sp>
        <p:nvSpPr>
          <p:cNvPr id="47" name="Text Placeholder 27">
            <a:extLst>
              <a:ext uri="{FF2B5EF4-FFF2-40B4-BE49-F238E27FC236}">
                <a16:creationId xmlns:a16="http://schemas.microsoft.com/office/drawing/2014/main" id="{9D64C596-7978-1940-A3C1-2F637699FA7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58912" y="3672161"/>
            <a:ext cx="99431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Director’s</a:t>
            </a:r>
            <a:br>
              <a:rPr lang="en-GB"/>
            </a:br>
            <a:r>
              <a:rPr lang="en-GB"/>
              <a:t>mix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EAC0A0-F913-584D-B865-34401CA0C03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400060" y="2811134"/>
            <a:ext cx="953162" cy="59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214BA3-F932-1B4B-A942-9A0C6E5B8F2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9951891" y="2739107"/>
            <a:ext cx="654704" cy="7976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B99406-646B-0841-8E6F-86A704CEBA4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8859502" y="2813616"/>
            <a:ext cx="594000" cy="594000"/>
          </a:xfrm>
          <a:prstGeom prst="rect">
            <a:avLst/>
          </a:prstGeom>
        </p:spPr>
      </p:pic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5753A043-553F-944A-8ECF-52F0FD8FE2F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38801" y="3672161"/>
            <a:ext cx="85657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Web</a:t>
            </a:r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E5635257-EDD5-E04A-9527-BAA30BA3045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66827" y="3672161"/>
            <a:ext cx="85657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Social</a:t>
            </a:r>
          </a:p>
        </p:txBody>
      </p:sp>
    </p:spTree>
    <p:extLst>
      <p:ext uri="{BB962C8B-B14F-4D97-AF65-F5344CB8AC3E}">
        <p14:creationId xmlns:p14="http://schemas.microsoft.com/office/powerpoint/2010/main" val="22704861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video – Affordabil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edia Placeholder 2">
            <a:extLst>
              <a:ext uri="{FF2B5EF4-FFF2-40B4-BE49-F238E27FC236}">
                <a16:creationId xmlns:a16="http://schemas.microsoft.com/office/drawing/2014/main" id="{21DC41D8-9F6D-6C4F-93AE-9ACB2973CB4F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 spc="-1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 your full bleed video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B5DB29-9EBD-3E48-8968-F2948E3BA350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070254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ef recap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3" y="1532065"/>
            <a:ext cx="2647919" cy="124923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400" b="1" i="0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BRIEF</a:t>
            </a:r>
            <a:br>
              <a:rPr lang="en-GB"/>
            </a:br>
            <a:r>
              <a:rPr lang="en-GB"/>
              <a:t>RECAP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B7FB99-FBFE-C949-8547-2166DCA9065E}"/>
              </a:ext>
            </a:extLst>
          </p:cNvPr>
          <p:cNvCxnSpPr>
            <a:cxnSpLocks/>
          </p:cNvCxnSpPr>
          <p:nvPr userDrawn="1"/>
        </p:nvCxnSpPr>
        <p:spPr>
          <a:xfrm flipV="1">
            <a:off x="3521686" y="1477956"/>
            <a:ext cx="0" cy="3715408"/>
          </a:xfrm>
          <a:prstGeom prst="line">
            <a:avLst/>
          </a:prstGeom>
          <a:ln w="15875">
            <a:gradFill>
              <a:gsLst>
                <a:gs pos="0">
                  <a:srgbClr val="CE4D83"/>
                </a:gs>
                <a:gs pos="100000">
                  <a:srgbClr val="3B88B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664" y="2789410"/>
            <a:ext cx="2597119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</a:t>
            </a:r>
            <a:br>
              <a:rPr lang="en-GB"/>
            </a:br>
            <a:r>
              <a:rPr lang="en-GB"/>
              <a:t>if needed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6811" y="1419764"/>
            <a:ext cx="5568409" cy="3773600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spc="0" baseline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</p:spTree>
    <p:extLst>
      <p:ext uri="{BB962C8B-B14F-4D97-AF65-F5344CB8AC3E}">
        <p14:creationId xmlns:p14="http://schemas.microsoft.com/office/powerpoint/2010/main" val="42600523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site 2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AFFPRDABILITY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63506E7-9690-A14C-9985-1B222D4470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42310" y="332511"/>
            <a:ext cx="8660271" cy="581297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A55D75E-ED73-6341-8D23-6E2AE445BD69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7422628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s 1 - Affordability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AFFPRDABILITY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Graphical user interface&#10;&#10;Description automatically generated">
            <a:extLst>
              <a:ext uri="{FF2B5EF4-FFF2-40B4-BE49-F238E27FC236}">
                <a16:creationId xmlns:a16="http://schemas.microsoft.com/office/drawing/2014/main" id="{90608600-0215-B24A-938C-4656245F2B7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7530" y="596225"/>
            <a:ext cx="10711543" cy="54717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4924BCC-F788-394C-986D-DEDD903EC2A5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6224626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s 2 - Affordability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AFFPRDABILITY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4001A3C-C347-D649-8AEF-8532B96371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0983" t="28889" r="45714" b="34603"/>
          <a:stretch/>
        </p:blipFill>
        <p:spPr>
          <a:xfrm>
            <a:off x="2764972" y="1621971"/>
            <a:ext cx="7322534" cy="34725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A41FC00-EC31-5641-9298-AAA9B39EDDBF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5694478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s 3 - Affordability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AFFPRDABILITY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956462B9-D8BB-3442-9F95-791C7E3699B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41858" y="174035"/>
            <a:ext cx="10677291" cy="60078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097EF84-79F5-1A43-8AD6-A7AC2FDAB395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423504102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rming – Executions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3BC7DBF-2EC1-9145-95F7-96E6ABA8BA44}"/>
              </a:ext>
            </a:extLst>
          </p:cNvPr>
          <p:cNvGrpSpPr/>
          <p:nvPr userDrawn="1"/>
        </p:nvGrpSpPr>
        <p:grpSpPr>
          <a:xfrm>
            <a:off x="1778265" y="341600"/>
            <a:ext cx="8663082" cy="668286"/>
            <a:chOff x="1778265" y="341600"/>
            <a:chExt cx="8663082" cy="486938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00F9C03-6D8D-F342-8448-CE5172BC453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7826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5E41082-7C8A-034F-B1CF-9E09C9788C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193942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E4986E7-8EA7-2148-B75D-1B7FA013F23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636886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13EAB98-E084-E74A-989A-77ACB23A55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458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F34D84B-03F4-0045-AFA1-F38A20EE8D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2912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31221C1-402D-1B4C-AA20-2E701BF37D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980660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8A535F-CD27-DD49-B120-DE2EBF0E70B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41347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7FDEDF38-87D0-DB45-B695-8DD5E5F2A6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189" y="357025"/>
            <a:ext cx="13326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80808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LIFE AS USUAL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05AD8A9-1A2E-D94B-AAD8-868534FF48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266" y="605319"/>
            <a:ext cx="133997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brand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B423AEC7-4189-8546-A818-512A1E4CE8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3746" y="357025"/>
            <a:ext cx="1370541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TRIGGERS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4F88C25F-D314-E14C-A1C2-D373A03BFD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1390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LISTING</a:t>
            </a:r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FAC501AA-4FCC-1B43-A8D7-23AC713D7C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2367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AFFORDABILITY</a:t>
            </a: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5F2C4E64-FA47-AD4C-BC21-6956A0EBEE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17514" y="357025"/>
            <a:ext cx="140692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CONFIRMING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1E6DBBFC-821A-324D-8066-C5D5FF8895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25283" y="357025"/>
            <a:ext cx="14645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MEETING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C0EDD9C7-1FCF-B64C-95E9-E2D9CD87B8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89812" y="357025"/>
            <a:ext cx="1456225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PURCHASING</a:t>
            </a:r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902E6E8E-09ED-A448-87C0-D566AC74D4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16413" y="357025"/>
            <a:ext cx="129137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EXPERIENCING</a:t>
            </a:r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F88A91C5-D7D5-3E4B-8153-DD4E91A2E6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95369" y="610922"/>
            <a:ext cx="1383819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Intersect our</a:t>
            </a:r>
            <a:br>
              <a:rPr lang="en-GB"/>
            </a:br>
            <a:r>
              <a:rPr lang="en-GB"/>
              <a:t>product and the</a:t>
            </a:r>
            <a:br>
              <a:rPr lang="en-GB"/>
            </a:br>
            <a:r>
              <a:rPr lang="en-GB"/>
              <a:t>trigger moment</a:t>
            </a:r>
          </a:p>
        </p:txBody>
      </p:sp>
      <p:sp>
        <p:nvSpPr>
          <p:cNvPr id="39" name="Text Placeholder 27">
            <a:extLst>
              <a:ext uri="{FF2B5EF4-FFF2-40B4-BE49-F238E27FC236}">
                <a16:creationId xmlns:a16="http://schemas.microsoft.com/office/drawing/2014/main" id="{3EAEEF55-6255-A949-93FC-CA0DA90DDA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03094" y="609557"/>
            <a:ext cx="144389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product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1321495B-9E5E-9E49-98E9-37E02E5EFE6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53990" y="605319"/>
            <a:ext cx="145211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memorable </a:t>
            </a:r>
          </a:p>
        </p:txBody>
      </p:sp>
      <p:sp>
        <p:nvSpPr>
          <p:cNvPr id="41" name="Text Placeholder 27">
            <a:extLst>
              <a:ext uri="{FF2B5EF4-FFF2-40B4-BE49-F238E27FC236}">
                <a16:creationId xmlns:a16="http://schemas.microsoft.com/office/drawing/2014/main" id="{1801FF5D-F6C0-C848-9A04-6E0D3499D4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5524" y="608667"/>
            <a:ext cx="141659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9696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meaningful </a:t>
            </a:r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70E96BEB-C801-7646-94BC-5161A7254BA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24437" y="611245"/>
            <a:ext cx="146537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final</a:t>
            </a:r>
            <a:br>
              <a:rPr lang="en-GB"/>
            </a:br>
            <a:r>
              <a:rPr lang="en-GB"/>
              <a:t>content memorable</a:t>
            </a:r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2BBA9004-AEEC-324C-93CC-F0DD8A3D4C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9812" y="605319"/>
            <a:ext cx="1456224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the process</a:t>
            </a:r>
            <a:br>
              <a:rPr lang="en-GB"/>
            </a:br>
            <a:r>
              <a:rPr lang="en-GB"/>
              <a:t>frictionless</a:t>
            </a:r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C6BCD909-4115-FC49-9033-92E6F7FE7F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02196" y="604843"/>
            <a:ext cx="131889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Embed happiness into</a:t>
            </a:r>
            <a:br>
              <a:rPr lang="en-GB"/>
            </a:br>
            <a:r>
              <a:rPr lang="en-GB"/>
              <a:t>every launch point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450AEA6-3E08-FB4D-B405-662D7B521188}"/>
              </a:ext>
            </a:extLst>
          </p:cNvPr>
          <p:cNvCxnSpPr>
            <a:cxnSpLocks/>
          </p:cNvCxnSpPr>
          <p:nvPr userDrawn="1"/>
        </p:nvCxnSpPr>
        <p:spPr>
          <a:xfrm flipV="1">
            <a:off x="5702178" y="2861017"/>
            <a:ext cx="0" cy="1121952"/>
          </a:xfrm>
          <a:prstGeom prst="line">
            <a:avLst/>
          </a:prstGeom>
          <a:ln w="15875">
            <a:gradFill>
              <a:gsLst>
                <a:gs pos="1000">
                  <a:srgbClr val="F49D35"/>
                </a:gs>
                <a:gs pos="99000">
                  <a:srgbClr val="F5BB3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7">
            <a:extLst>
              <a:ext uri="{FF2B5EF4-FFF2-40B4-BE49-F238E27FC236}">
                <a16:creationId xmlns:a16="http://schemas.microsoft.com/office/drawing/2014/main" id="{33CCAA71-B4EE-0C4C-9942-2CA09C0596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651" y="2283913"/>
            <a:ext cx="4960488" cy="2476368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3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CONFIRMING</a:t>
            </a:r>
            <a:br>
              <a:rPr lang="en-GB"/>
            </a:br>
            <a:r>
              <a:rPr lang="en-GB"/>
              <a:t>EXECUTIONS</a:t>
            </a:r>
          </a:p>
        </p:txBody>
      </p:sp>
      <p:sp>
        <p:nvSpPr>
          <p:cNvPr id="47" name="Text Placeholder 27">
            <a:extLst>
              <a:ext uri="{FF2B5EF4-FFF2-40B4-BE49-F238E27FC236}">
                <a16:creationId xmlns:a16="http://schemas.microsoft.com/office/drawing/2014/main" id="{9D64C596-7978-1940-A3C1-2F637699FA7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08458" y="3672161"/>
            <a:ext cx="99431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Contextual</a:t>
            </a:r>
            <a:br>
              <a:rPr lang="en-GB"/>
            </a:br>
            <a:r>
              <a:rPr lang="en-GB"/>
              <a:t>banners</a:t>
            </a:r>
          </a:p>
        </p:txBody>
      </p:sp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5753A043-553F-944A-8ECF-52F0FD8FE2F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588347" y="3672161"/>
            <a:ext cx="85657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Dealer</a:t>
            </a:r>
          </a:p>
        </p:txBody>
      </p:sp>
      <p:pic>
        <p:nvPicPr>
          <p:cNvPr id="50" name="Picture 49" descr="Icon&#10;&#10;Description automatically generated">
            <a:extLst>
              <a:ext uri="{FF2B5EF4-FFF2-40B4-BE49-F238E27FC236}">
                <a16:creationId xmlns:a16="http://schemas.microsoft.com/office/drawing/2014/main" id="{BA8D5C66-2E03-E446-993F-7D32697CFBD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74712" y="2817211"/>
            <a:ext cx="905113" cy="655745"/>
          </a:xfrm>
          <a:prstGeom prst="rect">
            <a:avLst/>
          </a:prstGeom>
        </p:spPr>
      </p:pic>
      <p:pic>
        <p:nvPicPr>
          <p:cNvPr id="51" name="Picture 50" descr="Icon&#10;&#10;Description automatically generated">
            <a:extLst>
              <a:ext uri="{FF2B5EF4-FFF2-40B4-BE49-F238E27FC236}">
                <a16:creationId xmlns:a16="http://schemas.microsoft.com/office/drawing/2014/main" id="{0BFF0984-2503-D147-8AE3-7CA9080D12A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489823" y="2760015"/>
            <a:ext cx="629988" cy="76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698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ual banners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CONFIRMING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D141843-6A6B-D340-AB77-B7C1583197E8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32367319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al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CONFIRMING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4253A22-350D-C74A-B495-7FEA1136BE7D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42386752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tical banner ide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EC283D-C243-5148-BB63-CB9E787DC675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2052155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ing – Executions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3BC7DBF-2EC1-9145-95F7-96E6ABA8BA44}"/>
              </a:ext>
            </a:extLst>
          </p:cNvPr>
          <p:cNvGrpSpPr/>
          <p:nvPr userDrawn="1"/>
        </p:nvGrpSpPr>
        <p:grpSpPr>
          <a:xfrm>
            <a:off x="1778265" y="341600"/>
            <a:ext cx="8663082" cy="668286"/>
            <a:chOff x="1778265" y="341600"/>
            <a:chExt cx="8663082" cy="486938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00F9C03-6D8D-F342-8448-CE5172BC453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7826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5E41082-7C8A-034F-B1CF-9E09C9788C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193942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E4986E7-8EA7-2148-B75D-1B7FA013F23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636886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13EAB98-E084-E74A-989A-77ACB23A55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458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F34D84B-03F4-0045-AFA1-F38A20EE8D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2912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31221C1-402D-1B4C-AA20-2E701BF37D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980660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8A535F-CD27-DD49-B120-DE2EBF0E70B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41347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7FDEDF38-87D0-DB45-B695-8DD5E5F2A6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189" y="357025"/>
            <a:ext cx="13326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80808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LIFE AS USUAL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05AD8A9-1A2E-D94B-AAD8-868534FF48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266" y="605319"/>
            <a:ext cx="133997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brand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B423AEC7-4189-8546-A818-512A1E4CE8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3746" y="357025"/>
            <a:ext cx="1370541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TRIGGERS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4F88C25F-D314-E14C-A1C2-D373A03BFD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1390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LISTING</a:t>
            </a:r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FAC501AA-4FCC-1B43-A8D7-23AC713D7C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2367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AFFORDABILITY</a:t>
            </a: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5F2C4E64-FA47-AD4C-BC21-6956A0EBEE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17514" y="357025"/>
            <a:ext cx="140692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CONFIRMING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1E6DBBFC-821A-324D-8066-C5D5FF8895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25283" y="357025"/>
            <a:ext cx="14645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MEETING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C0EDD9C7-1FCF-B64C-95E9-E2D9CD87B8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89812" y="357025"/>
            <a:ext cx="1456225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PURCHASING</a:t>
            </a:r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902E6E8E-09ED-A448-87C0-D566AC74D4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16413" y="357025"/>
            <a:ext cx="129137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EXPERIENCING</a:t>
            </a:r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F88A91C5-D7D5-3E4B-8153-DD4E91A2E6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95369" y="610922"/>
            <a:ext cx="1383819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Intersect our</a:t>
            </a:r>
            <a:br>
              <a:rPr lang="en-GB"/>
            </a:br>
            <a:r>
              <a:rPr lang="en-GB"/>
              <a:t>product and the</a:t>
            </a:r>
            <a:br>
              <a:rPr lang="en-GB"/>
            </a:br>
            <a:r>
              <a:rPr lang="en-GB"/>
              <a:t>trigger moment</a:t>
            </a:r>
          </a:p>
        </p:txBody>
      </p:sp>
      <p:sp>
        <p:nvSpPr>
          <p:cNvPr id="39" name="Text Placeholder 27">
            <a:extLst>
              <a:ext uri="{FF2B5EF4-FFF2-40B4-BE49-F238E27FC236}">
                <a16:creationId xmlns:a16="http://schemas.microsoft.com/office/drawing/2014/main" id="{3EAEEF55-6255-A949-93FC-CA0DA90DDA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03094" y="609557"/>
            <a:ext cx="144389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product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1321495B-9E5E-9E49-98E9-37E02E5EFE6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53990" y="605319"/>
            <a:ext cx="145211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memorable </a:t>
            </a:r>
          </a:p>
        </p:txBody>
      </p:sp>
      <p:sp>
        <p:nvSpPr>
          <p:cNvPr id="41" name="Text Placeholder 27">
            <a:extLst>
              <a:ext uri="{FF2B5EF4-FFF2-40B4-BE49-F238E27FC236}">
                <a16:creationId xmlns:a16="http://schemas.microsoft.com/office/drawing/2014/main" id="{1801FF5D-F6C0-C848-9A04-6E0D3499D4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5524" y="608667"/>
            <a:ext cx="141659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meaningful </a:t>
            </a:r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70E96BEB-C801-7646-94BC-5161A7254BA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24437" y="611245"/>
            <a:ext cx="146537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9696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final</a:t>
            </a:r>
            <a:br>
              <a:rPr lang="en-GB"/>
            </a:br>
            <a:r>
              <a:rPr lang="en-GB"/>
              <a:t>content memorable</a:t>
            </a:r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2BBA9004-AEEC-324C-93CC-F0DD8A3D4C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9812" y="605319"/>
            <a:ext cx="1456224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the process</a:t>
            </a:r>
            <a:br>
              <a:rPr lang="en-GB"/>
            </a:br>
            <a:r>
              <a:rPr lang="en-GB"/>
              <a:t>frictionless</a:t>
            </a:r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C6BCD909-4115-FC49-9033-92E6F7FE7F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02196" y="604843"/>
            <a:ext cx="131889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Embed happiness into</a:t>
            </a:r>
            <a:br>
              <a:rPr lang="en-GB"/>
            </a:br>
            <a:r>
              <a:rPr lang="en-GB"/>
              <a:t>every launch point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450AEA6-3E08-FB4D-B405-662D7B521188}"/>
              </a:ext>
            </a:extLst>
          </p:cNvPr>
          <p:cNvCxnSpPr>
            <a:cxnSpLocks/>
          </p:cNvCxnSpPr>
          <p:nvPr userDrawn="1"/>
        </p:nvCxnSpPr>
        <p:spPr>
          <a:xfrm flipV="1">
            <a:off x="5702178" y="2861017"/>
            <a:ext cx="0" cy="1121952"/>
          </a:xfrm>
          <a:prstGeom prst="line">
            <a:avLst/>
          </a:prstGeom>
          <a:ln w="15875">
            <a:gradFill>
              <a:gsLst>
                <a:gs pos="0">
                  <a:srgbClr val="EE775D"/>
                </a:gs>
                <a:gs pos="99000">
                  <a:srgbClr val="E7497F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7">
            <a:extLst>
              <a:ext uri="{FF2B5EF4-FFF2-40B4-BE49-F238E27FC236}">
                <a16:creationId xmlns:a16="http://schemas.microsoft.com/office/drawing/2014/main" id="{33CCAA71-B4EE-0C4C-9942-2CA09C0596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651" y="2283913"/>
            <a:ext cx="4960488" cy="2476368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3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MEETING</a:t>
            </a:r>
            <a:br>
              <a:rPr lang="en-GB"/>
            </a:br>
            <a:r>
              <a:rPr lang="en-GB"/>
              <a:t>EXECUTIONS</a:t>
            </a:r>
          </a:p>
        </p:txBody>
      </p:sp>
      <p:sp>
        <p:nvSpPr>
          <p:cNvPr id="47" name="Text Placeholder 27">
            <a:extLst>
              <a:ext uri="{FF2B5EF4-FFF2-40B4-BE49-F238E27FC236}">
                <a16:creationId xmlns:a16="http://schemas.microsoft.com/office/drawing/2014/main" id="{9D64C596-7978-1940-A3C1-2F637699FA7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58997" y="3672161"/>
            <a:ext cx="1362961" cy="761147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Personalised</a:t>
            </a:r>
            <a:br>
              <a:rPr lang="en-GB"/>
            </a:br>
            <a:r>
              <a:rPr lang="en-GB"/>
              <a:t>email comms</a:t>
            </a:r>
          </a:p>
        </p:txBody>
      </p:sp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5753A043-553F-944A-8ECF-52F0FD8FE2F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32287" y="3672161"/>
            <a:ext cx="1166586" cy="655745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Owner’s</a:t>
            </a:r>
            <a:br>
              <a:rPr lang="en-GB"/>
            </a:br>
            <a:r>
              <a:rPr lang="en-GB"/>
              <a:t>key tag</a:t>
            </a:r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2C11F07E-2211-9642-9AE6-8D204BA8102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05528" y="3672161"/>
            <a:ext cx="116658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Personalised</a:t>
            </a:r>
            <a:br>
              <a:rPr lang="en-GB"/>
            </a:br>
            <a:r>
              <a:rPr lang="en-GB"/>
              <a:t>DM pieces</a:t>
            </a:r>
          </a:p>
        </p:txBody>
      </p:sp>
      <p:sp>
        <p:nvSpPr>
          <p:cNvPr id="52" name="Text Placeholder 27">
            <a:extLst>
              <a:ext uri="{FF2B5EF4-FFF2-40B4-BE49-F238E27FC236}">
                <a16:creationId xmlns:a16="http://schemas.microsoft.com/office/drawing/2014/main" id="{D017B3F5-3A2B-F140-9549-1C14279566C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621779" y="3672161"/>
            <a:ext cx="85657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Trade in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7955CBB-E2D9-9E47-92FA-EB23576AC71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58314" y="2650258"/>
            <a:ext cx="995347" cy="761148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F05C3D9E-2626-C745-A3A6-2C895A8174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301091" y="2801044"/>
            <a:ext cx="856707" cy="62489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D8C8150-7B74-2343-86DF-A18273C6EB5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465810" y="2720516"/>
            <a:ext cx="634290" cy="761148"/>
          </a:xfrm>
          <a:prstGeom prst="rect">
            <a:avLst/>
          </a:prstGeom>
        </p:spPr>
      </p:pic>
      <p:pic>
        <p:nvPicPr>
          <p:cNvPr id="10" name="Picture 9" descr="A picture containing text, light, clipart&#10;&#10;Description automatically generated">
            <a:extLst>
              <a:ext uri="{FF2B5EF4-FFF2-40B4-BE49-F238E27FC236}">
                <a16:creationId xmlns:a16="http://schemas.microsoft.com/office/drawing/2014/main" id="{3FA3F25C-4DBE-3341-A1B6-AC3EA7919D9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624579" y="2710505"/>
            <a:ext cx="835066" cy="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34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ised email comm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MEETING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A7ED31B-8956-0846-B59D-E9FD9EC8C809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4004203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ef recap – Dark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3" y="1532065"/>
            <a:ext cx="2647919" cy="124923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4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BRIEF</a:t>
            </a:r>
            <a:br>
              <a:rPr lang="en-GB"/>
            </a:br>
            <a:r>
              <a:rPr lang="en-GB"/>
              <a:t>RECAP</a:t>
            </a:r>
          </a:p>
        </p:txBody>
      </p: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664" y="2789410"/>
            <a:ext cx="2597119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</a:t>
            </a:r>
            <a:br>
              <a:rPr lang="en-GB"/>
            </a:br>
            <a:r>
              <a:rPr lang="en-GB"/>
              <a:t>if needed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6811" y="1419764"/>
            <a:ext cx="5568409" cy="3773600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</p:spTree>
    <p:extLst>
      <p:ext uri="{BB962C8B-B14F-4D97-AF65-F5344CB8AC3E}">
        <p14:creationId xmlns:p14="http://schemas.microsoft.com/office/powerpoint/2010/main" val="16494941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MEETING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5CB0AB5-E08E-6F48-9796-87472470E021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383014558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ised DM piec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MEETING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3149891-01B4-2F43-AE5A-0507BC71FFEB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181151053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e 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MEETING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5678645-8805-A947-9449-77E69ACE19B7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9300514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 real life activ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1A7FF0-2308-2245-814F-A57310DB2696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56952428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eriencing – Executions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3BC7DBF-2EC1-9145-95F7-96E6ABA8BA44}"/>
              </a:ext>
            </a:extLst>
          </p:cNvPr>
          <p:cNvGrpSpPr/>
          <p:nvPr userDrawn="1"/>
        </p:nvGrpSpPr>
        <p:grpSpPr>
          <a:xfrm>
            <a:off x="1778265" y="341600"/>
            <a:ext cx="8663082" cy="668286"/>
            <a:chOff x="1778265" y="341600"/>
            <a:chExt cx="8663082" cy="486938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00F9C03-6D8D-F342-8448-CE5172BC453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7826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5E41082-7C8A-034F-B1CF-9E09C9788CD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193942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E4986E7-8EA7-2148-B75D-1B7FA013F23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636886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13EAB98-E084-E74A-989A-77ACB23A55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458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F34D84B-03F4-0045-AFA1-F38A20EE8D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29125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31221C1-402D-1B4C-AA20-2E701BF37D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980660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8A535F-CD27-DD49-B120-DE2EBF0E70B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41347" y="341600"/>
              <a:ext cx="0" cy="4869386"/>
            </a:xfrm>
            <a:prstGeom prst="line">
              <a:avLst/>
            </a:prstGeom>
            <a:ln w="38100" cap="rnd">
              <a:solidFill>
                <a:srgbClr val="4D4D4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7FDEDF38-87D0-DB45-B695-8DD5E5F2A6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189" y="357025"/>
            <a:ext cx="13326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80808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LIFE AS USUAL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05AD8A9-1A2E-D94B-AAD8-868534FF48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266" y="605319"/>
            <a:ext cx="1339977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brand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B423AEC7-4189-8546-A818-512A1E4CE8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3746" y="357025"/>
            <a:ext cx="1370541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TRIGGERS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4F88C25F-D314-E14C-A1C2-D373A03BFD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1390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LISTING</a:t>
            </a:r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FAC501AA-4FCC-1B43-A8D7-23AC713D7C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2367" y="357025"/>
            <a:ext cx="1459666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AFFORDABILITY</a:t>
            </a: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5F2C4E64-FA47-AD4C-BC21-6956A0EBEE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17514" y="357025"/>
            <a:ext cx="1406922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CONFIRMING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1E6DBBFC-821A-324D-8066-C5D5FF8895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25283" y="357025"/>
            <a:ext cx="1464529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MEETING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C0EDD9C7-1FCF-B64C-95E9-E2D9CD87B8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89812" y="357025"/>
            <a:ext cx="1456225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rgbClr val="73737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PURCHASING</a:t>
            </a:r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902E6E8E-09ED-A448-87C0-D566AC74D4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16413" y="357025"/>
            <a:ext cx="1291373" cy="2323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1" i="0" spc="-8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EXPERIENCING</a:t>
            </a:r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F88A91C5-D7D5-3E4B-8153-DD4E91A2E6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95369" y="610922"/>
            <a:ext cx="1383819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Intersect our</a:t>
            </a:r>
            <a:br>
              <a:rPr lang="en-GB"/>
            </a:br>
            <a:r>
              <a:rPr lang="en-GB"/>
              <a:t>product and the</a:t>
            </a:r>
            <a:br>
              <a:rPr lang="en-GB"/>
            </a:br>
            <a:r>
              <a:rPr lang="en-GB"/>
              <a:t>trigger moment</a:t>
            </a:r>
          </a:p>
        </p:txBody>
      </p:sp>
      <p:sp>
        <p:nvSpPr>
          <p:cNvPr id="39" name="Text Placeholder 27">
            <a:extLst>
              <a:ext uri="{FF2B5EF4-FFF2-40B4-BE49-F238E27FC236}">
                <a16:creationId xmlns:a16="http://schemas.microsoft.com/office/drawing/2014/main" id="{3EAEEF55-6255-A949-93FC-CA0DA90DDA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03094" y="609557"/>
            <a:ext cx="144389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Get product notice</a:t>
            </a:r>
            <a:br>
              <a:rPr lang="en-GB"/>
            </a:br>
            <a:r>
              <a:rPr lang="en-GB"/>
              <a:t>and linkage</a:t>
            </a:r>
          </a:p>
        </p:txBody>
      </p: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1321495B-9E5E-9E49-98E9-37E02E5EFE6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53990" y="605319"/>
            <a:ext cx="1452110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memorable </a:t>
            </a:r>
          </a:p>
        </p:txBody>
      </p:sp>
      <p:sp>
        <p:nvSpPr>
          <p:cNvPr id="41" name="Text Placeholder 27">
            <a:extLst>
              <a:ext uri="{FF2B5EF4-FFF2-40B4-BE49-F238E27FC236}">
                <a16:creationId xmlns:a16="http://schemas.microsoft.com/office/drawing/2014/main" id="{1801FF5D-F6C0-C848-9A04-6E0D3499D4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5524" y="608667"/>
            <a:ext cx="141659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our product</a:t>
            </a:r>
            <a:br>
              <a:rPr lang="en-GB"/>
            </a:br>
            <a:r>
              <a:rPr lang="en-GB"/>
              <a:t>USP’s meaningful </a:t>
            </a:r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70E96BEB-C801-7646-94BC-5161A7254BA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24437" y="611245"/>
            <a:ext cx="1465375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final</a:t>
            </a:r>
            <a:br>
              <a:rPr lang="en-GB"/>
            </a:br>
            <a:r>
              <a:rPr lang="en-GB"/>
              <a:t>content memorable</a:t>
            </a:r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2BBA9004-AEEC-324C-93CC-F0DD8A3D4C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9812" y="605319"/>
            <a:ext cx="1456224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Make the process</a:t>
            </a:r>
            <a:br>
              <a:rPr lang="en-GB"/>
            </a:br>
            <a:r>
              <a:rPr lang="en-GB"/>
              <a:t>frictionless</a:t>
            </a:r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C6BCD909-4115-FC49-9033-92E6F7FE7F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02196" y="604843"/>
            <a:ext cx="1318891" cy="417711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-60" baseline="0">
                <a:solidFill>
                  <a:srgbClr val="9696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Embed happiness into</a:t>
            </a:r>
            <a:br>
              <a:rPr lang="en-GB"/>
            </a:br>
            <a:r>
              <a:rPr lang="en-GB"/>
              <a:t>every launch point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450AEA6-3E08-FB4D-B405-662D7B521188}"/>
              </a:ext>
            </a:extLst>
          </p:cNvPr>
          <p:cNvCxnSpPr>
            <a:cxnSpLocks/>
          </p:cNvCxnSpPr>
          <p:nvPr userDrawn="1"/>
        </p:nvCxnSpPr>
        <p:spPr>
          <a:xfrm flipV="1">
            <a:off x="6305568" y="2861017"/>
            <a:ext cx="0" cy="1121952"/>
          </a:xfrm>
          <a:prstGeom prst="line">
            <a:avLst/>
          </a:prstGeom>
          <a:ln w="15875">
            <a:gradFill>
              <a:gsLst>
                <a:gs pos="0">
                  <a:srgbClr val="CC3C61"/>
                </a:gs>
                <a:gs pos="100000">
                  <a:srgbClr val="A9396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7">
            <a:extLst>
              <a:ext uri="{FF2B5EF4-FFF2-40B4-BE49-F238E27FC236}">
                <a16:creationId xmlns:a16="http://schemas.microsoft.com/office/drawing/2014/main" id="{33CCAA71-B4EE-0C4C-9942-2CA09C0596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6" y="2283913"/>
            <a:ext cx="5469466" cy="2476368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3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EXPERIENCING</a:t>
            </a:r>
            <a:br>
              <a:rPr lang="en-GB"/>
            </a:br>
            <a:r>
              <a:rPr lang="en-GB"/>
              <a:t>EXECUTIONS</a:t>
            </a:r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2C11F07E-2211-9642-9AE6-8D204BA8102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57370" y="3597730"/>
            <a:ext cx="2164975" cy="823543"/>
          </a:xfrm>
        </p:spPr>
        <p:txBody>
          <a:bodyPr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 spc="-6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Loyalty programme/</a:t>
            </a:r>
            <a:br>
              <a:rPr lang="en-GB"/>
            </a:br>
            <a:r>
              <a:rPr lang="en-GB"/>
              <a:t>Digital welcome experience</a:t>
            </a:r>
          </a:p>
        </p:txBody>
      </p:sp>
      <p:pic>
        <p:nvPicPr>
          <p:cNvPr id="47" name="Picture 46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A46754DC-7D65-F941-80E1-98E554E189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52891" y="2568621"/>
            <a:ext cx="773931" cy="82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4014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yalty programme / Digital welcome 1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EXPERIENCING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3CB19B00-8691-624A-AF3E-4746E28F385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2042310" y="391886"/>
            <a:ext cx="8660270" cy="58129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51B666-F56D-7540-9862-A9844730B95C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81591362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yalty programme / Digital welcom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5388"/>
            <a:ext cx="2505313" cy="149039"/>
            <a:chOff x="7395690" y="6066795"/>
            <a:chExt cx="4267270" cy="2538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9807577" y="6070879"/>
              <a:ext cx="1855383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7395690" y="6066795"/>
              <a:ext cx="1937599" cy="25385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 HERE | EXPERIENCING EXECUTIONS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5342F7E-1DCB-3943-B300-D9BAF059D12B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22506405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paign Summa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1578" y="1058341"/>
            <a:ext cx="3421060" cy="1200328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4200" b="1" i="0" strike="noStrike" spc="-300" baseline="0">
                <a:solidFill>
                  <a:srgbClr val="1A1A1A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CAM</a:t>
            </a:r>
            <a:r>
              <a:rPr lang="en-US" spc="-400"/>
              <a:t>P</a:t>
            </a:r>
            <a:r>
              <a:rPr lang="en-US"/>
              <a:t>AIGN</a:t>
            </a:r>
            <a:br>
              <a:rPr lang="en-US"/>
            </a:br>
            <a:r>
              <a:rPr lang="en-US"/>
              <a:t>SUMMA</a:t>
            </a:r>
            <a:r>
              <a:rPr lang="en-US" spc="-200"/>
              <a:t>R</a:t>
            </a:r>
            <a:r>
              <a:rPr lang="en-US"/>
              <a:t>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B7FB99-FBFE-C949-8547-2166DCA9065E}"/>
              </a:ext>
            </a:extLst>
          </p:cNvPr>
          <p:cNvCxnSpPr>
            <a:cxnSpLocks/>
          </p:cNvCxnSpPr>
          <p:nvPr userDrawn="1"/>
        </p:nvCxnSpPr>
        <p:spPr>
          <a:xfrm flipV="1">
            <a:off x="3773863" y="1001530"/>
            <a:ext cx="0" cy="5025948"/>
          </a:xfrm>
          <a:prstGeom prst="line">
            <a:avLst/>
          </a:prstGeom>
          <a:ln w="15875">
            <a:gradFill>
              <a:gsLst>
                <a:gs pos="0">
                  <a:srgbClr val="CE4D83"/>
                </a:gs>
                <a:gs pos="100000">
                  <a:srgbClr val="3F4E8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9367" y="6374569"/>
            <a:ext cx="2491742" cy="150671"/>
            <a:chOff x="7402105" y="6065405"/>
            <a:chExt cx="4244154" cy="25663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9824279" y="6070879"/>
              <a:ext cx="1821980" cy="2470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402105" y="6065405"/>
              <a:ext cx="1924770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6" name="Table 5">
            <a:extLst>
              <a:ext uri="{FF2B5EF4-FFF2-40B4-BE49-F238E27FC236}">
                <a16:creationId xmlns:a16="http://schemas.microsoft.com/office/drawing/2014/main" id="{49EEEE38-72FE-7B42-8B98-B8BBCF8BD9B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55991191"/>
              </p:ext>
            </p:extLst>
          </p:nvPr>
        </p:nvGraphicFramePr>
        <p:xfrm>
          <a:off x="3970799" y="1003255"/>
          <a:ext cx="7770294" cy="4946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049">
                  <a:extLst>
                    <a:ext uri="{9D8B030D-6E8A-4147-A177-3AD203B41FA5}">
                      <a16:colId xmlns:a16="http://schemas.microsoft.com/office/drawing/2014/main" val="918921630"/>
                    </a:ext>
                  </a:extLst>
                </a:gridCol>
                <a:gridCol w="1295049">
                  <a:extLst>
                    <a:ext uri="{9D8B030D-6E8A-4147-A177-3AD203B41FA5}">
                      <a16:colId xmlns:a16="http://schemas.microsoft.com/office/drawing/2014/main" val="2024676853"/>
                    </a:ext>
                  </a:extLst>
                </a:gridCol>
                <a:gridCol w="1295049">
                  <a:extLst>
                    <a:ext uri="{9D8B030D-6E8A-4147-A177-3AD203B41FA5}">
                      <a16:colId xmlns:a16="http://schemas.microsoft.com/office/drawing/2014/main" val="3954986358"/>
                    </a:ext>
                  </a:extLst>
                </a:gridCol>
                <a:gridCol w="1295049">
                  <a:extLst>
                    <a:ext uri="{9D8B030D-6E8A-4147-A177-3AD203B41FA5}">
                      <a16:colId xmlns:a16="http://schemas.microsoft.com/office/drawing/2014/main" val="3397947116"/>
                    </a:ext>
                  </a:extLst>
                </a:gridCol>
                <a:gridCol w="1295049">
                  <a:extLst>
                    <a:ext uri="{9D8B030D-6E8A-4147-A177-3AD203B41FA5}">
                      <a16:colId xmlns:a16="http://schemas.microsoft.com/office/drawing/2014/main" val="2481982040"/>
                    </a:ext>
                  </a:extLst>
                </a:gridCol>
                <a:gridCol w="1295049">
                  <a:extLst>
                    <a:ext uri="{9D8B030D-6E8A-4147-A177-3AD203B41FA5}">
                      <a16:colId xmlns:a16="http://schemas.microsoft.com/office/drawing/2014/main" val="3564956042"/>
                    </a:ext>
                  </a:extLst>
                </a:gridCol>
              </a:tblGrid>
              <a:tr h="6382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200">
                          <a:solidFill>
                            <a:srgbClr val="1A1A1A"/>
                          </a:solidFill>
                          <a:latin typeface="Code Pro Bold LC" panose="02000000000000000000" pitchFamily="2" charset="77"/>
                        </a:rPr>
                      </a:br>
                      <a:r>
                        <a:rPr lang="en-US" sz="12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JTBD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CONSUMER INSIGHT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BRAND </a:t>
                      </a:r>
                      <a:br>
                        <a:rPr lang="en-US" sz="12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</a:br>
                      <a:r>
                        <a:rPr lang="en-US" sz="12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TRUTH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200">
                          <a:solidFill>
                            <a:srgbClr val="1A1A1A"/>
                          </a:solidFill>
                          <a:latin typeface="Code Pro Bold LC" panose="02000000000000000000" pitchFamily="2" charset="77"/>
                        </a:rPr>
                      </a:br>
                      <a:r>
                        <a:rPr lang="en-US" sz="12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USP’s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STRATEGIC PLATFORM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spc="-80" baseline="0">
                          <a:solidFill>
                            <a:srgbClr val="1A1A1A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CONSUMER TAKEOUT</a:t>
                      </a:r>
                      <a:br>
                        <a:rPr lang="en-US" sz="1400">
                          <a:solidFill>
                            <a:srgbClr val="1A1A1A"/>
                          </a:solidFill>
                        </a:rPr>
                      </a:br>
                      <a:r>
                        <a:rPr lang="en-US" sz="1400">
                          <a:solidFill>
                            <a:srgbClr val="FDBA2F"/>
                          </a:solidFill>
                        </a:rPr>
                        <a:t>______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498195"/>
                  </a:ext>
                </a:extLst>
              </a:tr>
              <a:tr h="43087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your copy in this column.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rgbClr val="1A1A1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>
                        <a:solidFill>
                          <a:srgbClr val="1A1A1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your copy in this column.</a:t>
                      </a:r>
                    </a:p>
                    <a:p>
                      <a:endParaRPr lang="en-US" sz="1000">
                        <a:solidFill>
                          <a:srgbClr val="1A1A1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your copy in this column.</a:t>
                      </a:r>
                    </a:p>
                    <a:p>
                      <a:endParaRPr lang="en-US" sz="1000">
                        <a:solidFill>
                          <a:srgbClr val="1A1A1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your copy in this column.</a:t>
                      </a:r>
                    </a:p>
                    <a:p>
                      <a:endParaRPr lang="en-US" sz="1000">
                        <a:solidFill>
                          <a:srgbClr val="1A1A1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your copy in this column.</a:t>
                      </a:r>
                    </a:p>
                    <a:p>
                      <a:endParaRPr lang="en-US" sz="1000">
                        <a:solidFill>
                          <a:srgbClr val="1A1A1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rgbClr val="1A1A1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your copy in this column.</a:t>
                      </a:r>
                    </a:p>
                    <a:p>
                      <a:endParaRPr lang="en-US" sz="1000">
                        <a:solidFill>
                          <a:srgbClr val="1A1A1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029832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464C6627-0BFD-E24F-8E89-41BCEE4D0117}"/>
              </a:ext>
            </a:extLst>
          </p:cNvPr>
          <p:cNvSpPr txBox="1"/>
          <p:nvPr userDrawn="1"/>
        </p:nvSpPr>
        <p:spPr>
          <a:xfrm>
            <a:off x="-2990850" y="31730"/>
            <a:ext cx="2686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edit the tabular copy – go into Master Slides and edit this copy in this slide.</a:t>
            </a:r>
          </a:p>
        </p:txBody>
      </p:sp>
    </p:spTree>
    <p:extLst>
      <p:ext uri="{BB962C8B-B14F-4D97-AF65-F5344CB8AC3E}">
        <p14:creationId xmlns:p14="http://schemas.microsoft.com/office/powerpoint/2010/main" val="31071667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ap-up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659" y="2221850"/>
            <a:ext cx="4292425" cy="2476368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95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WRAP</a:t>
            </a:r>
            <a:br>
              <a:rPr lang="en-GB"/>
            </a:br>
            <a:r>
              <a:rPr lang="en-GB"/>
              <a:t>UP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1" y="2205201"/>
            <a:ext cx="5664400" cy="2150693"/>
          </a:xfrm>
        </p:spPr>
        <p:txBody>
          <a:bodyPr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7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Say something to entice</a:t>
            </a:r>
            <a:br>
              <a:rPr lang="en-GB"/>
            </a:br>
            <a:r>
              <a:rPr lang="en-GB"/>
              <a:t>your audience.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142BC7-72EA-9147-B7A2-8BFADE84CC4F}"/>
              </a:ext>
            </a:extLst>
          </p:cNvPr>
          <p:cNvCxnSpPr>
            <a:cxnSpLocks/>
          </p:cNvCxnSpPr>
          <p:nvPr userDrawn="1"/>
        </p:nvCxnSpPr>
        <p:spPr>
          <a:xfrm>
            <a:off x="5764060" y="2360428"/>
            <a:ext cx="0" cy="1864242"/>
          </a:xfrm>
          <a:prstGeom prst="line">
            <a:avLst/>
          </a:prstGeom>
          <a:ln w="15875">
            <a:gradFill>
              <a:gsLst>
                <a:gs pos="0">
                  <a:srgbClr val="3885A2"/>
                </a:gs>
                <a:gs pos="99000">
                  <a:srgbClr val="83B34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69092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ap-up artwo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505EE54-6D27-0C41-BBCD-9D75AED1CA88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817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ef recap – Image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3" y="1532065"/>
            <a:ext cx="2647919" cy="1249235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4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BRIEF</a:t>
            </a:r>
            <a:br>
              <a:rPr lang="en-GB"/>
            </a:br>
            <a:r>
              <a:rPr lang="en-GB"/>
              <a:t>RECAP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B7FB99-FBFE-C949-8547-2166DCA9065E}"/>
              </a:ext>
            </a:extLst>
          </p:cNvPr>
          <p:cNvCxnSpPr>
            <a:cxnSpLocks/>
          </p:cNvCxnSpPr>
          <p:nvPr userDrawn="1"/>
        </p:nvCxnSpPr>
        <p:spPr>
          <a:xfrm flipV="1">
            <a:off x="3521686" y="1477956"/>
            <a:ext cx="0" cy="3715408"/>
          </a:xfrm>
          <a:prstGeom prst="line">
            <a:avLst/>
          </a:prstGeom>
          <a:ln w="15875">
            <a:gradFill>
              <a:gsLst>
                <a:gs pos="0">
                  <a:srgbClr val="CE4D83"/>
                </a:gs>
                <a:gs pos="100000">
                  <a:srgbClr val="3B88B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C75F7756-4C08-BA49-A924-F700B7CE5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664" y="2789410"/>
            <a:ext cx="2597119" cy="1458337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770" b="1" i="0" spc="-8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 heading here</a:t>
            </a:r>
            <a:br>
              <a:rPr lang="en-GB"/>
            </a:br>
            <a:r>
              <a:rPr lang="en-GB"/>
              <a:t>if needed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6811" y="1419764"/>
            <a:ext cx="5568409" cy="3773600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spc="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Add your copy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D1C368-5BEA-D441-AC45-7EF6693F8AEC}"/>
              </a:ext>
            </a:extLst>
          </p:cNvPr>
          <p:cNvSpPr txBox="1"/>
          <p:nvPr userDrawn="1"/>
        </p:nvSpPr>
        <p:spPr>
          <a:xfrm>
            <a:off x="-3079652" y="-133776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144571188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1039" y="2608514"/>
            <a:ext cx="3440771" cy="1862986"/>
          </a:xfr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70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THANK</a:t>
            </a:r>
            <a:br>
              <a:rPr lang="en-GB"/>
            </a:br>
            <a:r>
              <a:rPr lang="en-GB"/>
              <a:t>YOU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85963" y="2273300"/>
            <a:ext cx="6222153" cy="2150693"/>
          </a:xfrm>
        </p:spPr>
        <p:txBody>
          <a:bodyPr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Leave your audience with a closing thought. </a:t>
            </a:r>
            <a:br>
              <a:rPr lang="en-GB"/>
            </a:br>
            <a:r>
              <a:rPr lang="en-GB"/>
              <a:t>#</a:t>
            </a:r>
            <a:r>
              <a:rPr lang="en-GB" err="1"/>
              <a:t>NeverFinished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142BC7-72EA-9147-B7A2-8BFADE84CC4F}"/>
              </a:ext>
            </a:extLst>
          </p:cNvPr>
          <p:cNvCxnSpPr>
            <a:cxnSpLocks/>
          </p:cNvCxnSpPr>
          <p:nvPr userDrawn="1"/>
        </p:nvCxnSpPr>
        <p:spPr>
          <a:xfrm>
            <a:off x="4874694" y="2660073"/>
            <a:ext cx="0" cy="1475509"/>
          </a:xfrm>
          <a:prstGeom prst="line">
            <a:avLst/>
          </a:prstGeom>
          <a:ln w="15875">
            <a:gradFill>
              <a:gsLst>
                <a:gs pos="48000">
                  <a:srgbClr val="BC4F4D"/>
                </a:gs>
                <a:gs pos="0">
                  <a:srgbClr val="E6B806"/>
                </a:gs>
                <a:gs pos="99000">
                  <a:srgbClr val="3B88B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60909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6340" y="2369855"/>
            <a:ext cx="4135949" cy="2476368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6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APPENDIX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41729" y="2502471"/>
            <a:ext cx="5664400" cy="2150693"/>
          </a:xfrm>
        </p:spPr>
        <p:txBody>
          <a:bodyPr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The following slide contains tactical idea board references to get you inspired. </a:t>
            </a:r>
          </a:p>
          <a:p>
            <a:pPr lvl="0"/>
            <a:r>
              <a:rPr lang="en-GB"/>
              <a:t>We have also made a few customisable </a:t>
            </a:r>
          </a:p>
          <a:p>
            <a:pPr lvl="0"/>
            <a:r>
              <a:rPr lang="en-GB"/>
              <a:t>templates which you can download </a:t>
            </a:r>
          </a:p>
          <a:p>
            <a:pPr lvl="0"/>
            <a:r>
              <a:rPr lang="en-GB"/>
              <a:t>from </a:t>
            </a:r>
            <a:r>
              <a:rPr lang="en-GB" b="1">
                <a:solidFill>
                  <a:srgbClr val="FDBA2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https://bit.ly/3qo0LGC</a:t>
            </a:r>
            <a:endParaRPr lang="en-GB" b="1">
              <a:solidFill>
                <a:srgbClr val="FDBA2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142BC7-72EA-9147-B7A2-8BFADE84CC4F}"/>
              </a:ext>
            </a:extLst>
          </p:cNvPr>
          <p:cNvCxnSpPr>
            <a:cxnSpLocks/>
          </p:cNvCxnSpPr>
          <p:nvPr userDrawn="1"/>
        </p:nvCxnSpPr>
        <p:spPr>
          <a:xfrm>
            <a:off x="4972015" y="2854411"/>
            <a:ext cx="0" cy="1402492"/>
          </a:xfrm>
          <a:prstGeom prst="line">
            <a:avLst/>
          </a:prstGeom>
          <a:ln w="15875">
            <a:gradFill>
              <a:gsLst>
                <a:gs pos="0">
                  <a:srgbClr val="951E81"/>
                </a:gs>
                <a:gs pos="99000">
                  <a:srgbClr val="3C86B3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34836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tical Idea Board/s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03F6F20-6F58-7849-B4A7-FA2D33615A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-91620" y="2163642"/>
            <a:ext cx="5496094" cy="2476368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5300" b="1" i="0" spc="-3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TACTICAL</a:t>
            </a:r>
            <a:br>
              <a:rPr lang="en-GB"/>
            </a:br>
            <a:r>
              <a:rPr lang="en-GB"/>
              <a:t>IDEA BOARDS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28657" y="2217202"/>
            <a:ext cx="5747653" cy="2150693"/>
          </a:xfrm>
        </p:spPr>
        <p:txBody>
          <a:bodyPr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7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Please use the boards we have</a:t>
            </a:r>
            <a:br>
              <a:rPr lang="en-GB"/>
            </a:br>
            <a:r>
              <a:rPr lang="en-GB"/>
              <a:t>created or create your own to</a:t>
            </a:r>
            <a:br>
              <a:rPr lang="en-GB"/>
            </a:br>
            <a:r>
              <a:rPr lang="en-GB"/>
              <a:t>match your campaign.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142BC7-72EA-9147-B7A2-8BFADE84CC4F}"/>
              </a:ext>
            </a:extLst>
          </p:cNvPr>
          <p:cNvCxnSpPr>
            <a:cxnSpLocks/>
          </p:cNvCxnSpPr>
          <p:nvPr userDrawn="1"/>
        </p:nvCxnSpPr>
        <p:spPr>
          <a:xfrm>
            <a:off x="5788011" y="2743200"/>
            <a:ext cx="0" cy="1130300"/>
          </a:xfrm>
          <a:prstGeom prst="line">
            <a:avLst/>
          </a:prstGeom>
          <a:ln w="15875">
            <a:gradFill>
              <a:gsLst>
                <a:gs pos="0">
                  <a:srgbClr val="DD9633"/>
                </a:gs>
                <a:gs pos="99000">
                  <a:srgbClr val="D34A7D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0393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content slide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B3C98-8AD4-1245-828E-38784134731D}"/>
              </a:ext>
            </a:extLst>
          </p:cNvPr>
          <p:cNvGrpSpPr/>
          <p:nvPr userDrawn="1"/>
        </p:nvGrpSpPr>
        <p:grpSpPr>
          <a:xfrm>
            <a:off x="9245600" y="6374569"/>
            <a:ext cx="2514800" cy="150671"/>
            <a:chOff x="7395690" y="6065405"/>
            <a:chExt cx="4283429" cy="256636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A78A493-9A3A-3842-A3D4-04DDA1F0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791419" y="6070880"/>
              <a:ext cx="1887700" cy="247048"/>
            </a:xfrm>
            <a:prstGeom prst="rect">
              <a:avLst/>
            </a:prstGeom>
          </p:spPr>
        </p:pic>
        <p:pic>
          <p:nvPicPr>
            <p:cNvPr id="14" name="Picture 13" descr="A black and white sign&#10;&#10;Description automatically generated with low confidence">
              <a:extLst>
                <a:ext uri="{FF2B5EF4-FFF2-40B4-BE49-F238E27FC236}">
                  <a16:creationId xmlns:a16="http://schemas.microsoft.com/office/drawing/2014/main" id="{A2A73319-BD78-BD43-AEEF-13632960B8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5690" y="6065405"/>
              <a:ext cx="1937599" cy="25663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1A108BF-8EA9-D643-B051-A934D659B9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36035" y="6072749"/>
              <a:ext cx="0" cy="245179"/>
            </a:xfrm>
            <a:prstGeom prst="line">
              <a:avLst/>
            </a:prstGeom>
            <a:ln w="1143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82A5320-7880-1244-9C72-48F2B761EC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35" y="300448"/>
            <a:ext cx="401753" cy="6223886"/>
          </a:xfrm>
        </p:spPr>
        <p:txBody>
          <a:bodyPr vert="vert270" lIns="0" tIns="0" rIns="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8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APPENDIX | TACTICAL IDEA BOARDS TO GET YOU INSPIRED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6EE9EC-2299-1D41-8FEB-FF66F1E759E4}"/>
              </a:ext>
            </a:extLst>
          </p:cNvPr>
          <p:cNvCxnSpPr>
            <a:cxnSpLocks/>
          </p:cNvCxnSpPr>
          <p:nvPr userDrawn="1"/>
        </p:nvCxnSpPr>
        <p:spPr>
          <a:xfrm>
            <a:off x="587574" y="298939"/>
            <a:ext cx="0" cy="6223886"/>
          </a:xfrm>
          <a:prstGeom prst="line">
            <a:avLst/>
          </a:prstGeom>
          <a:ln w="15875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4D3F39DF-CCEF-B849-9456-5C1946D22FB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90714" y="787212"/>
            <a:ext cx="3163427" cy="23709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A58F7-FC0C-9E4B-B711-BB75FFCDDE5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57295" y="787213"/>
            <a:ext cx="4222126" cy="23709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61D9D6-E3D5-6B41-81DB-08185DD1233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308261" y="717847"/>
            <a:ext cx="3466208" cy="24333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33A4B8-8CE4-0B40-B262-CFC8A9572BA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88802" y="3254659"/>
            <a:ext cx="3959044" cy="24046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A2BC086-F5AD-4540-9779-319848DA293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857918" y="3254659"/>
            <a:ext cx="3430049" cy="242083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E7BA42-0CE1-C140-A523-44551239A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/>
          <a:srcRect r="1468"/>
          <a:stretch/>
        </p:blipFill>
        <p:spPr>
          <a:xfrm>
            <a:off x="8399551" y="3256408"/>
            <a:ext cx="3376555" cy="242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155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iano idea board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9F2218-1522-C142-9C58-3FC4E4B73E55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198761756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iano idea boar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BDCE99-804C-7C48-B6B7-064B72013789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12208535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iano idea boar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99330E-FEC7-CC49-AA41-76BECDA0710D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8796995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iano idea board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B8AB50-C06D-1046-B876-13A9A1B02C2A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41564094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FCB Idea Board 1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04B837-3630-794D-8125-AC489CDF17EB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408161189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FCB Idea Board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B83B77AB-2B9E-0943-B4DC-2A2ECF360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13997"/>
            <a:ext cx="12192000" cy="50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5976B8-1286-2C4C-B6E0-7471488E7731}"/>
              </a:ext>
            </a:extLst>
          </p:cNvPr>
          <p:cNvSpPr txBox="1"/>
          <p:nvPr userDrawn="1"/>
        </p:nvSpPr>
        <p:spPr>
          <a:xfrm>
            <a:off x="-3134516" y="0"/>
            <a:ext cx="2758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replace the full bleed image in the background, right click on the photo and click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‘Format background’.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Format Background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menu,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‘Insert’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Picture Source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section and select the image file on your computer.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Your image size should be a minimum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1920px (w) x 1080px (h)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of or higher providing the aspect ratio is the same.</a:t>
            </a:r>
          </a:p>
        </p:txBody>
      </p:sp>
    </p:spTree>
    <p:extLst>
      <p:ext uri="{BB962C8B-B14F-4D97-AF65-F5344CB8AC3E}">
        <p14:creationId xmlns:p14="http://schemas.microsoft.com/office/powerpoint/2010/main" val="32608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slideLayout" Target="../slideLayouts/slideLayout103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F83310-A1F9-8544-B2BD-E76E03D79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FC4F0-3CD0-BA45-8B99-B762D6F9C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96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47" r:id="rId2"/>
    <p:sldLayoutId id="2147483799" r:id="rId3"/>
    <p:sldLayoutId id="2147483797" r:id="rId4"/>
    <p:sldLayoutId id="2147483784" r:id="rId5"/>
    <p:sldLayoutId id="2147483755" r:id="rId6"/>
    <p:sldLayoutId id="2147483667" r:id="rId7"/>
    <p:sldLayoutId id="2147483666" r:id="rId8"/>
    <p:sldLayoutId id="2147483668" r:id="rId9"/>
    <p:sldLayoutId id="2147483727" r:id="rId10"/>
    <p:sldLayoutId id="2147483735" r:id="rId11"/>
    <p:sldLayoutId id="2147483732" r:id="rId12"/>
    <p:sldLayoutId id="2147483788" r:id="rId13"/>
    <p:sldLayoutId id="2147483800" r:id="rId14"/>
    <p:sldLayoutId id="2147483729" r:id="rId15"/>
    <p:sldLayoutId id="2147483728" r:id="rId16"/>
    <p:sldLayoutId id="2147483731" r:id="rId17"/>
    <p:sldLayoutId id="2147483730" r:id="rId18"/>
    <p:sldLayoutId id="2147483794" r:id="rId19"/>
    <p:sldLayoutId id="2147483801" r:id="rId20"/>
    <p:sldLayoutId id="2147483805" r:id="rId21"/>
    <p:sldLayoutId id="2147483807" r:id="rId22"/>
    <p:sldLayoutId id="2147483809" r:id="rId23"/>
    <p:sldLayoutId id="2147483754" r:id="rId24"/>
    <p:sldLayoutId id="2147483753" r:id="rId25"/>
    <p:sldLayoutId id="2147483802" r:id="rId26"/>
    <p:sldLayoutId id="2147483793" r:id="rId27"/>
    <p:sldLayoutId id="2147483672" r:id="rId28"/>
    <p:sldLayoutId id="2147483670" r:id="rId29"/>
    <p:sldLayoutId id="2147483671" r:id="rId30"/>
    <p:sldLayoutId id="2147483674" r:id="rId31"/>
    <p:sldLayoutId id="2147483673" r:id="rId32"/>
    <p:sldLayoutId id="2147483675" r:id="rId33"/>
    <p:sldLayoutId id="2147483750" r:id="rId34"/>
    <p:sldLayoutId id="2147483748" r:id="rId35"/>
    <p:sldLayoutId id="2147483746" r:id="rId36"/>
    <p:sldLayoutId id="2147483795" r:id="rId37"/>
    <p:sldLayoutId id="2147483679" r:id="rId38"/>
    <p:sldLayoutId id="2147483792" r:id="rId39"/>
    <p:sldLayoutId id="2147483803" r:id="rId40"/>
    <p:sldLayoutId id="2147483804" r:id="rId41"/>
    <p:sldLayoutId id="2147483806" r:id="rId42"/>
    <p:sldLayoutId id="2147483758" r:id="rId43"/>
    <p:sldLayoutId id="2147483759" r:id="rId44"/>
    <p:sldLayoutId id="2147483796" r:id="rId45"/>
    <p:sldLayoutId id="2147483695" r:id="rId46"/>
    <p:sldLayoutId id="2147483696" r:id="rId47"/>
    <p:sldLayoutId id="2147483760" r:id="rId48"/>
    <p:sldLayoutId id="2147483761" r:id="rId49"/>
    <p:sldLayoutId id="2147483762" r:id="rId50"/>
    <p:sldLayoutId id="2147483763" r:id="rId51"/>
    <p:sldLayoutId id="2147483764" r:id="rId52"/>
    <p:sldLayoutId id="2147483749" r:id="rId53"/>
    <p:sldLayoutId id="2147483751" r:id="rId54"/>
    <p:sldLayoutId id="2147483697" r:id="rId55"/>
    <p:sldLayoutId id="2147483698" r:id="rId56"/>
    <p:sldLayoutId id="2147483765" r:id="rId57"/>
    <p:sldLayoutId id="2147483766" r:id="rId58"/>
    <p:sldLayoutId id="2147483767" r:id="rId59"/>
    <p:sldLayoutId id="2147483768" r:id="rId60"/>
    <p:sldLayoutId id="2147483699" r:id="rId61"/>
    <p:sldLayoutId id="2147483700" r:id="rId62"/>
    <p:sldLayoutId id="2147483702" r:id="rId63"/>
    <p:sldLayoutId id="2147483703" r:id="rId64"/>
    <p:sldLayoutId id="2147483769" r:id="rId65"/>
    <p:sldLayoutId id="2147483770" r:id="rId66"/>
    <p:sldLayoutId id="2147483771" r:id="rId67"/>
    <p:sldLayoutId id="2147483705" r:id="rId68"/>
    <p:sldLayoutId id="2147483752" r:id="rId69"/>
    <p:sldLayoutId id="2147483706" r:id="rId70"/>
    <p:sldLayoutId id="2147483772" r:id="rId71"/>
    <p:sldLayoutId id="2147483773" r:id="rId72"/>
    <p:sldLayoutId id="2147483774" r:id="rId73"/>
    <p:sldLayoutId id="2147483711" r:id="rId74"/>
    <p:sldLayoutId id="2147483709" r:id="rId75"/>
    <p:sldLayoutId id="2147483775" r:id="rId76"/>
    <p:sldLayoutId id="2147483776" r:id="rId77"/>
    <p:sldLayoutId id="2147483712" r:id="rId78"/>
    <p:sldLayoutId id="2147483777" r:id="rId79"/>
    <p:sldLayoutId id="2147483778" r:id="rId80"/>
    <p:sldLayoutId id="2147483779" r:id="rId81"/>
    <p:sldLayoutId id="2147483780" r:id="rId82"/>
    <p:sldLayoutId id="2147483781" r:id="rId83"/>
    <p:sldLayoutId id="2147483718" r:id="rId84"/>
    <p:sldLayoutId id="2147483782" r:id="rId85"/>
    <p:sldLayoutId id="2147483783" r:id="rId86"/>
    <p:sldLayoutId id="2147483756" r:id="rId87"/>
    <p:sldLayoutId id="2147483681" r:id="rId88"/>
    <p:sldLayoutId id="2147483682" r:id="rId89"/>
    <p:sldLayoutId id="2147483680" r:id="rId90"/>
    <p:sldLayoutId id="2147483683" r:id="rId91"/>
    <p:sldLayoutId id="2147483691" r:id="rId92"/>
    <p:sldLayoutId id="2147483684" r:id="rId93"/>
    <p:sldLayoutId id="2147483686" r:id="rId94"/>
    <p:sldLayoutId id="2147483688" r:id="rId95"/>
    <p:sldLayoutId id="2147483687" r:id="rId96"/>
    <p:sldLayoutId id="2147483745" r:id="rId97"/>
    <p:sldLayoutId id="2147483744" r:id="rId98"/>
    <p:sldLayoutId id="2147483685" r:id="rId99"/>
    <p:sldLayoutId id="2147483689" r:id="rId100"/>
    <p:sldLayoutId id="2147483690" r:id="rId101"/>
    <p:sldLayoutId id="2147483694" r:id="rId102"/>
    <p:sldLayoutId id="2147483810" r:id="rId10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300">
          <a:solidFill>
            <a:schemeClr val="bg1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9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03.xml"/><Relationship Id="rId5" Type="http://schemas.openxmlformats.org/officeDocument/2006/relationships/image" Target="../media/image103.jpeg"/><Relationship Id="rId4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2CB15F-0C05-C849-90A5-7B2BFC8D207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80063" y="5893387"/>
            <a:ext cx="7645579" cy="685043"/>
          </a:xfrm>
        </p:spPr>
        <p:txBody>
          <a:bodyPr>
            <a:normAutofit fontScale="92500" lnSpcReduction="20000"/>
          </a:bodyPr>
          <a:lstStyle/>
          <a:p>
            <a:r>
              <a:rPr lang="en-GB"/>
              <a:t>Say something to entice your audience</a:t>
            </a:r>
            <a:br>
              <a:rPr lang="en-GB"/>
            </a:br>
            <a:r>
              <a:rPr lang="en-GB"/>
              <a:t>on two lines if needed.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DC6255-238A-F142-9FC0-D4EE3BC7B80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4404" y="1529009"/>
            <a:ext cx="10906715" cy="769956"/>
          </a:xfrm>
        </p:spPr>
        <p:txBody>
          <a:bodyPr/>
          <a:lstStyle/>
          <a:p>
            <a:r>
              <a:rPr lang="en-US"/>
              <a:t>CLIENT NAME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3758DC-3393-0149-A5EF-90259784EF3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93548" y="5983256"/>
            <a:ext cx="2543427" cy="454500"/>
          </a:xfrm>
        </p:spPr>
        <p:txBody>
          <a:bodyPr>
            <a:normAutofit fontScale="77500" lnSpcReduction="20000"/>
          </a:bodyPr>
          <a:lstStyle/>
          <a:p>
            <a:r>
              <a:rPr lang="en-GB"/>
              <a:t>00 MONTH 2022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77C5A4-EFE7-B847-9D9D-D097CA25F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5489" y="6273882"/>
            <a:ext cx="2333321" cy="327926"/>
          </a:xfrm>
          <a:prstGeom prst="rect">
            <a:avLst/>
          </a:prstGeom>
        </p:spPr>
      </p:pic>
      <p:sp>
        <p:nvSpPr>
          <p:cNvPr id="10" name="Agenda">
            <a:extLst>
              <a:ext uri="{FF2B5EF4-FFF2-40B4-BE49-F238E27FC236}">
                <a16:creationId xmlns:a16="http://schemas.microsoft.com/office/drawing/2014/main" id="{BB737BC4-2753-EF44-9550-F5AF9D7BB8B8}"/>
              </a:ext>
            </a:extLst>
          </p:cNvPr>
          <p:cNvSpPr txBox="1">
            <a:spLocks/>
          </p:cNvSpPr>
          <p:nvPr/>
        </p:nvSpPr>
        <p:spPr>
          <a:xfrm>
            <a:off x="631476" y="2166006"/>
            <a:ext cx="10140156" cy="19751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30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ZA" sz="6400" dirty="0">
                <a:solidFill>
                  <a:schemeClr val="tx1"/>
                </a:solidFill>
                <a:latin typeface="NVRFNSHD Display" pitchFamily="2" charset="77"/>
              </a:rPr>
              <a:t>Creativity as an Economic Multiplier in </a:t>
            </a:r>
            <a:r>
              <a:rPr lang="en-ZA" sz="6400" i="1" dirty="0">
                <a:solidFill>
                  <a:schemeClr val="tx1"/>
                </a:solidFill>
                <a:latin typeface="NVRFNSHD Display" pitchFamily="2" charset="77"/>
              </a:rPr>
              <a:t>this</a:t>
            </a:r>
            <a:r>
              <a:rPr lang="en-ZA" sz="6400" dirty="0">
                <a:solidFill>
                  <a:schemeClr val="tx1"/>
                </a:solidFill>
                <a:latin typeface="NVRFNSHD Display" pitchFamily="2" charset="77"/>
              </a:rPr>
              <a:t> Era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D8E225-29D5-9A42-9AB8-105BD9BBC8B0}"/>
              </a:ext>
            </a:extLst>
          </p:cNvPr>
          <p:cNvSpPr txBox="1"/>
          <p:nvPr/>
        </p:nvSpPr>
        <p:spPr>
          <a:xfrm>
            <a:off x="693548" y="4325983"/>
            <a:ext cx="60990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800" dirty="0">
                <a:solidFill>
                  <a:schemeClr val="tx1"/>
                </a:solidFill>
                <a:latin typeface="Code Next Book" pitchFamily="2" charset="0"/>
              </a:rPr>
              <a:t>Eugene Omolo </a:t>
            </a:r>
            <a:br>
              <a:rPr lang="en-ZA" sz="1800" dirty="0">
                <a:solidFill>
                  <a:schemeClr val="tx1"/>
                </a:solidFill>
                <a:latin typeface="Code Next Book" pitchFamily="2" charset="0"/>
              </a:rPr>
            </a:br>
            <a:r>
              <a:rPr lang="en-ZA" sz="1800" dirty="0">
                <a:solidFill>
                  <a:schemeClr val="tx1"/>
                </a:solidFill>
                <a:latin typeface="Code Next Book" pitchFamily="2" charset="0"/>
              </a:rPr>
              <a:t>Executive Creative Director, Creative FCB</a:t>
            </a:r>
            <a:endParaRPr lang="en-ZA" sz="5400" dirty="0">
              <a:solidFill>
                <a:schemeClr val="tx1"/>
              </a:solidFill>
              <a:latin typeface="Code Next 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244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79C21D9-BA0A-4849-95F8-8BD4B0996545}"/>
              </a:ext>
            </a:extLst>
          </p:cNvPr>
          <p:cNvSpPr txBox="1"/>
          <p:nvPr/>
        </p:nvSpPr>
        <p:spPr>
          <a:xfrm>
            <a:off x="2539207" y="2367171"/>
            <a:ext cx="923499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4400" dirty="0">
                <a:solidFill>
                  <a:schemeClr val="bg1"/>
                </a:solidFill>
                <a:latin typeface="NVRFNSHD Display" pitchFamily="2" charset="77"/>
              </a:rPr>
              <a:t>AI is not the strategy…</a:t>
            </a:r>
          </a:p>
          <a:p>
            <a:r>
              <a:rPr lang="en-GB" sz="44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AI is not the idea…</a:t>
            </a:r>
            <a:endParaRPr lang="en-GB" sz="4400" dirty="0">
              <a:solidFill>
                <a:schemeClr val="bg1"/>
              </a:solidFill>
              <a:latin typeface="NVRFNSHD Display" pitchFamily="2" charset="77"/>
            </a:endParaRPr>
          </a:p>
          <a:p>
            <a:pPr algn="l"/>
            <a:r>
              <a:rPr lang="en-GB" sz="44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AI is not (just) the execution…</a:t>
            </a:r>
            <a:endParaRPr lang="en-GB" sz="3200" b="0" i="0" dirty="0">
              <a:solidFill>
                <a:schemeClr val="bg1"/>
              </a:solidFill>
              <a:effectLst/>
              <a:latin typeface="Code Next 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634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79C21D9-BA0A-4849-95F8-8BD4B0996545}"/>
              </a:ext>
            </a:extLst>
          </p:cNvPr>
          <p:cNvSpPr txBox="1"/>
          <p:nvPr/>
        </p:nvSpPr>
        <p:spPr>
          <a:xfrm>
            <a:off x="1478502" y="2459504"/>
            <a:ext cx="949429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40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Despite the numerous advantages offered by AI, </a:t>
            </a:r>
            <a:r>
              <a:rPr lang="en-GB" sz="4000" b="0" i="1" dirty="0">
                <a:solidFill>
                  <a:schemeClr val="bg1"/>
                </a:solidFill>
                <a:effectLst/>
                <a:latin typeface="NVRFNSHD Display" pitchFamily="2" charset="77"/>
              </a:rPr>
              <a:t>human insights </a:t>
            </a:r>
            <a:r>
              <a:rPr lang="en-GB" sz="40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will continue to power impactful creativity</a:t>
            </a:r>
            <a:endParaRPr lang="en-GB" sz="2800" b="0" i="0" dirty="0">
              <a:solidFill>
                <a:schemeClr val="bg1"/>
              </a:solidFill>
              <a:effectLst/>
              <a:latin typeface="NVRFNSHD Displ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0766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Project Understood_ by FCB Toronto for Google AI and the Canadian Down Syndrome _ The One Show 2020.mp4" descr="_Project Understood_ by FCB Toronto for Google AI and the Canadian Down Syndrome _ The One Show 2020.mp4">
            <a:hlinkClick r:id="" action="ppaction://media"/>
            <a:extLst>
              <a:ext uri="{FF2B5EF4-FFF2-40B4-BE49-F238E27FC236}">
                <a16:creationId xmlns:a16="http://schemas.microsoft.com/office/drawing/2014/main" id="{E3D63E61-F643-6147-9D01-1585AC817D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9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5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unger Station - The Subconscious Order (case study).mp4" descr="Hunger Station - The Subconscious Order (case study).mp4">
            <a:hlinkClick r:id="" action="ppaction://media"/>
            <a:extLst>
              <a:ext uri="{FF2B5EF4-FFF2-40B4-BE49-F238E27FC236}">
                <a16:creationId xmlns:a16="http://schemas.microsoft.com/office/drawing/2014/main" id="{9FC83551-3EA1-9040-83A2-A26197AAEB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3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0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edidosYa - World Cup Delivery (case study).mp4" descr="PedidosYa - World Cup Delivery (case study).mp4">
            <a:hlinkClick r:id="" action="ppaction://media"/>
            <a:extLst>
              <a:ext uri="{FF2B5EF4-FFF2-40B4-BE49-F238E27FC236}">
                <a16:creationId xmlns:a16="http://schemas.microsoft.com/office/drawing/2014/main" id="{64CDB419-5719-0345-A04C-7C44FCF850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0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79C21D9-BA0A-4849-95F8-8BD4B0996545}"/>
              </a:ext>
            </a:extLst>
          </p:cNvPr>
          <p:cNvSpPr txBox="1"/>
          <p:nvPr/>
        </p:nvSpPr>
        <p:spPr>
          <a:xfrm>
            <a:off x="1120251" y="1566952"/>
            <a:ext cx="9951498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40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So now what?</a:t>
            </a:r>
          </a:p>
          <a:p>
            <a:pPr algn="l"/>
            <a:endParaRPr lang="en-GB" sz="4000" dirty="0">
              <a:solidFill>
                <a:schemeClr val="bg1"/>
              </a:solidFill>
              <a:latin typeface="NVRFNSHD Display" pitchFamily="2" charset="77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Add AI to your creative sandbox and play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Make AI an ally to triage work and get out TUFD/POC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NVRFNSHD Display" pitchFamily="2" charset="77"/>
              </a:rPr>
              <a:t>STAY HUMAN</a:t>
            </a:r>
            <a:endParaRPr lang="en-GB" sz="3200" b="0" i="0" dirty="0">
              <a:solidFill>
                <a:schemeClr val="bg1"/>
              </a:solidFill>
              <a:effectLst/>
              <a:latin typeface="NVRFNSHD Display" pitchFamily="2" charset="77"/>
            </a:endParaRPr>
          </a:p>
          <a:p>
            <a:pPr algn="l"/>
            <a:endParaRPr lang="en-GB" sz="2800" b="0" i="0" dirty="0">
              <a:solidFill>
                <a:schemeClr val="bg1"/>
              </a:solidFill>
              <a:effectLst/>
              <a:latin typeface="NVRFNSHD Displ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21976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5411F3-F863-F353-3CEA-89CCBD3EEB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3D6445-BE6C-C92E-B38B-DFDD4C3C6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294" y="3031250"/>
            <a:ext cx="5274460" cy="50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40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9886AE2A-57AE-4F49-A2D0-060A2CDC31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813996"/>
            <a:ext cx="12191998" cy="44003"/>
          </a:xfrm>
          <a:prstGeom prst="rect">
            <a:avLst/>
          </a:prstGeom>
        </p:spPr>
      </p:pic>
      <p:pic>
        <p:nvPicPr>
          <p:cNvPr id="4" name="Images.007.jpeg" descr="Images.007.jpeg">
            <a:extLst>
              <a:ext uri="{FF2B5EF4-FFF2-40B4-BE49-F238E27FC236}">
                <a16:creationId xmlns:a16="http://schemas.microsoft.com/office/drawing/2014/main" id="{1EFCF130-EB96-C72C-AA86-F2BBF2A910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305" r="33305"/>
          <a:stretch>
            <a:fillRect/>
          </a:stretch>
        </p:blipFill>
        <p:spPr>
          <a:xfrm flipH="1">
            <a:off x="4056278" y="0"/>
            <a:ext cx="4112228" cy="6927822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s.008.jpeg">
            <a:extLst>
              <a:ext uri="{FF2B5EF4-FFF2-40B4-BE49-F238E27FC236}">
                <a16:creationId xmlns:a16="http://schemas.microsoft.com/office/drawing/2014/main" id="{54DBD250-3028-D192-C517-93402A114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0" b="8590"/>
          <a:stretch/>
        </p:blipFill>
        <p:spPr>
          <a:xfrm rot="16200000" flipH="1" flipV="1">
            <a:off x="6705261" y="1392025"/>
            <a:ext cx="6878763" cy="4094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12700">
            <a:miter lim="400000"/>
          </a:ln>
        </p:spPr>
      </p:pic>
      <p:pic>
        <p:nvPicPr>
          <p:cNvPr id="6" name="Images.002.jpeg" descr="Images.002.jpeg">
            <a:extLst>
              <a:ext uri="{FF2B5EF4-FFF2-40B4-BE49-F238E27FC236}">
                <a16:creationId xmlns:a16="http://schemas.microsoft.com/office/drawing/2014/main" id="{D404CDC9-3E6B-D8A6-AA99-9098CD0B20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281" r="33281"/>
          <a:stretch>
            <a:fillRect/>
          </a:stretch>
        </p:blipFill>
        <p:spPr>
          <a:xfrm flipH="1">
            <a:off x="-23369" y="0"/>
            <a:ext cx="4118086" cy="6927822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Our Purpose…">
            <a:extLst>
              <a:ext uri="{FF2B5EF4-FFF2-40B4-BE49-F238E27FC236}">
                <a16:creationId xmlns:a16="http://schemas.microsoft.com/office/drawing/2014/main" id="{7C965B99-D209-87D7-527D-4D4DAA607248}"/>
              </a:ext>
            </a:extLst>
          </p:cNvPr>
          <p:cNvSpPr txBox="1"/>
          <p:nvPr/>
        </p:nvSpPr>
        <p:spPr>
          <a:xfrm>
            <a:off x="357012" y="894657"/>
            <a:ext cx="2886667" cy="1925133"/>
          </a:xfrm>
          <a:prstGeom prst="rect">
            <a:avLst/>
          </a:prstGeom>
          <a:noFill/>
          <a:ln w="12700">
            <a:noFill/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190500" tIns="190500" rIns="190500" bIns="190500" anchor="t"/>
          <a:lstStyle/>
          <a:p>
            <a:pPr>
              <a:lnSpc>
                <a:spcPct val="130000"/>
              </a:lnSpc>
              <a:spcBef>
                <a:spcPts val="2000"/>
              </a:spcBef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i="1" dirty="0">
                <a:latin typeface="NVRFNSHD Display"/>
              </a:rPr>
              <a:t>We Balance Timeless &amp; Timely </a:t>
            </a:r>
            <a:br>
              <a:rPr lang="en-US" sz="1200" i="1" dirty="0">
                <a:latin typeface="NVRFNSHD Display" pitchFamily="2" charset="77"/>
              </a:rPr>
            </a:br>
            <a:r>
              <a:rPr sz="1200" i="1" dirty="0">
                <a:latin typeface="NVRFNSHD Display"/>
              </a:rPr>
              <a:t>Brand-Building</a:t>
            </a:r>
            <a:r>
              <a:rPr lang="en-GB" sz="1200" i="1" dirty="0">
                <a:latin typeface="NVRFNSHD Display"/>
              </a:rPr>
              <a:t>.</a:t>
            </a:r>
            <a:endParaRPr sz="1200" i="1" dirty="0">
              <a:latin typeface="NVRFNSHD Display" pitchFamily="2" charset="77"/>
            </a:endParaRPr>
          </a:p>
          <a:p>
            <a:pPr>
              <a:lnSpc>
                <a:spcPct val="130000"/>
              </a:lnSpc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i="1" dirty="0">
                <a:latin typeface="NVRFNSHD Display"/>
              </a:rPr>
              <a:t>To Grow Long-Term Brand Equity</a:t>
            </a:r>
            <a:r>
              <a:rPr lang="en-GB" sz="1200" i="1" dirty="0">
                <a:latin typeface="NVRFNSHD Display"/>
              </a:rPr>
              <a:t> </a:t>
            </a:r>
            <a:endParaRPr sz="1200" i="1" dirty="0">
              <a:latin typeface="NVRFNSHD Display" pitchFamily="2" charset="77"/>
            </a:endParaRPr>
          </a:p>
          <a:p>
            <a:pPr>
              <a:lnSpc>
                <a:spcPct val="130000"/>
              </a:lnSpc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i="1" dirty="0">
                <a:latin typeface="NVRFNSHD Display"/>
              </a:rPr>
              <a:t>and Drive Short-Term Results.</a:t>
            </a:r>
          </a:p>
        </p:txBody>
      </p:sp>
      <p:sp>
        <p:nvSpPr>
          <p:cNvPr id="8" name="Our Mission…">
            <a:extLst>
              <a:ext uri="{FF2B5EF4-FFF2-40B4-BE49-F238E27FC236}">
                <a16:creationId xmlns:a16="http://schemas.microsoft.com/office/drawing/2014/main" id="{F36D619C-C44E-94CA-600D-646A3D7D0C3B}"/>
              </a:ext>
            </a:extLst>
          </p:cNvPr>
          <p:cNvSpPr txBox="1"/>
          <p:nvPr/>
        </p:nvSpPr>
        <p:spPr>
          <a:xfrm>
            <a:off x="4398017" y="897494"/>
            <a:ext cx="3539949" cy="2085587"/>
          </a:xfrm>
          <a:prstGeom prst="rect">
            <a:avLst/>
          </a:prstGeom>
          <a:noFill/>
          <a:ln w="12700">
            <a:noFill/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190500" tIns="190500" rIns="190500" bIns="190500" anchor="t"/>
          <a:lstStyle/>
          <a:p>
            <a:pPr>
              <a:lnSpc>
                <a:spcPct val="130000"/>
              </a:lnSpc>
              <a:spcBef>
                <a:spcPts val="2000"/>
              </a:spcBef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i="1" dirty="0">
                <a:latin typeface="NVRFNSHD Display"/>
              </a:rPr>
              <a:t>We believe creativity is a</a:t>
            </a:r>
            <a:r>
              <a:rPr lang="en-US" sz="1200" i="1" dirty="0">
                <a:latin typeface="NVRFNSHD Display"/>
              </a:rPr>
              <a:t>n</a:t>
            </a:r>
            <a:r>
              <a:rPr sz="1200" i="1" dirty="0">
                <a:latin typeface="NVRFNSHD Display"/>
              </a:rPr>
              <a:t> </a:t>
            </a:r>
            <a:r>
              <a:rPr lang="en-US" sz="1200" i="1" dirty="0">
                <a:latin typeface="NVRFNSHD Display"/>
              </a:rPr>
              <a:t>economic</a:t>
            </a:r>
            <a:r>
              <a:rPr sz="1200" i="1" dirty="0">
                <a:latin typeface="NVRFNSHD Display"/>
              </a:rPr>
              <a:t> multiplier.</a:t>
            </a:r>
            <a:r>
              <a:rPr lang="en-GB" sz="1200" i="1" dirty="0">
                <a:latin typeface="NVRFNSHD Display"/>
              </a:rPr>
              <a:t> </a:t>
            </a:r>
            <a:endParaRPr sz="1200" i="1" dirty="0">
              <a:latin typeface="NVRFNSHD Display" pitchFamily="2" charset="77"/>
            </a:endParaRPr>
          </a:p>
          <a:p>
            <a:pPr>
              <a:lnSpc>
                <a:spcPct val="130000"/>
              </a:lnSpc>
              <a:spcBef>
                <a:spcPts val="1000"/>
              </a:spcBef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i="1" dirty="0">
                <a:latin typeface="NVRFNSHD Display"/>
              </a:rPr>
              <a:t>Which is why we unleash creativity</a:t>
            </a:r>
            <a:r>
              <a:rPr lang="en-GB" sz="1200" i="1" dirty="0">
                <a:latin typeface="NVRFNSHD Display"/>
              </a:rPr>
              <a:t> </a:t>
            </a:r>
            <a:endParaRPr sz="1200" i="1" dirty="0">
              <a:latin typeface="NVRFNSHD Display" pitchFamily="2" charset="77"/>
            </a:endParaRPr>
          </a:p>
          <a:p>
            <a:pPr>
              <a:lnSpc>
                <a:spcPct val="130000"/>
              </a:lnSpc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i="1" dirty="0">
                <a:latin typeface="NVRFNSHD Display"/>
              </a:rPr>
              <a:t>throughout the consumer journey,</a:t>
            </a:r>
          </a:p>
          <a:p>
            <a:pPr>
              <a:lnSpc>
                <a:spcPct val="130000"/>
              </a:lnSpc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i="1" dirty="0">
                <a:latin typeface="NVRFNSHD Display"/>
              </a:rPr>
              <a:t>powered by scientific marketing,</a:t>
            </a:r>
            <a:r>
              <a:rPr lang="en-GB" sz="1200" i="1" dirty="0">
                <a:latin typeface="NVRFNSHD Display"/>
              </a:rPr>
              <a:t> data, </a:t>
            </a:r>
            <a:r>
              <a:rPr sz="1200" i="1" dirty="0">
                <a:latin typeface="NVRFNSHD Display"/>
              </a:rPr>
              <a:t> performance &amp; automation</a:t>
            </a:r>
            <a:r>
              <a:rPr lang="en-GB" sz="1200" i="1" dirty="0">
                <a:latin typeface="NVRFNSHD Display"/>
              </a:rPr>
              <a:t>.</a:t>
            </a:r>
            <a:endParaRPr sz="1200" i="1" dirty="0">
              <a:latin typeface="NVRFNSHD Display" pitchFamily="2" charset="77"/>
            </a:endParaRPr>
          </a:p>
        </p:txBody>
      </p:sp>
      <p:sp>
        <p:nvSpPr>
          <p:cNvPr id="9" name="Our Values…">
            <a:extLst>
              <a:ext uri="{FF2B5EF4-FFF2-40B4-BE49-F238E27FC236}">
                <a16:creationId xmlns:a16="http://schemas.microsoft.com/office/drawing/2014/main" id="{42F31811-1679-2FD2-5A4E-BCCEA9FB5FB1}"/>
              </a:ext>
            </a:extLst>
          </p:cNvPr>
          <p:cNvSpPr txBox="1"/>
          <p:nvPr/>
        </p:nvSpPr>
        <p:spPr>
          <a:xfrm>
            <a:off x="8470567" y="899518"/>
            <a:ext cx="3629283" cy="1817873"/>
          </a:xfrm>
          <a:prstGeom prst="rect">
            <a:avLst/>
          </a:prstGeom>
          <a:noFill/>
          <a:ln w="12700">
            <a:noFill/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190500" tIns="190500" rIns="190500" bIns="190500" anchor="t"/>
          <a:lstStyle/>
          <a:p>
            <a:pPr>
              <a:lnSpc>
                <a:spcPct val="130000"/>
              </a:lnSpc>
              <a:spcBef>
                <a:spcPts val="2000"/>
              </a:spcBef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i="1">
                <a:solidFill>
                  <a:schemeClr val="bg1"/>
                </a:solidFill>
                <a:latin typeface="NVRFNSHD Display"/>
              </a:rPr>
              <a:t>Never Finished Hunting Performance</a:t>
            </a:r>
            <a:r>
              <a:rPr lang="en-GB" sz="1200" i="1">
                <a:solidFill>
                  <a:schemeClr val="bg1"/>
                </a:solidFill>
                <a:latin typeface="NVRFNSHD Display"/>
              </a:rPr>
              <a:t>.</a:t>
            </a:r>
            <a:endParaRPr sz="1200" i="1">
              <a:solidFill>
                <a:schemeClr val="bg1"/>
              </a:solidFill>
              <a:latin typeface="NVRFNSHD Display" pitchFamily="2" charset="77"/>
            </a:endParaRPr>
          </a:p>
          <a:p>
            <a:pPr>
              <a:lnSpc>
                <a:spcPct val="130000"/>
              </a:lnSpc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i="1">
                <a:solidFill>
                  <a:schemeClr val="bg1"/>
                </a:solidFill>
                <a:latin typeface="NVRFNSHD Display"/>
              </a:rPr>
              <a:t>Never Finished Being Curious</a:t>
            </a:r>
            <a:r>
              <a:rPr lang="en-GB" sz="1200" i="1">
                <a:solidFill>
                  <a:schemeClr val="bg1"/>
                </a:solidFill>
                <a:latin typeface="NVRFNSHD Display"/>
              </a:rPr>
              <a:t>.</a:t>
            </a:r>
            <a:endParaRPr sz="1200" i="1">
              <a:solidFill>
                <a:schemeClr val="bg1"/>
              </a:solidFill>
              <a:latin typeface="NVRFNSHD Display" pitchFamily="2" charset="77"/>
            </a:endParaRPr>
          </a:p>
          <a:p>
            <a:pPr>
              <a:lnSpc>
                <a:spcPct val="130000"/>
              </a:lnSpc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i="1">
                <a:solidFill>
                  <a:schemeClr val="bg1"/>
                </a:solidFill>
                <a:latin typeface="NVRFNSHD Display"/>
              </a:rPr>
              <a:t>Never Finished Making Space for Diversity</a:t>
            </a:r>
            <a:r>
              <a:rPr lang="en-GB" sz="1200" i="1">
                <a:solidFill>
                  <a:schemeClr val="bg1"/>
                </a:solidFill>
                <a:latin typeface="NVRFNSHD Display"/>
              </a:rPr>
              <a:t>.</a:t>
            </a:r>
            <a:endParaRPr sz="1200" i="1">
              <a:solidFill>
                <a:schemeClr val="bg1"/>
              </a:solidFill>
              <a:latin typeface="NVRFNSHD Display" pitchFamily="2" charset="77"/>
            </a:endParaRPr>
          </a:p>
          <a:p>
            <a:pPr>
              <a:lnSpc>
                <a:spcPct val="130000"/>
              </a:lnSpc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i="1">
                <a:solidFill>
                  <a:schemeClr val="bg1"/>
                </a:solidFill>
                <a:latin typeface="NVRFNSHD Display"/>
              </a:rPr>
              <a:t>Never Finished Having </a:t>
            </a:r>
            <a:r>
              <a:rPr lang="en-GB" sz="1200" i="1">
                <a:solidFill>
                  <a:schemeClr val="bg1"/>
                </a:solidFill>
                <a:latin typeface="NVRFNSHD Display"/>
              </a:rPr>
              <a:t>Your</a:t>
            </a:r>
            <a:r>
              <a:rPr sz="1200" i="1">
                <a:solidFill>
                  <a:schemeClr val="bg1"/>
                </a:solidFill>
                <a:latin typeface="NVRFNSHD Display"/>
              </a:rPr>
              <a:t> </a:t>
            </a:r>
            <a:r>
              <a:rPr lang="en-GB" sz="1200" i="1">
                <a:solidFill>
                  <a:schemeClr val="bg1"/>
                </a:solidFill>
                <a:latin typeface="NVRFNSHD Display"/>
              </a:rPr>
              <a:t>Back.</a:t>
            </a:r>
            <a:endParaRPr sz="1200" i="1">
              <a:solidFill>
                <a:schemeClr val="bg1"/>
              </a:solidFill>
              <a:latin typeface="NVRFNSHD Display" pitchFamily="2" charset="77"/>
            </a:endParaRPr>
          </a:p>
          <a:p>
            <a:pPr>
              <a:lnSpc>
                <a:spcPct val="130000"/>
              </a:lnSpc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1200" i="1">
                <a:solidFill>
                  <a:schemeClr val="bg1"/>
                </a:solidFill>
                <a:latin typeface="NVRFNSHD Display"/>
              </a:rPr>
              <a:t>Never Finished Collaborating.</a:t>
            </a:r>
            <a:endParaRPr lang="en-GB" sz="1200" i="1">
              <a:solidFill>
                <a:schemeClr val="bg1"/>
              </a:solidFill>
              <a:latin typeface="NVRFNSHD Display" pitchFamily="2" charset="77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F645E95-CA57-ADAB-2536-0A4BA1D54278}"/>
              </a:ext>
            </a:extLst>
          </p:cNvPr>
          <p:cNvGrpSpPr/>
          <p:nvPr/>
        </p:nvGrpSpPr>
        <p:grpSpPr>
          <a:xfrm>
            <a:off x="550096" y="3714447"/>
            <a:ext cx="2886666" cy="1800493"/>
            <a:chOff x="550096" y="3714447"/>
            <a:chExt cx="2886666" cy="180049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B79415B-9FC6-95AF-C738-39BF4FB8F122}"/>
                </a:ext>
              </a:extLst>
            </p:cNvPr>
            <p:cNvSpPr txBox="1"/>
            <p:nvPr/>
          </p:nvSpPr>
          <p:spPr>
            <a:xfrm>
              <a:off x="550096" y="3714447"/>
              <a:ext cx="2886666" cy="18004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en-US">
                  <a:latin typeface="NVRFNSHD" pitchFamily="2" charset="77"/>
                </a:rPr>
                <a:t>Our Purpose </a:t>
              </a:r>
            </a:p>
            <a:p>
              <a:br>
                <a:rPr lang="en-US" sz="900">
                  <a:latin typeface="NVRFNSHD" pitchFamily="2" charset="77"/>
                </a:rPr>
              </a:br>
              <a:r>
                <a:rPr lang="en-US" sz="4200">
                  <a:latin typeface="NVRFNSHD" pitchFamily="2" charset="77"/>
                </a:rPr>
                <a:t>Timeless</a:t>
              </a:r>
              <a:br>
                <a:rPr lang="en-US" sz="4200">
                  <a:latin typeface="NVRFNSHD" pitchFamily="2" charset="77"/>
                </a:rPr>
              </a:br>
              <a:r>
                <a:rPr lang="en-US" sz="4200">
                  <a:latin typeface="NVRFNSHD" pitchFamily="2" charset="77"/>
                </a:rPr>
                <a:t>&amp; Timely</a:t>
              </a:r>
            </a:p>
          </p:txBody>
        </p:sp>
        <p:sp>
          <p:nvSpPr>
            <p:cNvPr id="10" name="Line">
              <a:extLst>
                <a:ext uri="{FF2B5EF4-FFF2-40B4-BE49-F238E27FC236}">
                  <a16:creationId xmlns:a16="http://schemas.microsoft.com/office/drawing/2014/main" id="{290E44F7-853D-14CD-A0CE-57BA2069A393}"/>
                </a:ext>
              </a:extLst>
            </p:cNvPr>
            <p:cNvSpPr/>
            <p:nvPr/>
          </p:nvSpPr>
          <p:spPr>
            <a:xfrm>
              <a:off x="645634" y="4120871"/>
              <a:ext cx="662172" cy="0"/>
            </a:xfrm>
            <a:prstGeom prst="line">
              <a:avLst/>
            </a:prstGeom>
            <a:ln w="25400">
              <a:solidFill>
                <a:srgbClr val="FFC000"/>
              </a:solidFill>
              <a:miter lim="400000"/>
            </a:ln>
          </p:spPr>
          <p:txBody>
            <a:bodyPr tIns="45720" bIns="45720"/>
            <a:lstStyle/>
            <a:p>
              <a:endParaRPr sz="9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170B90-A275-FC14-1D46-C2DA93AF0FF0}"/>
              </a:ext>
            </a:extLst>
          </p:cNvPr>
          <p:cNvGrpSpPr/>
          <p:nvPr/>
        </p:nvGrpSpPr>
        <p:grpSpPr>
          <a:xfrm>
            <a:off x="4557335" y="3714447"/>
            <a:ext cx="3539949" cy="1800493"/>
            <a:chOff x="4557335" y="3714447"/>
            <a:chExt cx="3539949" cy="180049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8A9F1E-A84C-BA2F-2AAC-44CA50EE7C0A}"/>
                </a:ext>
              </a:extLst>
            </p:cNvPr>
            <p:cNvSpPr txBox="1"/>
            <p:nvPr/>
          </p:nvSpPr>
          <p:spPr>
            <a:xfrm>
              <a:off x="4557335" y="3714447"/>
              <a:ext cx="3539949" cy="18004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en-US">
                  <a:latin typeface="NVRFNSHD" pitchFamily="2" charset="77"/>
                </a:rPr>
                <a:t>Our Mission </a:t>
              </a:r>
            </a:p>
            <a:p>
              <a:br>
                <a:rPr lang="en-US" sz="900">
                  <a:latin typeface="NVRFNSHD" pitchFamily="2" charset="77"/>
                </a:rPr>
              </a:br>
              <a:r>
                <a:rPr lang="en-US" sz="4200">
                  <a:latin typeface="NVRFNSHD" pitchFamily="2" charset="77"/>
                </a:rPr>
                <a:t>Creativity</a:t>
              </a:r>
              <a:br>
                <a:rPr lang="en-US" sz="4200">
                  <a:latin typeface="NVRFNSHD" pitchFamily="2" charset="77"/>
                </a:rPr>
              </a:br>
              <a:r>
                <a:rPr lang="en-US" sz="4200">
                  <a:latin typeface="NVRFNSHD" pitchFamily="2" charset="77"/>
                </a:rPr>
                <a:t>Everywhere</a:t>
              </a:r>
            </a:p>
          </p:txBody>
        </p:sp>
        <p:sp>
          <p:nvSpPr>
            <p:cNvPr id="11" name="Line">
              <a:extLst>
                <a:ext uri="{FF2B5EF4-FFF2-40B4-BE49-F238E27FC236}">
                  <a16:creationId xmlns:a16="http://schemas.microsoft.com/office/drawing/2014/main" id="{B50D4FAA-5E35-D20A-B463-A552BAF223A0}"/>
                </a:ext>
              </a:extLst>
            </p:cNvPr>
            <p:cNvSpPr/>
            <p:nvPr/>
          </p:nvSpPr>
          <p:spPr>
            <a:xfrm>
              <a:off x="4643476" y="4120871"/>
              <a:ext cx="662172" cy="0"/>
            </a:xfrm>
            <a:prstGeom prst="line">
              <a:avLst/>
            </a:prstGeom>
            <a:ln w="25400">
              <a:solidFill>
                <a:srgbClr val="FFC000"/>
              </a:solidFill>
              <a:miter lim="400000"/>
            </a:ln>
          </p:spPr>
          <p:txBody>
            <a:bodyPr tIns="45720" bIns="45720"/>
            <a:lstStyle/>
            <a:p>
              <a:endParaRPr sz="9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B6B888-4E96-64FD-F408-96892F8F7796}"/>
              </a:ext>
            </a:extLst>
          </p:cNvPr>
          <p:cNvGrpSpPr/>
          <p:nvPr/>
        </p:nvGrpSpPr>
        <p:grpSpPr>
          <a:xfrm>
            <a:off x="8559902" y="3714447"/>
            <a:ext cx="3539949" cy="1800493"/>
            <a:chOff x="8559902" y="3714447"/>
            <a:chExt cx="3539949" cy="180049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655AFF1-E885-AC55-BCF4-2171034CBC98}"/>
                </a:ext>
              </a:extLst>
            </p:cNvPr>
            <p:cNvSpPr txBox="1"/>
            <p:nvPr/>
          </p:nvSpPr>
          <p:spPr>
            <a:xfrm>
              <a:off x="8559902" y="3714447"/>
              <a:ext cx="3539949" cy="18004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en-US">
                  <a:latin typeface="NVRFNSHD" pitchFamily="2" charset="77"/>
                </a:rPr>
                <a:t>Our Values</a:t>
              </a:r>
            </a:p>
            <a:p>
              <a:br>
                <a:rPr lang="en-US" sz="900">
                  <a:latin typeface="NVRFNSHD" pitchFamily="2" charset="77"/>
                </a:rPr>
              </a:br>
              <a:r>
                <a:rPr lang="en-US" sz="4200">
                  <a:latin typeface="NVRFNSHD" pitchFamily="2" charset="77"/>
                </a:rPr>
                <a:t>Never</a:t>
              </a:r>
              <a:br>
                <a:rPr lang="en-US" sz="4200">
                  <a:latin typeface="NVRFNSHD" pitchFamily="2" charset="77"/>
                </a:rPr>
              </a:br>
              <a:r>
                <a:rPr lang="en-US" sz="4200">
                  <a:latin typeface="NVRFNSHD" pitchFamily="2" charset="77"/>
                </a:rPr>
                <a:t>Finished</a:t>
              </a:r>
            </a:p>
          </p:txBody>
        </p:sp>
        <p:sp>
          <p:nvSpPr>
            <p:cNvPr id="12" name="Line">
              <a:extLst>
                <a:ext uri="{FF2B5EF4-FFF2-40B4-BE49-F238E27FC236}">
                  <a16:creationId xmlns:a16="http://schemas.microsoft.com/office/drawing/2014/main" id="{39AE4D17-1A24-0224-8A72-16FB7680E2B9}"/>
                </a:ext>
              </a:extLst>
            </p:cNvPr>
            <p:cNvSpPr/>
            <p:nvPr/>
          </p:nvSpPr>
          <p:spPr>
            <a:xfrm>
              <a:off x="8641319" y="4120871"/>
              <a:ext cx="662172" cy="0"/>
            </a:xfrm>
            <a:prstGeom prst="line">
              <a:avLst/>
            </a:prstGeom>
            <a:ln w="25400">
              <a:solidFill>
                <a:srgbClr val="FFC000"/>
              </a:solidFill>
              <a:miter lim="400000"/>
            </a:ln>
          </p:spPr>
          <p:txBody>
            <a:bodyPr tIns="45720" bIns="45720"/>
            <a:lstStyle/>
            <a:p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20411468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int is Dead.mp4" descr="Print is Dead.mp4">
            <a:hlinkClick r:id="" action="ppaction://media"/>
            <a:extLst>
              <a:ext uri="{FF2B5EF4-FFF2-40B4-BE49-F238E27FC236}">
                <a16:creationId xmlns:a16="http://schemas.microsoft.com/office/drawing/2014/main" id="{4F57E5F1-82AE-A340-9AC8-CCCEE66522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5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V is dead. Long live TV!">
            <a:extLst>
              <a:ext uri="{FF2B5EF4-FFF2-40B4-BE49-F238E27FC236}">
                <a16:creationId xmlns:a16="http://schemas.microsoft.com/office/drawing/2014/main" id="{4E83C2F0-53A4-C849-9385-BF7985D794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22" b="6318"/>
          <a:stretch/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763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1CC285-E6D7-E240-9B94-36AF84B5D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14" y="296304"/>
            <a:ext cx="7268978" cy="55177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9D0513-EEEA-C54D-BC63-2FEB131B8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792" y="296304"/>
            <a:ext cx="4501394" cy="48765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995F03-7262-1E47-B727-32CE80898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9641" y="2766214"/>
            <a:ext cx="4201545" cy="38463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B38A62-DAE7-4F4B-8755-A184D5D938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814" y="3037105"/>
            <a:ext cx="4332290" cy="35528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CAAB3E-2959-034E-811E-8A587F772A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0600" y="1362232"/>
            <a:ext cx="4201545" cy="45865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AB1F8B-3250-994C-A8DF-0F5B0FB3AC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57176"/>
          <a:stretch/>
        </p:blipFill>
        <p:spPr>
          <a:xfrm>
            <a:off x="3964273" y="4273951"/>
            <a:ext cx="4394200" cy="233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125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440A6C-5F5F-8E43-9488-F7519D88FA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57" t="45437" r="21029"/>
          <a:stretch/>
        </p:blipFill>
        <p:spPr>
          <a:xfrm>
            <a:off x="5409906" y="310896"/>
            <a:ext cx="6532158" cy="62727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1D26E3-6649-1C44-BED0-3F3A2E4F2CCC}"/>
              </a:ext>
            </a:extLst>
          </p:cNvPr>
          <p:cNvSpPr txBox="1"/>
          <p:nvPr/>
        </p:nvSpPr>
        <p:spPr>
          <a:xfrm>
            <a:off x="823406" y="2000738"/>
            <a:ext cx="4004626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44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Even I waded into the murky waters</a:t>
            </a:r>
            <a:br>
              <a:rPr lang="en-GB" sz="32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</a:br>
            <a:endParaRPr lang="en-GB" sz="3200" b="0" i="0" dirty="0">
              <a:solidFill>
                <a:schemeClr val="bg1"/>
              </a:solidFill>
              <a:effectLst/>
              <a:latin typeface="NVRFNSHD Display" pitchFamily="2" charset="77"/>
            </a:endParaRPr>
          </a:p>
          <a:p>
            <a:r>
              <a:rPr lang="en-GB" b="0" i="0" dirty="0">
                <a:solidFill>
                  <a:schemeClr val="bg1"/>
                </a:solidFill>
                <a:effectLst/>
                <a:latin typeface="Code Next Book" pitchFamily="2" charset="0"/>
              </a:rPr>
              <a:t>(Business Daily Nov 15, 2023)</a:t>
            </a:r>
            <a:endParaRPr lang="en-GB" sz="3200" b="0" i="0" dirty="0">
              <a:solidFill>
                <a:schemeClr val="bg1"/>
              </a:solidFill>
              <a:effectLst/>
              <a:latin typeface="Code Next 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083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1358A29-E8C2-8744-BEF9-EB7C1FB39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232" y="294639"/>
            <a:ext cx="4105085" cy="629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9C21D9-BA0A-4849-95F8-8BD4B0996545}"/>
              </a:ext>
            </a:extLst>
          </p:cNvPr>
          <p:cNvSpPr txBox="1"/>
          <p:nvPr/>
        </p:nvSpPr>
        <p:spPr>
          <a:xfrm>
            <a:off x="969710" y="2505670"/>
            <a:ext cx="6099048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44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“Ideas are the currency of life. Not money…”</a:t>
            </a:r>
            <a:br>
              <a:rPr lang="en-GB" sz="32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</a:br>
            <a:endParaRPr lang="en-GB" sz="3200" b="0" i="0" dirty="0">
              <a:solidFill>
                <a:schemeClr val="bg1"/>
              </a:solidFill>
              <a:effectLst/>
              <a:latin typeface="NVRFNSHD Display" pitchFamily="2" charset="77"/>
            </a:endParaRPr>
          </a:p>
          <a:p>
            <a:r>
              <a:rPr lang="en-GB" b="0" i="0" dirty="0">
                <a:solidFill>
                  <a:schemeClr val="bg1"/>
                </a:solidFill>
                <a:effectLst/>
                <a:latin typeface="Code Next Book" pitchFamily="2" charset="0"/>
              </a:rPr>
              <a:t>Claudia Azula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Code Next Book" pitchFamily="2" charset="0"/>
              </a:rPr>
              <a:t>Altuche</a:t>
            </a:r>
            <a:endParaRPr lang="en-GB" sz="3200" b="0" i="0" dirty="0">
              <a:solidFill>
                <a:schemeClr val="bg1"/>
              </a:solidFill>
              <a:effectLst/>
              <a:latin typeface="Code Next 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952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79C21D9-BA0A-4849-95F8-8BD4B0996545}"/>
              </a:ext>
            </a:extLst>
          </p:cNvPr>
          <p:cNvSpPr txBox="1"/>
          <p:nvPr/>
        </p:nvSpPr>
        <p:spPr>
          <a:xfrm>
            <a:off x="969710" y="2505670"/>
            <a:ext cx="793654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44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There are AI tools for (almost) every marketing step</a:t>
            </a:r>
            <a:br>
              <a:rPr lang="en-GB" sz="32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</a:br>
            <a:endParaRPr lang="en-GB" sz="3200" b="0" i="0" dirty="0">
              <a:solidFill>
                <a:schemeClr val="bg1"/>
              </a:solidFill>
              <a:effectLst/>
              <a:latin typeface="NVRFNSHD Display" pitchFamily="2" charset="77"/>
            </a:endParaRPr>
          </a:p>
          <a:p>
            <a:r>
              <a:rPr lang="en-GB" b="0" i="0" dirty="0">
                <a:solidFill>
                  <a:schemeClr val="bg1"/>
                </a:solidFill>
                <a:effectLst/>
                <a:latin typeface="Code Next Book" pitchFamily="2" charset="0"/>
              </a:rPr>
              <a:t>(Best of Breed Marketing Summit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Code Next Book" pitchFamily="2" charset="0"/>
              </a:rPr>
              <a:t>Keynot</a:t>
            </a:r>
            <a:r>
              <a:rPr lang="en-GB" b="0" i="0" dirty="0">
                <a:solidFill>
                  <a:schemeClr val="bg1"/>
                </a:solidFill>
                <a:effectLst/>
                <a:latin typeface="Code Next Book" pitchFamily="2" charset="0"/>
              </a:rPr>
              <a:t> (2023)</a:t>
            </a:r>
            <a:endParaRPr lang="en-GB" sz="3200" b="0" i="0" dirty="0">
              <a:solidFill>
                <a:schemeClr val="bg1"/>
              </a:solidFill>
              <a:effectLst/>
              <a:latin typeface="Code Next Book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7A069F-11D3-9240-9CE9-C0F09127A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458" y="285369"/>
            <a:ext cx="2107730" cy="628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81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79C21D9-BA0A-4849-95F8-8BD4B0996545}"/>
              </a:ext>
            </a:extLst>
          </p:cNvPr>
          <p:cNvSpPr txBox="1"/>
          <p:nvPr/>
        </p:nvSpPr>
        <p:spPr>
          <a:xfrm>
            <a:off x="1478503" y="2367171"/>
            <a:ext cx="923499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4400" dirty="0">
                <a:solidFill>
                  <a:schemeClr val="bg1"/>
                </a:solidFill>
                <a:latin typeface="NVRFNSHD Display" pitchFamily="2" charset="77"/>
              </a:rPr>
              <a:t>The channel is not the strategy…</a:t>
            </a:r>
          </a:p>
          <a:p>
            <a:r>
              <a:rPr lang="en-GB" sz="44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The channel is not the idea…</a:t>
            </a:r>
            <a:endParaRPr lang="en-GB" sz="4400" dirty="0">
              <a:solidFill>
                <a:schemeClr val="bg1"/>
              </a:solidFill>
              <a:latin typeface="NVRFNSHD Display" pitchFamily="2" charset="77"/>
            </a:endParaRPr>
          </a:p>
          <a:p>
            <a:pPr algn="l"/>
            <a:r>
              <a:rPr lang="en-GB" sz="4400" b="0" i="0" dirty="0">
                <a:solidFill>
                  <a:schemeClr val="bg1"/>
                </a:solidFill>
                <a:effectLst/>
                <a:latin typeface="NVRFNSHD Display" pitchFamily="2" charset="77"/>
              </a:rPr>
              <a:t>The channel is not the execution…</a:t>
            </a:r>
            <a:endParaRPr lang="en-GB" sz="3200" b="0" i="0" dirty="0">
              <a:solidFill>
                <a:schemeClr val="bg1"/>
              </a:solidFill>
              <a:effectLst/>
              <a:latin typeface="Code Next 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552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29404149888D46B3DED84DD1527F6A" ma:contentTypeVersion="4" ma:contentTypeDescription="Create a new document." ma:contentTypeScope="" ma:versionID="e38222efeae80f863b656cee7a69b8ad">
  <xsd:schema xmlns:xsd="http://www.w3.org/2001/XMLSchema" xmlns:xs="http://www.w3.org/2001/XMLSchema" xmlns:p="http://schemas.microsoft.com/office/2006/metadata/properties" xmlns:ns2="702bb5d9-df62-435c-a2ef-e6248ce118e9" xmlns:ns3="604242c3-dcef-4a65-997c-afeac40ca515" targetNamespace="http://schemas.microsoft.com/office/2006/metadata/properties" ma:root="true" ma:fieldsID="ebee5994b0d7b65a67e94cd6c1176087" ns2:_="" ns3:_="">
    <xsd:import namespace="702bb5d9-df62-435c-a2ef-e6248ce118e9"/>
    <xsd:import namespace="604242c3-dcef-4a65-997c-afeac40ca5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2bb5d9-df62-435c-a2ef-e6248ce118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4242c3-dcef-4a65-997c-afeac40ca51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ED6B5D3-4086-495C-B8F6-8E965B12D9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2bb5d9-df62-435c-a2ef-e6248ce118e9"/>
    <ds:schemaRef ds:uri="604242c3-dcef-4a65-997c-afeac40ca5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4C8AD8-0FA0-492C-810C-7B5550FE4A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C2338B-AA52-4A0A-A31A-669945725A9B}">
  <ds:schemaRefs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604242c3-dcef-4a65-997c-afeac40ca515"/>
    <ds:schemaRef ds:uri="702bb5d9-df62-435c-a2ef-e6248ce118e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1861</TotalTime>
  <Words>270</Words>
  <Application>Microsoft Macintosh PowerPoint</Application>
  <PresentationFormat>Widescreen</PresentationFormat>
  <Paragraphs>42</Paragraphs>
  <Slides>16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Arial Black</vt:lpstr>
      <vt:lpstr>Calibri</vt:lpstr>
      <vt:lpstr>Code Next Book</vt:lpstr>
      <vt:lpstr>Code Pro Bold LC</vt:lpstr>
      <vt:lpstr>NVRFNSHD</vt:lpstr>
      <vt:lpstr>NVRFNSHD Display</vt:lpstr>
      <vt:lpstr>Rockwell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Sienna Lee</dc:creator>
  <cp:lastModifiedBy>Eugene Omolo</cp:lastModifiedBy>
  <cp:revision>6</cp:revision>
  <dcterms:created xsi:type="dcterms:W3CDTF">2021-12-09T06:35:59Z</dcterms:created>
  <dcterms:modified xsi:type="dcterms:W3CDTF">2024-02-27T08:33:30Z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0x0101009229404149888D46B3DED84DD1527F6A</vt:lpwstr>
  </property>
</Properties>
</file>